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5366" r:id="rId2"/>
    <p:sldMasterId id="2147485380" r:id="rId3"/>
  </p:sldMasterIdLst>
  <p:notesMasterIdLst>
    <p:notesMasterId r:id="rId60"/>
  </p:notesMasterIdLst>
  <p:handoutMasterIdLst>
    <p:handoutMasterId r:id="rId61"/>
  </p:handoutMasterIdLst>
  <p:sldIdLst>
    <p:sldId id="1952" r:id="rId4"/>
    <p:sldId id="4747" r:id="rId5"/>
    <p:sldId id="4749" r:id="rId6"/>
    <p:sldId id="4750" r:id="rId7"/>
    <p:sldId id="4751" r:id="rId8"/>
    <p:sldId id="284" r:id="rId9"/>
    <p:sldId id="631" r:id="rId10"/>
    <p:sldId id="259" r:id="rId11"/>
    <p:sldId id="4755" r:id="rId12"/>
    <p:sldId id="2194" r:id="rId13"/>
    <p:sldId id="4752" r:id="rId14"/>
    <p:sldId id="264" r:id="rId15"/>
    <p:sldId id="2181" r:id="rId16"/>
    <p:sldId id="2182" r:id="rId17"/>
    <p:sldId id="4753" r:id="rId18"/>
    <p:sldId id="357" r:id="rId19"/>
    <p:sldId id="419" r:id="rId20"/>
    <p:sldId id="4756" r:id="rId21"/>
    <p:sldId id="260" r:id="rId22"/>
    <p:sldId id="4757" r:id="rId23"/>
    <p:sldId id="4754" r:id="rId24"/>
    <p:sldId id="262" r:id="rId25"/>
    <p:sldId id="395" r:id="rId26"/>
    <p:sldId id="4758" r:id="rId27"/>
    <p:sldId id="433" r:id="rId28"/>
    <p:sldId id="437" r:id="rId29"/>
    <p:sldId id="4780" r:id="rId30"/>
    <p:sldId id="4734" r:id="rId31"/>
    <p:sldId id="4674" r:id="rId32"/>
    <p:sldId id="4730" r:id="rId33"/>
    <p:sldId id="4767" r:id="rId34"/>
    <p:sldId id="4768" r:id="rId35"/>
    <p:sldId id="4769" r:id="rId36"/>
    <p:sldId id="4772" r:id="rId37"/>
    <p:sldId id="4704" r:id="rId38"/>
    <p:sldId id="4680" r:id="rId39"/>
    <p:sldId id="4661" r:id="rId40"/>
    <p:sldId id="4745" r:id="rId41"/>
    <p:sldId id="275" r:id="rId42"/>
    <p:sldId id="276" r:id="rId43"/>
    <p:sldId id="257" r:id="rId44"/>
    <p:sldId id="267" r:id="rId45"/>
    <p:sldId id="277" r:id="rId46"/>
    <p:sldId id="280" r:id="rId47"/>
    <p:sldId id="279" r:id="rId48"/>
    <p:sldId id="302" r:id="rId49"/>
    <p:sldId id="301" r:id="rId50"/>
    <p:sldId id="300" r:id="rId51"/>
    <p:sldId id="299" r:id="rId52"/>
    <p:sldId id="4773" r:id="rId53"/>
    <p:sldId id="4774" r:id="rId54"/>
    <p:sldId id="289" r:id="rId55"/>
    <p:sldId id="311" r:id="rId56"/>
    <p:sldId id="282" r:id="rId57"/>
    <p:sldId id="4746" r:id="rId58"/>
    <p:sldId id="317" r:id="rId59"/>
  </p:sldIdLst>
  <p:sldSz cx="9144000" cy="6858000" type="screen4x3"/>
  <p:notesSz cx="6858000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Bookman Old Styl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Bookman Old Styl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Bookman Old Styl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Bookman Old Styl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FFFF00"/>
        </a:solidFill>
        <a:latin typeface="Bookman Old Style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rgbClr val="FFFF00"/>
        </a:solidFill>
        <a:latin typeface="Bookman Old Style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rgbClr val="FFFF00"/>
        </a:solidFill>
        <a:latin typeface="Bookman Old Style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rgbClr val="FFFF00"/>
        </a:solidFill>
        <a:latin typeface="Bookman Old Style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rgbClr val="FFFF00"/>
        </a:solidFill>
        <a:latin typeface="Bookman Old Style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FFCFECB7-69B9-4B79-8DAF-217011F02751}">
          <p14:sldIdLst>
            <p14:sldId id="1952"/>
            <p14:sldId id="4747"/>
            <p14:sldId id="4749"/>
            <p14:sldId id="4750"/>
            <p14:sldId id="4751"/>
            <p14:sldId id="284"/>
            <p14:sldId id="631"/>
            <p14:sldId id="259"/>
            <p14:sldId id="4755"/>
            <p14:sldId id="2194"/>
            <p14:sldId id="4752"/>
            <p14:sldId id="264"/>
            <p14:sldId id="2181"/>
            <p14:sldId id="2182"/>
            <p14:sldId id="4753"/>
            <p14:sldId id="357"/>
            <p14:sldId id="419"/>
            <p14:sldId id="4756"/>
            <p14:sldId id="260"/>
            <p14:sldId id="4757"/>
            <p14:sldId id="4754"/>
            <p14:sldId id="262"/>
            <p14:sldId id="395"/>
            <p14:sldId id="4758"/>
            <p14:sldId id="433"/>
            <p14:sldId id="437"/>
            <p14:sldId id="4780"/>
            <p14:sldId id="4734"/>
            <p14:sldId id="4674"/>
            <p14:sldId id="4730"/>
            <p14:sldId id="4767"/>
            <p14:sldId id="4768"/>
            <p14:sldId id="4769"/>
            <p14:sldId id="4772"/>
            <p14:sldId id="4704"/>
            <p14:sldId id="4680"/>
            <p14:sldId id="4661"/>
            <p14:sldId id="4745"/>
          </p14:sldIdLst>
        </p14:section>
        <p14:section name="Sekcja domyślna" id="{35776880-4CD7-4910-905F-2E4871919D60}">
          <p14:sldIdLst>
            <p14:sldId id="275"/>
            <p14:sldId id="276"/>
            <p14:sldId id="257"/>
            <p14:sldId id="267"/>
            <p14:sldId id="277"/>
            <p14:sldId id="280"/>
            <p14:sldId id="279"/>
            <p14:sldId id="302"/>
            <p14:sldId id="301"/>
            <p14:sldId id="300"/>
            <p14:sldId id="299"/>
            <p14:sldId id="4773"/>
            <p14:sldId id="4774"/>
            <p14:sldId id="289"/>
            <p14:sldId id="311"/>
            <p14:sldId id="282"/>
            <p14:sldId id="474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yniuk Urszula" initials="MU" lastIdx="1" clrIdx="0">
    <p:extLst>
      <p:ext uri="{19B8F6BF-5375-455C-9EA6-DF929625EA0E}">
        <p15:presenceInfo xmlns:p15="http://schemas.microsoft.com/office/powerpoint/2012/main" userId="S-1-5-21-2333602046-616245779-4182495746-14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000000"/>
    <a:srgbClr val="0000FF"/>
    <a:srgbClr val="008000"/>
    <a:srgbClr val="9999FF"/>
    <a:srgbClr val="33CC33"/>
    <a:srgbClr val="800000"/>
    <a:srgbClr val="00CC00"/>
    <a:srgbClr val="124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 ciemny 1 — Ak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55" autoAdjust="0"/>
    <p:restoredTop sz="97139" autoAdjust="0"/>
  </p:normalViewPr>
  <p:slideViewPr>
    <p:cSldViewPr>
      <p:cViewPr varScale="1">
        <p:scale>
          <a:sx n="113" d="100"/>
          <a:sy n="113" d="100"/>
        </p:scale>
        <p:origin x="11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314" y="-90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Stan faktyczny</c:v>
                </c:pt>
              </c:strCache>
            </c:strRef>
          </c:tx>
          <c:spPr>
            <a:gradFill>
              <a:gsLst>
                <a:gs pos="0">
                  <a:srgbClr val="1E4676"/>
                </a:gs>
                <a:gs pos="100000">
                  <a:srgbClr val="275C9A"/>
                </a:gs>
              </a:gsLst>
              <a:lin ang="16200000"/>
            </a:gra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2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Łącznie</c:v>
                </c:pt>
                <c:pt idx="1">
                  <c:v>Oznakowane</c:v>
                </c:pt>
                <c:pt idx="2">
                  <c:v>Nieoznakowane</c:v>
                </c:pt>
                <c:pt idx="3">
                  <c:v>Motocykle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44</c:v>
                </c:pt>
                <c:pt idx="1">
                  <c:v>23</c:v>
                </c:pt>
                <c:pt idx="2">
                  <c:v>21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8-4948-9286-C2037E1C2CF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Norma</c:v>
                </c:pt>
              </c:strCache>
            </c:strRef>
          </c:tx>
          <c:spPr>
            <a:gradFill>
              <a:gsLst>
                <a:gs pos="0">
                  <a:srgbClr val="37659C"/>
                </a:gs>
                <a:gs pos="100000">
                  <a:srgbClr val="4882CA"/>
                </a:gs>
              </a:gsLst>
              <a:lin ang="16200000"/>
            </a:gra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2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Arkusz1!$A$2:$A$5</c:f>
              <c:strCache>
                <c:ptCount val="4"/>
                <c:pt idx="0">
                  <c:v>Łącznie</c:v>
                </c:pt>
                <c:pt idx="1">
                  <c:v>Oznakowane</c:v>
                </c:pt>
                <c:pt idx="2">
                  <c:v>Nieoznakowane</c:v>
                </c:pt>
                <c:pt idx="3">
                  <c:v>Motocykle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48</c:v>
                </c:pt>
                <c:pt idx="1">
                  <c:v>29</c:v>
                </c:pt>
                <c:pt idx="2">
                  <c:v>20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E8-4948-9286-C2037E1C2C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4762307"/>
        <c:axId val="21233943"/>
      </c:barChart>
      <c:catAx>
        <c:axId val="347623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21233943"/>
        <c:crosses val="autoZero"/>
        <c:auto val="1"/>
        <c:lblAlgn val="ctr"/>
        <c:lblOffset val="100"/>
        <c:noMultiLvlLbl val="0"/>
      </c:catAx>
      <c:valAx>
        <c:axId val="21233943"/>
        <c:scaling>
          <c:orientation val="minMax"/>
          <c:max val="55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34762307"/>
        <c:crosses val="autoZero"/>
        <c:crossBetween val="between"/>
      </c:valAx>
      <c:spPr>
        <a:noFill/>
        <a:ln w="25560">
          <a:noFill/>
        </a:ln>
      </c:spPr>
    </c:plotArea>
    <c:legend>
      <c:legendPos val="b"/>
      <c:layout>
        <c:manualLayout>
          <c:xMode val="edge"/>
          <c:yMode val="edge"/>
          <c:x val="0.26842901571824801"/>
          <c:y val="0.92087856173677096"/>
          <c:w val="0.483083259782289"/>
          <c:h val="7.06471037231787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pl-PL"/>
        </a:p>
      </c:txPr>
    </c:legend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c:style val="2"/>
  <c:chart>
    <c:title>
      <c:tx>
        <c:rich>
          <a:bodyPr rot="0"/>
          <a:lstStyle/>
          <a:p>
            <a:pPr>
              <a:defRPr lang="pl-PL" sz="1800" b="1" strike="noStrike" spc="-1">
                <a:solidFill>
                  <a:srgbClr val="366092"/>
                </a:solidFill>
                <a:latin typeface="Calibri"/>
                <a:ea typeface="DejaVu Sans"/>
              </a:defRPr>
            </a:pPr>
            <a:r>
              <a:rPr lang="pl-PL" sz="1800" b="1" strike="noStrike" spc="-1">
                <a:solidFill>
                  <a:srgbClr val="366092"/>
                </a:solidFill>
                <a:latin typeface="Calibri"/>
                <a:ea typeface="DejaVu Sans"/>
              </a:rPr>
              <a:t>Postępowania wszczęte w sprawie   o przestępstwo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gradFill>
              <a:gsLst>
                <a:gs pos="0">
                  <a:srgbClr val="1E4676"/>
                </a:gs>
                <a:gs pos="100000">
                  <a:srgbClr val="275C9A"/>
                </a:gs>
              </a:gsLst>
              <a:lin ang="16200000"/>
            </a:gra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545</c:v>
                </c:pt>
                <c:pt idx="1">
                  <c:v>525</c:v>
                </c:pt>
                <c:pt idx="2">
                  <c:v>454</c:v>
                </c:pt>
                <c:pt idx="3">
                  <c:v>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2-4D71-8843-D00B1045E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8353484"/>
        <c:axId val="66372146"/>
      </c:barChart>
      <c:catAx>
        <c:axId val="383534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66372146"/>
        <c:crosses val="autoZero"/>
        <c:auto val="1"/>
        <c:lblAlgn val="ctr"/>
        <c:lblOffset val="100"/>
        <c:noMultiLvlLbl val="0"/>
      </c:catAx>
      <c:valAx>
        <c:axId val="66372146"/>
        <c:scaling>
          <c:orientation val="minMax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38353484"/>
        <c:crosses val="autoZero"/>
        <c:crossBetween val="between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c:style val="2"/>
  <c:chart>
    <c:title>
      <c:tx>
        <c:rich>
          <a:bodyPr rot="0"/>
          <a:lstStyle/>
          <a:p>
            <a:pPr>
              <a:defRPr lang="pl-PL" sz="1800" b="1" strike="noStrike" spc="-1">
                <a:solidFill>
                  <a:srgbClr val="366092"/>
                </a:solidFill>
                <a:latin typeface="Calibri"/>
                <a:ea typeface="DejaVu Sans"/>
              </a:defRPr>
            </a:pPr>
            <a:r>
              <a:rPr lang="pl-PL" sz="1800" b="1" strike="noStrike" spc="-1">
                <a:solidFill>
                  <a:srgbClr val="366092"/>
                </a:solidFill>
                <a:latin typeface="Calibri"/>
                <a:ea typeface="DejaVu Sans"/>
              </a:rPr>
              <a:t>Poziom wykrywalności przestępstw w procentach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270287449355684"/>
          <c:y val="0.24217935030416263"/>
          <c:w val="0.78862320629955829"/>
          <c:h val="0.6206841713097343"/>
        </c:manualLayout>
      </c:layout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Wykrywalność</c:v>
                </c:pt>
              </c:strCache>
            </c:strRef>
          </c:tx>
          <c:spPr>
            <a:ln w="47520">
              <a:solidFill>
                <a:srgbClr val="325D9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63.2</c:v>
                </c:pt>
                <c:pt idx="1">
                  <c:v>54.2</c:v>
                </c:pt>
                <c:pt idx="2">
                  <c:v>64.3</c:v>
                </c:pt>
                <c:pt idx="3">
                  <c:v>61.9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11-40E9-911B-06B257489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smooth val="0"/>
        <c:axId val="33579617"/>
        <c:axId val="91901608"/>
      </c:lineChart>
      <c:catAx>
        <c:axId val="3357961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91901608"/>
        <c:crosses val="autoZero"/>
        <c:auto val="1"/>
        <c:lblAlgn val="ctr"/>
        <c:lblOffset val="100"/>
        <c:noMultiLvlLbl val="0"/>
      </c:catAx>
      <c:valAx>
        <c:axId val="91901608"/>
        <c:scaling>
          <c:orientation val="minMax"/>
          <c:max val="100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33579617"/>
        <c:crosses val="autoZero"/>
        <c:crossBetween val="midCat"/>
      </c:valAx>
      <c:spPr>
        <a:noFill/>
        <a:ln w="25560">
          <a:noFill/>
        </a:ln>
      </c:spPr>
    </c:plotArea>
    <c:plotVisOnly val="1"/>
    <c:dispBlanksAs val="zero"/>
    <c:showDLblsOverMax val="1"/>
  </c:chart>
  <c:spPr>
    <a:noFill/>
    <a:ln w="9360"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55286082368819"/>
          <c:y val="0.30550237757055498"/>
          <c:w val="0.50914073044047303"/>
          <c:h val="0.6557154325943309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Seria1</c:v>
                </c:pt>
              </c:strCache>
            </c:strRef>
          </c:tx>
          <c:spPr>
            <a:gradFill>
              <a:gsLst>
                <a:gs pos="0">
                  <a:srgbClr val="1E4676"/>
                </a:gs>
                <a:gs pos="100000">
                  <a:srgbClr val="275C9A"/>
                </a:gs>
              </a:gsLst>
              <a:lin ang="16200000"/>
            </a:gra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945A-4C5D-9929-271FCBD4ACB8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37659C"/>
                  </a:gs>
                  <a:gs pos="100000">
                    <a:srgbClr val="4882CA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45A-4C5D-9929-271FCBD4ACB8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6884A7"/>
                  </a:gs>
                  <a:gs pos="100000">
                    <a:srgbClr val="86ACDA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945A-4C5D-9929-271FCBD4ACB8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6084B1"/>
                  </a:gs>
                  <a:gs pos="100000">
                    <a:srgbClr val="7CACE6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945A-4C5D-9929-271FCBD4ACB8}"/>
              </c:ext>
            </c:extLst>
          </c:dPt>
          <c:dLbls>
            <c:dLbl>
              <c:idx val="0"/>
              <c:layout>
                <c:manualLayout>
                  <c:x val="-0.11484577368779823"/>
                  <c:y val="0.17939277283706631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798" b="0" strike="noStrike" spc="-1">
                      <a:solidFill>
                        <a:schemeClr val="tx1"/>
                      </a:solidFill>
                      <a:latin typeface="Calibri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5A-4C5D-9929-271FCBD4ACB8}"/>
                </c:ext>
              </c:extLst>
            </c:dLbl>
            <c:dLbl>
              <c:idx val="1"/>
              <c:layout>
                <c:manualLayout>
                  <c:x val="-7.7244603499204728E-2"/>
                  <c:y val="-0.11958065711462451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798" b="0" strike="noStrike" spc="-1">
                      <a:solidFill>
                        <a:schemeClr val="tx1"/>
                      </a:solidFill>
                      <a:latin typeface="Calibri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5A-4C5D-9929-271FCBD4ACB8}"/>
                </c:ext>
              </c:extLst>
            </c:dLbl>
            <c:dLbl>
              <c:idx val="2"/>
              <c:layout>
                <c:manualLayout>
                  <c:x val="0.1588963871847307"/>
                  <c:y val="-3.1286712231005709E-2"/>
                </c:manualLayout>
              </c:layout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1798" b="0" strike="noStrike" spc="-1">
                      <a:solidFill>
                        <a:schemeClr val="tx1"/>
                      </a:solidFill>
                      <a:latin typeface="Calibri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5A-4C5D-9929-271FCBD4ACB8}"/>
                </c:ext>
              </c:extLst>
            </c:dLbl>
            <c:dLbl>
              <c:idx val="3"/>
              <c:layout>
                <c:manualLayout>
                  <c:x val="-2.6274255850942969E-2"/>
                  <c:y val="6.0671765206411946E-2"/>
                </c:manualLayout>
              </c:layout>
              <c:spPr>
                <a:ln>
                  <a:solidFill>
                    <a:schemeClr val="dk1">
                      <a:shade val="95000"/>
                      <a:satMod val="10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798" b="0" strike="noStrike" spc="-1">
                      <a:solidFill>
                        <a:schemeClr val="bg2"/>
                      </a:solidFill>
                      <a:latin typeface="Calibri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5A-4C5D-9929-271FCBD4ACB8}"/>
                </c:ext>
              </c:extLst>
            </c:dLbl>
            <c:dLbl>
              <c:idx val="4"/>
              <c:layout>
                <c:manualLayout>
                  <c:x val="-3.9858384458077711E-2"/>
                  <c:y val="-3.6023962450592882E-2"/>
                </c:manualLayout>
              </c:layout>
              <c:tx>
                <c:rich>
                  <a:bodyPr/>
                  <a:lstStyle/>
                  <a:p>
                    <a:fld id="{213CEBBF-C8A4-40B7-82EA-C9ABEF5D0B4B}" type="CATEGORYNAME">
                      <a:rPr lang="en-US">
                        <a:solidFill>
                          <a:schemeClr val="bg2"/>
                        </a:solidFill>
                      </a:rPr>
                      <a:pPr/>
                      <a:t>[NAZWA KATEGORII]</a:t>
                    </a:fld>
                    <a:r>
                      <a:rPr lang="en-US" baseline="0" dirty="0">
                        <a:solidFill>
                          <a:schemeClr val="bg2"/>
                        </a:solidFill>
                      </a:rPr>
                      <a:t>
</a:t>
                    </a:r>
                    <a:fld id="{561C601B-8AD5-4153-A718-8DB47015DDB1}" type="PERCENTAGE">
                      <a:rPr lang="en-US" baseline="0">
                        <a:solidFill>
                          <a:schemeClr val="bg2"/>
                        </a:solidFill>
                      </a:rPr>
                      <a:pPr/>
                      <a:t>[PROCENTOWE]</a:t>
                    </a:fld>
                    <a:endParaRPr lang="en-US" baseline="0" dirty="0">
                      <a:solidFill>
                        <a:schemeClr val="bg2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BF9-4EE2-B228-8F968AACEEA4}"/>
                </c:ext>
              </c:extLst>
            </c:dLbl>
            <c:dLbl>
              <c:idx val="5"/>
              <c:layout>
                <c:manualLayout>
                  <c:x val="7.8797659622812946E-2"/>
                  <c:y val="-6.09052481335090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5% </a:t>
                    </a:r>
                    <a:r>
                      <a:rPr lang="en-US" dirty="0" err="1"/>
                      <a:t>Rozbój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BF9-4EE2-B228-8F968AACEEA4}"/>
                </c:ext>
              </c:extLst>
            </c:dLbl>
            <c:spPr>
              <a:noFill/>
              <a:ln>
                <a:solidFill>
                  <a:schemeClr val="dk1">
                    <a:shade val="95000"/>
                    <a:satMod val="105000"/>
                  </a:schemeClr>
                </a:solidFill>
              </a:ln>
              <a:effectLst/>
            </c:spPr>
            <c:txPr>
              <a:bodyPr/>
              <a:lstStyle/>
              <a:p>
                <a:pPr>
                  <a:defRPr sz="1798" b="0" strike="noStrike" spc="-1">
                    <a:solidFill>
                      <a:schemeClr val="bg2"/>
                    </a:solidFill>
                    <a:latin typeface="Calibri"/>
                    <a:ea typeface="DejaVu San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Kradzież</c:v>
                </c:pt>
                <c:pt idx="1">
                  <c:v>Kradzież z włamaniem</c:v>
                </c:pt>
                <c:pt idx="2">
                  <c:v>Uszkodzenie rzeczy</c:v>
                </c:pt>
                <c:pt idx="3">
                  <c:v>Uszczerbek na zdrowiu</c:v>
                </c:pt>
                <c:pt idx="4">
                  <c:v>Pozostałe</c:v>
                </c:pt>
                <c:pt idx="5">
                  <c:v>Rozbój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118</c:v>
                </c:pt>
                <c:pt idx="1">
                  <c:v>203</c:v>
                </c:pt>
                <c:pt idx="2">
                  <c:v>77</c:v>
                </c:pt>
                <c:pt idx="3">
                  <c:v>30</c:v>
                </c:pt>
                <c:pt idx="4">
                  <c:v>22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5A-4C5D-9929-271FCBD4A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50"/>
      </c:pie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9360"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2430691461632466"/>
          <c:w val="1"/>
          <c:h val="0.423515734775577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UJAWNIONYCH WYKROCZEŃ W 2024 R. Z WYŁĄCZENIEM WYKROCZEŃ UJAWNIONYCH PRZEZ POLICJNATÓW RUCHU DROGOWEGO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D9C-4595-9A37-C71910E65EE9}"/>
              </c:ext>
            </c:extLst>
          </c:dPt>
          <c:dPt>
            <c:idx val="1"/>
            <c:bubble3D val="0"/>
            <c:explosion val="17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D9C-4595-9A37-C71910E65EE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D9C-4595-9A37-C71910E65EE9}"/>
              </c:ext>
            </c:extLst>
          </c:dPt>
          <c:dPt>
            <c:idx val="3"/>
            <c:bubble3D val="0"/>
            <c:explosion val="1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D9C-4595-9A37-C71910E65EE9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D9C-4595-9A37-C71910E65EE9}"/>
              </c:ext>
            </c:extLst>
          </c:dPt>
          <c:dPt>
            <c:idx val="5"/>
            <c:bubble3D val="0"/>
            <c:explosion val="14"/>
            <c:spPr>
              <a:solidFill>
                <a:srgbClr val="008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D9C-4595-9A37-C71910E65EE9}"/>
              </c:ext>
            </c:extLst>
          </c:dPt>
          <c:dPt>
            <c:idx val="6"/>
            <c:bubble3D val="0"/>
            <c:spPr>
              <a:solidFill>
                <a:schemeClr val="tx2">
                  <a:lumMod val="2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D9C-4595-9A37-C71910E65EE9}"/>
              </c:ext>
            </c:extLst>
          </c:dPt>
          <c:dLbls>
            <c:dLbl>
              <c:idx val="0"/>
              <c:layout>
                <c:manualLayout>
                  <c:x val="-6.2428711993381604E-2"/>
                  <c:y val="-3.011182518181740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285079-38E7-47F2-A341-791511855912}" type="CATEGORYNAME">
                      <a:rPr lang="pl-PL" sz="1400">
                        <a:solidFill>
                          <a:schemeClr val="bg2"/>
                        </a:solidFill>
                      </a:rPr>
                      <a:pPr>
                        <a:defRPr sz="1400">
                          <a:solidFill>
                            <a:schemeClr val="bg2"/>
                          </a:solidFill>
                        </a:defRPr>
                      </a:pPr>
                      <a:t>[NAZWA KATEGORII]</a:t>
                    </a:fld>
                    <a:endParaRPr lang="pl-PL" sz="1400" dirty="0">
                      <a:solidFill>
                        <a:schemeClr val="bg2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2"/>
                        </a:solidFill>
                      </a:defRPr>
                    </a:pPr>
                    <a:r>
                      <a:rPr lang="pl-PL" sz="1400" dirty="0">
                        <a:solidFill>
                          <a:schemeClr val="bg2"/>
                        </a:solidFill>
                      </a:rPr>
                      <a:t>4,4%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9C-4595-9A37-C71910E65EE9}"/>
                </c:ext>
              </c:extLst>
            </c:dLbl>
            <c:dLbl>
              <c:idx val="1"/>
              <c:layout>
                <c:manualLayout>
                  <c:x val="0.16243349865666262"/>
                  <c:y val="-3.685658858417443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C44FE73-D4E7-45AE-83AC-53BC9C8DB91B}" type="CATEGORYNAME">
                      <a:rPr lang="en-US" sz="1400">
                        <a:solidFill>
                          <a:schemeClr val="bg2"/>
                        </a:solidFill>
                      </a:rPr>
                      <a:pPr>
                        <a:defRPr sz="1400">
                          <a:solidFill>
                            <a:schemeClr val="bg2"/>
                          </a:solidFill>
                        </a:defRPr>
                      </a:pPr>
                      <a:t>[NAZWA KATEGORII]</a:t>
                    </a:fld>
                    <a:r>
                      <a:rPr lang="en-US" sz="1400">
                        <a:solidFill>
                          <a:schemeClr val="bg2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bg2"/>
                        </a:solidFill>
                      </a:defRPr>
                    </a:pPr>
                    <a:r>
                      <a:rPr lang="en-US" sz="1400">
                        <a:solidFill>
                          <a:schemeClr val="bg2"/>
                        </a:solidFill>
                      </a:rPr>
                      <a:t>4,3%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9C-4595-9A37-C71910E65EE9}"/>
                </c:ext>
              </c:extLst>
            </c:dLbl>
            <c:dLbl>
              <c:idx val="2"/>
              <c:layout>
                <c:manualLayout>
                  <c:x val="0.15462147332029033"/>
                  <c:y val="3.256048473246562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A70E7F2-F589-4784-8626-AF26D2FB7DB9}" type="CATEGORYNAME">
                      <a:rPr lang="pl-PL" sz="1400">
                        <a:solidFill>
                          <a:schemeClr val="bg2"/>
                        </a:solidFill>
                      </a:rPr>
                      <a:pPr>
                        <a:defRPr sz="1400">
                          <a:solidFill>
                            <a:schemeClr val="bg2"/>
                          </a:solidFill>
                        </a:defRPr>
                      </a:pPr>
                      <a:t>[NAZWA KATEGORII]</a:t>
                    </a:fld>
                    <a:endParaRPr lang="pl-PL" sz="1400">
                      <a:solidFill>
                        <a:schemeClr val="bg2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2"/>
                        </a:solidFill>
                      </a:defRPr>
                    </a:pPr>
                    <a:r>
                      <a:rPr lang="pl-PL" sz="1400">
                        <a:solidFill>
                          <a:schemeClr val="bg2"/>
                        </a:solidFill>
                      </a:rPr>
                      <a:t>23,7%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9C-4595-9A37-C71910E65EE9}"/>
                </c:ext>
              </c:extLst>
            </c:dLbl>
            <c:dLbl>
              <c:idx val="3"/>
              <c:layout>
                <c:manualLayout>
                  <c:x val="7.8020051767635393E-2"/>
                  <c:y val="1.085349491082187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6A882A-0D04-4031-A09B-EAED76BC0A99}" type="CATEGORYNAME">
                      <a:rPr lang="pl-PL" sz="1400">
                        <a:solidFill>
                          <a:schemeClr val="bg2"/>
                        </a:solidFill>
                      </a:rPr>
                      <a:pPr>
                        <a:defRPr sz="1400">
                          <a:solidFill>
                            <a:schemeClr val="bg2"/>
                          </a:solidFill>
                        </a:defRPr>
                      </a:pPr>
                      <a:t>[NAZWA KATEGORII]</a:t>
                    </a:fld>
                    <a:endParaRPr lang="pl-PL" sz="1400">
                      <a:solidFill>
                        <a:schemeClr val="bg2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2"/>
                        </a:solidFill>
                      </a:defRPr>
                    </a:pPr>
                    <a:r>
                      <a:rPr lang="pl-PL" sz="1400">
                        <a:solidFill>
                          <a:schemeClr val="bg2"/>
                        </a:solidFill>
                      </a:rPr>
                      <a:t>5,8%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D9C-4595-9A37-C71910E65EE9}"/>
                </c:ext>
              </c:extLst>
            </c:dLbl>
            <c:dLbl>
              <c:idx val="4"/>
              <c:layout>
                <c:manualLayout>
                  <c:x val="3.0882937158022344E-2"/>
                  <c:y val="0.1221018177467460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D4FF4E-4ADD-4A86-932F-5B9EE90666E9}" type="CATEGORYNAME">
                      <a:rPr lang="pl-PL" sz="1400">
                        <a:solidFill>
                          <a:schemeClr val="bg2"/>
                        </a:solidFill>
                      </a:rPr>
                      <a:pPr>
                        <a:defRPr sz="1400">
                          <a:solidFill>
                            <a:schemeClr val="bg2"/>
                          </a:solidFill>
                        </a:defRPr>
                      </a:pPr>
                      <a:t>[NAZWA KATEGORII]</a:t>
                    </a:fld>
                    <a:r>
                      <a:rPr lang="pl-PL" sz="1400" dirty="0">
                        <a:solidFill>
                          <a:schemeClr val="bg2"/>
                        </a:solidFill>
                      </a:rPr>
                      <a:t> </a:t>
                    </a:r>
                  </a:p>
                  <a:p>
                    <a:pPr>
                      <a:defRPr sz="1400">
                        <a:solidFill>
                          <a:schemeClr val="bg2"/>
                        </a:solidFill>
                      </a:defRPr>
                    </a:pPr>
                    <a:r>
                      <a:rPr lang="pl-PL" sz="1400" dirty="0">
                        <a:solidFill>
                          <a:schemeClr val="bg2"/>
                        </a:solidFill>
                      </a:rPr>
                      <a:t>16,3%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D9C-4595-9A37-C71910E65EE9}"/>
                </c:ext>
              </c:extLst>
            </c:dLbl>
            <c:dLbl>
              <c:idx val="5"/>
              <c:layout>
                <c:manualLayout>
                  <c:x val="-6.1765874316044689E-2"/>
                  <c:y val="4.070060591558202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F45E98-03C2-4E76-97DE-182FF2CFE514}" type="CATEGORYNAME">
                      <a:rPr lang="en-US" sz="1400">
                        <a:solidFill>
                          <a:schemeClr val="bg2"/>
                        </a:solidFill>
                      </a:rPr>
                      <a:pPr>
                        <a:defRPr sz="1400">
                          <a:solidFill>
                            <a:schemeClr val="bg2"/>
                          </a:solidFill>
                        </a:defRPr>
                      </a:pPr>
                      <a:t>[NAZWA KATEGORII]</a:t>
                    </a:fld>
                    <a:endParaRPr lang="en-US" sz="1400" dirty="0">
                      <a:solidFill>
                        <a:schemeClr val="bg2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2"/>
                        </a:solidFill>
                      </a:defRPr>
                    </a:pPr>
                    <a:r>
                      <a:rPr lang="en-US" sz="1400" dirty="0">
                        <a:solidFill>
                          <a:schemeClr val="bg2"/>
                        </a:solidFill>
                      </a:rPr>
                      <a:t>18,8 %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D9C-4595-9A37-C71910E65EE9}"/>
                </c:ext>
              </c:extLst>
            </c:dLbl>
            <c:dLbl>
              <c:idx val="6"/>
              <c:layout>
                <c:manualLayout>
                  <c:x val="-9.2742113012352162E-2"/>
                  <c:y val="-3.358622546212812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E8A5106-E295-4F99-8064-2E0299AB1334}" type="CATEGORYNAME">
                      <a:rPr lang="pl-PL" sz="1400">
                        <a:solidFill>
                          <a:schemeClr val="bg2"/>
                        </a:solidFill>
                      </a:rPr>
                      <a:pPr>
                        <a:defRPr sz="1400">
                          <a:solidFill>
                            <a:schemeClr val="bg2"/>
                          </a:solidFill>
                        </a:defRPr>
                      </a:pPr>
                      <a:t>[NAZWA KATEGORII]</a:t>
                    </a:fld>
                    <a:endParaRPr lang="pl-PL" sz="1400" dirty="0">
                      <a:solidFill>
                        <a:schemeClr val="bg2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2"/>
                        </a:solidFill>
                      </a:defRPr>
                    </a:pPr>
                    <a:r>
                      <a:rPr lang="pl-PL" sz="1400" dirty="0">
                        <a:solidFill>
                          <a:schemeClr val="bg2"/>
                        </a:solidFill>
                      </a:rPr>
                      <a:t>26,7%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D9C-4595-9A37-C71910E65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2">
                      <a:lumMod val="95000"/>
                      <a:lumOff val="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Arkusz1!$A$2:$A$8</c:f>
              <c:strCache>
                <c:ptCount val="7"/>
                <c:pt idx="0">
                  <c:v>porządkowi i spokoju publicznemu</c:v>
                </c:pt>
                <c:pt idx="1">
                  <c:v>wykroczenia przeciwko mieniu</c:v>
                </c:pt>
                <c:pt idx="2">
                  <c:v>wykroczenia przeciwko obyczajności publicznej</c:v>
                </c:pt>
                <c:pt idx="3">
                  <c:v>bezpieczeństwu i porządku komunikacji</c:v>
                </c:pt>
                <c:pt idx="4">
                  <c:v>wykroczenia przeciwko urzadzeniom użytku publicznego</c:v>
                </c:pt>
                <c:pt idx="5">
                  <c:v>inne wykroczenia</c:v>
                </c:pt>
                <c:pt idx="6">
                  <c:v>przepisom ustawy o wychowaniu w trzeźwości i przeciwdziałaniu alkoholzmowi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1122</c:v>
                </c:pt>
                <c:pt idx="1">
                  <c:v>1099</c:v>
                </c:pt>
                <c:pt idx="2">
                  <c:v>6014</c:v>
                </c:pt>
                <c:pt idx="3">
                  <c:v>1461</c:v>
                </c:pt>
                <c:pt idx="4">
                  <c:v>4149</c:v>
                </c:pt>
                <c:pt idx="5">
                  <c:v>4782</c:v>
                </c:pt>
                <c:pt idx="6">
                  <c:v>6762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D9C-4595-9A37-C71910E65EE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pl-PL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c:style val="2"/>
  <c:chart>
    <c:title>
      <c:tx>
        <c:rich>
          <a:bodyPr rot="0"/>
          <a:lstStyle/>
          <a:p>
            <a:pPr>
              <a:defRPr lang="en-US" sz="1800" b="1" strike="noStrike" spc="-1">
                <a:solidFill>
                  <a:srgbClr val="366092"/>
                </a:solidFill>
                <a:latin typeface="Calibri"/>
                <a:ea typeface="DejaVu Sans"/>
              </a:defRPr>
            </a:pPr>
            <a:r>
              <a:rPr lang="en-US" sz="1800" b="1" strike="noStrike" spc="-1">
                <a:solidFill>
                  <a:srgbClr val="366092"/>
                </a:solidFill>
                <a:latin typeface="Calibri"/>
                <a:ea typeface="DejaVu Sans"/>
              </a:rPr>
              <a:t>Liczba wypadków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wypadków</c:v>
                </c:pt>
              </c:strCache>
            </c:strRef>
          </c:tx>
          <c:spPr>
            <a:gradFill>
              <a:gsLst>
                <a:gs pos="0">
                  <a:srgbClr val="1E4676"/>
                </a:gs>
                <a:gs pos="100000">
                  <a:srgbClr val="275C9A"/>
                </a:gs>
              </a:gsLst>
              <a:lin ang="16200000"/>
            </a:gra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60</c:v>
                </c:pt>
                <c:pt idx="1">
                  <c:v>38</c:v>
                </c:pt>
                <c:pt idx="2">
                  <c:v>49</c:v>
                </c:pt>
                <c:pt idx="3">
                  <c:v>42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C6-4215-A6B5-6510A32554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79176724"/>
        <c:axId val="69065774"/>
      </c:barChart>
      <c:catAx>
        <c:axId val="791767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69065774"/>
        <c:crosses val="autoZero"/>
        <c:auto val="1"/>
        <c:lblAlgn val="ctr"/>
        <c:lblOffset val="100"/>
        <c:noMultiLvlLbl val="0"/>
      </c:catAx>
      <c:valAx>
        <c:axId val="69065774"/>
        <c:scaling>
          <c:orientation val="minMax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79176724"/>
        <c:crosses val="autoZero"/>
        <c:crossBetween val="between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c:style val="2"/>
  <c:chart>
    <c:title>
      <c:tx>
        <c:rich>
          <a:bodyPr rot="0"/>
          <a:lstStyle/>
          <a:p>
            <a:pPr>
              <a:defRPr lang="pl-PL" sz="1800" b="1" strike="noStrike" spc="-1">
                <a:solidFill>
                  <a:srgbClr val="366092"/>
                </a:solidFill>
                <a:latin typeface="Calibri"/>
                <a:ea typeface="DejaVu Sans"/>
              </a:defRPr>
            </a:pPr>
            <a:r>
              <a:rPr lang="pl-PL" sz="1800" b="1" strike="noStrike" spc="-1">
                <a:solidFill>
                  <a:srgbClr val="366092"/>
                </a:solidFill>
                <a:latin typeface="Calibri"/>
                <a:ea typeface="DejaVu Sans"/>
              </a:rPr>
              <a:t>Liczba kolizji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589175992977837"/>
          <c:y val="0.17159712494163165"/>
          <c:w val="0.82539911125740617"/>
          <c:h val="0.69836735374558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kolizji</c:v>
                </c:pt>
              </c:strCache>
            </c:strRef>
          </c:tx>
          <c:spPr>
            <a:gradFill>
              <a:gsLst>
                <a:gs pos="0">
                  <a:srgbClr val="1E4676"/>
                </a:gs>
                <a:gs pos="100000">
                  <a:srgbClr val="275C9A"/>
                </a:gs>
              </a:gsLst>
              <a:lin ang="16200000"/>
            </a:gra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0"/>
                  <c:y val="-2.47092700064483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55-47CE-8F83-E43EB0526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780</c:v>
                </c:pt>
                <c:pt idx="1">
                  <c:v>834</c:v>
                </c:pt>
                <c:pt idx="2">
                  <c:v>678</c:v>
                </c:pt>
                <c:pt idx="3">
                  <c:v>740</c:v>
                </c:pt>
                <c:pt idx="4">
                  <c:v>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F-4A47-948B-0D0AF578C7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50494951"/>
        <c:axId val="69183917"/>
      </c:barChart>
      <c:catAx>
        <c:axId val="50494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69183917"/>
        <c:crosses val="autoZero"/>
        <c:auto val="1"/>
        <c:lblAlgn val="ctr"/>
        <c:lblOffset val="100"/>
        <c:noMultiLvlLbl val="0"/>
      </c:catAx>
      <c:valAx>
        <c:axId val="69183917"/>
        <c:scaling>
          <c:orientation val="minMax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50494951"/>
        <c:crosses val="autoZero"/>
        <c:crossBetween val="between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c:style val="2"/>
  <c:chart>
    <c:title>
      <c:tx>
        <c:rich>
          <a:bodyPr rot="0"/>
          <a:lstStyle/>
          <a:p>
            <a:pPr>
              <a:defRPr lang="en-US" sz="1800" b="1" strike="noStrike" spc="-1">
                <a:solidFill>
                  <a:srgbClr val="366092"/>
                </a:solidFill>
                <a:latin typeface="Calibri"/>
                <a:ea typeface="DejaVu Sans"/>
              </a:defRPr>
            </a:pPr>
            <a:r>
              <a:rPr lang="en-US" sz="1800" b="1" strike="noStrike" spc="-1">
                <a:solidFill>
                  <a:srgbClr val="366092"/>
                </a:solidFill>
                <a:latin typeface="Calibri"/>
                <a:ea typeface="DejaVu Sans"/>
              </a:rPr>
              <a:t>Liczba osób zabitych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</c:strCache>
            </c:strRef>
          </c:tx>
          <c:spPr>
            <a:gradFill>
              <a:gsLst>
                <a:gs pos="0">
                  <a:srgbClr val="1E4676"/>
                </a:gs>
                <a:gs pos="100000">
                  <a:srgbClr val="275C9A"/>
                </a:gs>
              </a:gsLst>
              <a:lin ang="16200000"/>
            </a:gra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D-4D65-8B1D-6272FA3341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65719567"/>
        <c:axId val="68844101"/>
      </c:barChart>
      <c:catAx>
        <c:axId val="6571956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68844101"/>
        <c:crosses val="autoZero"/>
        <c:auto val="1"/>
        <c:lblAlgn val="ctr"/>
        <c:lblOffset val="100"/>
        <c:noMultiLvlLbl val="0"/>
      </c:catAx>
      <c:valAx>
        <c:axId val="68844101"/>
        <c:scaling>
          <c:orientation val="minMax"/>
          <c:min val="0"/>
        </c:scaling>
        <c:delete val="1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crossAx val="65719567"/>
        <c:crosses val="autoZero"/>
        <c:crossBetween val="between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pl-PL" sz="1800" b="1" strike="noStrike" spc="-1">
                <a:solidFill>
                  <a:srgbClr val="366092"/>
                </a:solidFill>
                <a:latin typeface="Calibri"/>
                <a:ea typeface="DejaVu Sans"/>
              </a:defRPr>
            </a:pPr>
            <a:r>
              <a:rPr lang="pl-PL" sz="1800" b="1" strike="noStrike" spc="-1">
                <a:solidFill>
                  <a:srgbClr val="366092"/>
                </a:solidFill>
                <a:latin typeface="Calibri"/>
                <a:ea typeface="DejaVu Sans"/>
              </a:rPr>
              <a:t>Liczba osób rannych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rannych</c:v>
                </c:pt>
              </c:strCache>
            </c:strRef>
          </c:tx>
          <c:spPr>
            <a:gradFill>
              <a:gsLst>
                <a:gs pos="0">
                  <a:srgbClr val="1E4676"/>
                </a:gs>
                <a:gs pos="100000">
                  <a:srgbClr val="275C9A"/>
                </a:gs>
              </a:gsLst>
              <a:lin ang="16200000"/>
            </a:gra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72</c:v>
                </c:pt>
                <c:pt idx="1">
                  <c:v>37</c:v>
                </c:pt>
                <c:pt idx="2">
                  <c:v>48</c:v>
                </c:pt>
                <c:pt idx="3">
                  <c:v>47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6-4549-803C-4DFBFA0FC1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6340508"/>
        <c:axId val="17909597"/>
      </c:barChart>
      <c:catAx>
        <c:axId val="263405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17909597"/>
        <c:crosses val="autoZero"/>
        <c:auto val="1"/>
        <c:lblAlgn val="ctr"/>
        <c:lblOffset val="100"/>
        <c:noMultiLvlLbl val="0"/>
      </c:catAx>
      <c:valAx>
        <c:axId val="17909597"/>
        <c:scaling>
          <c:orientation val="minMax"/>
          <c:min val="0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263405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3A-4150-BCE0-72D767DD3C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3A-4150-BCE0-72D767DD3C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3A-4150-BCE0-72D767DD3C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3A-4150-BCE0-72D767DD3C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3A-4150-BCE0-72D767DD3CD8}"/>
              </c:ext>
            </c:extLst>
          </c:dPt>
          <c:dLbls>
            <c:dLbl>
              <c:idx val="0"/>
              <c:layout>
                <c:manualLayout>
                  <c:x val="-6.956172596385278E-2"/>
                  <c:y val="6.2571060410823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r>
                      <a:rPr lang="en-US" dirty="0" err="1"/>
                      <a:t>Gmina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Alwernia</a:t>
                    </a:r>
                    <a:endParaRPr lang="en-US" dirty="0"/>
                  </a:p>
                  <a:p>
                    <a:r>
                      <a:rPr lang="en-US" dirty="0"/>
                      <a:t>89</a:t>
                    </a:r>
                  </a:p>
                  <a:p>
                    <a:r>
                      <a:rPr lang="en-US" dirty="0"/>
                      <a:t> 10,9%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3A-4150-BCE0-72D767DD3CD8}"/>
                </c:ext>
              </c:extLst>
            </c:dLbl>
            <c:dLbl>
              <c:idx val="1"/>
              <c:layout>
                <c:manualLayout>
                  <c:x val="-1.4757341035403366E-2"/>
                  <c:y val="6.68717859741962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r>
                      <a:rPr lang="en-US" dirty="0" err="1"/>
                      <a:t>Gmina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Babice</a:t>
                    </a:r>
                    <a:endParaRPr lang="en-US" dirty="0"/>
                  </a:p>
                  <a:p>
                    <a:r>
                      <a:rPr lang="en-US" dirty="0"/>
                      <a:t>57</a:t>
                    </a:r>
                  </a:p>
                  <a:p>
                    <a:r>
                      <a:rPr lang="en-US" dirty="0"/>
                      <a:t> 7,0%</a:t>
                    </a:r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73A-4150-BCE0-72D767DD3CD8}"/>
                </c:ext>
              </c:extLst>
            </c:dLbl>
            <c:dLbl>
              <c:idx val="2"/>
              <c:layout>
                <c:manualLayout>
                  <c:x val="-1.1879020611789521E-2"/>
                  <c:y val="-8.06117914684633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r>
                      <a:rPr lang="en-US" dirty="0" err="1"/>
                      <a:t>Gmina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Chrzanów</a:t>
                    </a:r>
                    <a:endParaRPr lang="en-US" dirty="0"/>
                  </a:p>
                  <a:p>
                    <a:r>
                      <a:rPr lang="en-US" dirty="0"/>
                      <a:t>346</a:t>
                    </a:r>
                  </a:p>
                  <a:p>
                    <a:r>
                      <a:rPr lang="en-US" dirty="0"/>
                      <a:t>42,2%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91046343704871"/>
                      <c:h val="0.2573702805359744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373A-4150-BCE0-72D767DD3CD8}"/>
                </c:ext>
              </c:extLst>
            </c:dLbl>
            <c:dLbl>
              <c:idx val="3"/>
              <c:layout>
                <c:manualLayout>
                  <c:x val="2.7367401864251018E-2"/>
                  <c:y val="-3.49998315605076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r>
                      <a:rPr lang="en-US" dirty="0" err="1"/>
                      <a:t>Gmina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Libiąż</a:t>
                    </a:r>
                    <a:endParaRPr lang="en-US" dirty="0"/>
                  </a:p>
                  <a:p>
                    <a:r>
                      <a:rPr lang="en-US" dirty="0"/>
                      <a:t>147</a:t>
                    </a:r>
                  </a:p>
                  <a:p>
                    <a:r>
                      <a:rPr lang="en-US" dirty="0"/>
                      <a:t> 17,8%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73A-4150-BCE0-72D767DD3CD8}"/>
                </c:ext>
              </c:extLst>
            </c:dLbl>
            <c:dLbl>
              <c:idx val="4"/>
              <c:layout>
                <c:manualLayout>
                  <c:x val="-3.5466062754365237E-2"/>
                  <c:y val="5.66478222941939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r>
                      <a:rPr lang="en-US" dirty="0" err="1"/>
                      <a:t>Gmina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Trzebinia</a:t>
                    </a:r>
                    <a:endParaRPr lang="en-US" dirty="0"/>
                  </a:p>
                  <a:p>
                    <a:r>
                      <a:rPr lang="en-US" dirty="0"/>
                      <a:t>181</a:t>
                    </a:r>
                  </a:p>
                  <a:p>
                    <a:r>
                      <a:rPr lang="en-US" dirty="0"/>
                      <a:t> 22,1%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LegendKey val="1"/>
              <c:showVal val="1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73A-4150-BCE0-72D767DD3CD8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1"/>
            <c:showVal val="1"/>
            <c:showCatName val="1"/>
            <c:showSerName val="0"/>
            <c:showPercent val="1"/>
            <c:showBubbleSize val="1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Arkusz1!$B$2:$B$6</c:f>
              <c:numCache>
                <c:formatCode>General</c:formatCode>
                <c:ptCount val="5"/>
                <c:pt idx="0">
                  <c:v>89</c:v>
                </c:pt>
                <c:pt idx="1">
                  <c:v>57</c:v>
                </c:pt>
                <c:pt idx="2">
                  <c:v>346</c:v>
                </c:pt>
                <c:pt idx="3">
                  <c:v>147</c:v>
                </c:pt>
                <c:pt idx="4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3A-4150-BCE0-72D767DD3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F9-4DD9-B0D6-0EDC31299F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F9-4DD9-B0D6-0EDC31299FA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F9-4DD9-B0D6-0EDC31299FAD}"/>
              </c:ext>
            </c:extLst>
          </c:dPt>
          <c:dLbls>
            <c:dLbl>
              <c:idx val="0"/>
              <c:layout>
                <c:manualLayout>
                  <c:x val="0.17558769604534644"/>
                  <c:y val="4.1700269181003391E-2"/>
                </c:manualLayout>
              </c:layout>
              <c:tx>
                <c:rich>
                  <a:bodyPr/>
                  <a:lstStyle/>
                  <a:p>
                    <a:fld id="{1FE1EDC7-C05F-4873-B77D-68F4F4F28FAC}" type="CATEGORYNAME">
                      <a:rPr lang="en-US" b="1"/>
                      <a:pPr/>
                      <a:t>[NAZWA KATEGORII]</a:t>
                    </a:fld>
                    <a:r>
                      <a:rPr lang="en-US" b="1" baseline="0" dirty="0"/>
                      <a:t>
929</a:t>
                    </a:r>
                  </a:p>
                  <a:p>
                    <a:fld id="{BD7BE68B-0DE7-44A9-BDC1-CF95B1B9E8D2}" type="PERCENTAGE">
                      <a:rPr lang="en-US" b="1" baseline="0" smtClean="0"/>
                      <a:pPr/>
                      <a:t>[PROCENTOWE]</a:t>
                    </a:fld>
                    <a:endParaRPr lang="pl-PL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0784455422178"/>
                      <c:h val="0.343805400086663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F9-4DD9-B0D6-0EDC31299FAD}"/>
                </c:ext>
              </c:extLst>
            </c:dLbl>
            <c:dLbl>
              <c:idx val="1"/>
              <c:layout>
                <c:manualLayout>
                  <c:x val="-0.13501028851480368"/>
                  <c:y val="-8.608410943993866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DD9170-9E97-413C-A5CB-BF42C8A299A4}" type="CATEGORYNAME">
                      <a:rPr lang="en-US" b="1"/>
                      <a:pPr>
                        <a:defRPr/>
                      </a:pPr>
                      <a:t>[NAZWA KATEGORII]</a:t>
                    </a:fld>
                    <a:r>
                      <a:rPr lang="en-US" b="1" baseline="0" dirty="0"/>
                      <a:t>
11068</a:t>
                    </a:r>
                  </a:p>
                  <a:p>
                    <a:pPr>
                      <a:defRPr/>
                    </a:pPr>
                    <a:fld id="{8AEA8439-D791-4A3C-A5C2-156E57E81A21}" type="PERCENTAGE">
                      <a:rPr lang="en-US" b="1" baseline="0" smtClean="0"/>
                      <a:pPr>
                        <a:defRPr/>
                      </a:pPr>
                      <a:t>[PROCENTOWE]</a:t>
                    </a:fld>
                    <a:endParaRPr lang="pl-PL"/>
                  </a:p>
                </c:rich>
              </c:tx>
              <c:spPr>
                <a:xfrm>
                  <a:off x="2688270" y="2456517"/>
                  <a:ext cx="911918" cy="1173261"/>
                </a:xfrm>
                <a:solidFill>
                  <a:prstClr val="white">
                    <a:alpha val="63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7148"/>
                        <a:gd name="adj2" fmla="val -1870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543023846135126"/>
                      <c:h val="0.29540695278090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F9-4DD9-B0D6-0EDC31299FAD}"/>
                </c:ext>
              </c:extLst>
            </c:dLbl>
            <c:dLbl>
              <c:idx val="2"/>
              <c:layout>
                <c:manualLayout>
                  <c:x val="8.0381751721527894E-2"/>
                  <c:y val="4.476710971209391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390123-5B43-4808-9ECA-8D979CEC46C3}" type="CATEGORYNAME">
                      <a:rPr lang="en-US" b="1" smtClean="0"/>
                      <a:pPr>
                        <a:defRPr/>
                      </a:pPr>
                      <a:t>[NAZWA KATEGORII]</a:t>
                    </a:fld>
                    <a:endParaRPr lang="en-US" b="1" dirty="0"/>
                  </a:p>
                  <a:p>
                    <a:pPr>
                      <a:defRPr/>
                    </a:pPr>
                    <a:r>
                      <a:rPr lang="en-US" b="1" baseline="0" dirty="0"/>
                      <a:t>4923
</a:t>
                    </a:r>
                    <a:fld id="{1D581310-5386-4C23-B890-599CECCE757E}" type="PERCENTAGE">
                      <a:rPr lang="en-US" b="1" baseline="0"/>
                      <a:pPr>
                        <a:defRPr/>
                      </a:pPr>
                      <a:t>[PROCENTOWE]</a:t>
                    </a:fld>
                    <a:endParaRPr lang="en-US" b="1" baseline="0" dirty="0"/>
                  </a:p>
                </c:rich>
              </c:tx>
              <c:spPr>
                <a:xfrm>
                  <a:off x="314856" y="190500"/>
                  <a:ext cx="983859" cy="1146896"/>
                </a:xfrm>
                <a:solidFill>
                  <a:prstClr val="white">
                    <a:alpha val="63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1724"/>
                        <a:gd name="adj2" fmla="val 7830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242533578911276"/>
                      <c:h val="0.28876883593579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F9-4DD9-B0D6-0EDC31299FAD}"/>
                </c:ext>
              </c:extLst>
            </c:dLbl>
            <c:spPr>
              <a:solidFill>
                <a:prstClr val="white">
                  <a:alpha val="63000"/>
                </a:prst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Arkusz1!$A$2:$A$4</c:f>
              <c:strCache>
                <c:ptCount val="3"/>
                <c:pt idx="0">
                  <c:v>Dalsze postępowanie</c:v>
                </c:pt>
                <c:pt idx="1">
                  <c:v>Mandaty karne</c:v>
                </c:pt>
                <c:pt idx="2">
                  <c:v>Pouczenia 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929</c:v>
                </c:pt>
                <c:pt idx="1">
                  <c:v>11068</c:v>
                </c:pt>
                <c:pt idx="2">
                  <c:v>4923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8-40F4-BE54-81FA1B950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42431588814558E-2"/>
          <c:y val="4.8483217862301226E-2"/>
          <c:w val="0.90026896372483356"/>
          <c:h val="0.658582184798662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1903BD"/>
              </a:solidFill>
            </c:spPr>
            <c:extLst>
              <c:ext xmlns:c16="http://schemas.microsoft.com/office/drawing/2014/chart" uri="{C3380CC4-5D6E-409C-BE32-E72D297353CC}">
                <c16:uniqueId val="{00000001-6C14-4603-AE8A-44753D51E0AD}"/>
              </c:ext>
            </c:extLst>
          </c:dPt>
          <c:dPt>
            <c:idx val="3"/>
            <c:invertIfNegative val="0"/>
            <c:bubble3D val="0"/>
            <c:spPr>
              <a:solidFill>
                <a:srgbClr val="1903BD"/>
              </a:solidFill>
            </c:spPr>
            <c:extLst>
              <c:ext xmlns:c16="http://schemas.microsoft.com/office/drawing/2014/chart" uri="{C3380CC4-5D6E-409C-BE32-E72D297353CC}">
                <c16:uniqueId val="{00000003-6C14-4603-AE8A-44753D51E0AD}"/>
              </c:ext>
            </c:extLst>
          </c:dPt>
          <c:dPt>
            <c:idx val="5"/>
            <c:invertIfNegative val="0"/>
            <c:bubble3D val="0"/>
            <c:spPr>
              <a:solidFill>
                <a:srgbClr val="1903BD"/>
              </a:solidFill>
            </c:spPr>
            <c:extLst>
              <c:ext xmlns:c16="http://schemas.microsoft.com/office/drawing/2014/chart" uri="{C3380CC4-5D6E-409C-BE32-E72D297353CC}">
                <c16:uniqueId val="{00000005-6C14-4603-AE8A-44753D51E0AD}"/>
              </c:ext>
            </c:extLst>
          </c:dPt>
          <c:dPt>
            <c:idx val="7"/>
            <c:invertIfNegative val="0"/>
            <c:bubble3D val="0"/>
            <c:spPr>
              <a:solidFill>
                <a:srgbClr val="1903BD"/>
              </a:solidFill>
            </c:spPr>
            <c:extLst>
              <c:ext xmlns:c16="http://schemas.microsoft.com/office/drawing/2014/chart" uri="{C3380CC4-5D6E-409C-BE32-E72D297353CC}">
                <c16:uniqueId val="{00000007-6C14-4603-AE8A-44753D51E0AD}"/>
              </c:ext>
            </c:extLst>
          </c:dPt>
          <c:dPt>
            <c:idx val="9"/>
            <c:invertIfNegative val="0"/>
            <c:bubble3D val="0"/>
            <c:spPr>
              <a:solidFill>
                <a:srgbClr val="1903BD"/>
              </a:solidFill>
            </c:spPr>
            <c:extLst>
              <c:ext xmlns:c16="http://schemas.microsoft.com/office/drawing/2014/chart" uri="{C3380CC4-5D6E-409C-BE32-E72D297353CC}">
                <c16:uniqueId val="{00000009-6C14-4603-AE8A-44753D51E0AD}"/>
              </c:ext>
            </c:extLst>
          </c:dPt>
          <c:dPt>
            <c:idx val="11"/>
            <c:invertIfNegative val="0"/>
            <c:bubble3D val="0"/>
            <c:spPr>
              <a:solidFill>
                <a:srgbClr val="1903BD"/>
              </a:solidFill>
            </c:spPr>
            <c:extLst>
              <c:ext xmlns:c16="http://schemas.microsoft.com/office/drawing/2014/chart" uri="{C3380CC4-5D6E-409C-BE32-E72D297353CC}">
                <c16:uniqueId val="{0000000B-6C14-4603-AE8A-44753D51E0AD}"/>
              </c:ext>
            </c:extLst>
          </c:dPt>
          <c:dPt>
            <c:idx val="13"/>
            <c:invertIfNegative val="0"/>
            <c:bubble3D val="0"/>
            <c:spPr>
              <a:solidFill>
                <a:srgbClr val="1903BD"/>
              </a:solidFill>
            </c:spPr>
            <c:extLst>
              <c:ext xmlns:c16="http://schemas.microsoft.com/office/drawing/2014/chart" uri="{C3380CC4-5D6E-409C-BE32-E72D297353CC}">
                <c16:uniqueId val="{0000000D-6C14-4603-AE8A-44753D51E0AD}"/>
              </c:ext>
            </c:extLst>
          </c:dPt>
          <c:dPt>
            <c:idx val="15"/>
            <c:invertIfNegative val="0"/>
            <c:bubble3D val="0"/>
            <c:spPr>
              <a:solidFill>
                <a:srgbClr val="1903BD"/>
              </a:solidFill>
            </c:spPr>
            <c:extLst>
              <c:ext xmlns:c16="http://schemas.microsoft.com/office/drawing/2014/chart" uri="{C3380CC4-5D6E-409C-BE32-E72D297353CC}">
                <c16:uniqueId val="{0000000F-6C14-4603-AE8A-44753D51E0AD}"/>
              </c:ext>
            </c:extLst>
          </c:dPt>
          <c:dPt>
            <c:idx val="17"/>
            <c:invertIfNegative val="0"/>
            <c:bubble3D val="0"/>
            <c:spPr>
              <a:solidFill>
                <a:srgbClr val="1903BD"/>
              </a:solidFill>
            </c:spPr>
            <c:extLst>
              <c:ext xmlns:c16="http://schemas.microsoft.com/office/drawing/2014/chart" uri="{C3380CC4-5D6E-409C-BE32-E72D297353CC}">
                <c16:uniqueId val="{00000011-6C14-4603-AE8A-44753D51E0AD}"/>
              </c:ext>
            </c:extLst>
          </c:dPt>
          <c:dPt>
            <c:idx val="19"/>
            <c:invertIfNegative val="0"/>
            <c:bubble3D val="0"/>
            <c:spPr>
              <a:solidFill>
                <a:srgbClr val="1903BD"/>
              </a:solidFill>
            </c:spPr>
            <c:extLst>
              <c:ext xmlns:c16="http://schemas.microsoft.com/office/drawing/2014/chart" uri="{C3380CC4-5D6E-409C-BE32-E72D297353CC}">
                <c16:uniqueId val="{00000013-6C14-4603-AE8A-44753D51E0AD}"/>
              </c:ext>
            </c:extLst>
          </c:dPt>
          <c:dLbls>
            <c:dLbl>
              <c:idx val="0"/>
              <c:layout>
                <c:manualLayout>
                  <c:x val="1.543209876543182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C14-4603-AE8A-44753D51E0AD}"/>
                </c:ext>
              </c:extLst>
            </c:dLbl>
            <c:dLbl>
              <c:idx val="1"/>
              <c:layout>
                <c:manualLayout>
                  <c:x val="-3.0864197530864369E-3"/>
                  <c:y val="-2.2448261287156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14-4603-AE8A-44753D51E0AD}"/>
                </c:ext>
              </c:extLst>
            </c:dLbl>
            <c:dLbl>
              <c:idx val="2"/>
              <c:layout>
                <c:manualLayout>
                  <c:x val="-1.5432098765432185E-3"/>
                  <c:y val="-2.525429394805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14-4603-AE8A-44753D51E0AD}"/>
                </c:ext>
              </c:extLst>
            </c:dLbl>
            <c:dLbl>
              <c:idx val="3"/>
              <c:layout>
                <c:manualLayout>
                  <c:x val="0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14-4603-AE8A-44753D51E0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Arkusz1!$A$2:$A$22</c:f>
              <c:strCache>
                <c:ptCount val="21"/>
                <c:pt idx="0">
                  <c:v>KWP Kraków</c:v>
                </c:pt>
                <c:pt idx="1">
                  <c:v>KMP Kraków</c:v>
                </c:pt>
                <c:pt idx="2">
                  <c:v>KPP Kraków</c:v>
                </c:pt>
                <c:pt idx="3">
                  <c:v>KMP Nowy Sącz</c:v>
                </c:pt>
                <c:pt idx="4">
                  <c:v>KPP Wadowice</c:v>
                </c:pt>
                <c:pt idx="5">
                  <c:v>KPP Oświęcim</c:v>
                </c:pt>
                <c:pt idx="6">
                  <c:v>KPP Zakopane</c:v>
                </c:pt>
                <c:pt idx="7">
                  <c:v>KPP Bochnia</c:v>
                </c:pt>
                <c:pt idx="8">
                  <c:v>KPP Dąbrowa Tarnowska</c:v>
                </c:pt>
                <c:pt idx="9">
                  <c:v>KPP Wieliczka</c:v>
                </c:pt>
                <c:pt idx="10">
                  <c:v>KPP Limanowa</c:v>
                </c:pt>
                <c:pt idx="11">
                  <c:v>KMP Tarnów</c:v>
                </c:pt>
                <c:pt idx="12">
                  <c:v>KPP Chrzanów</c:v>
                </c:pt>
                <c:pt idx="13">
                  <c:v>KPP Myslenice</c:v>
                </c:pt>
                <c:pt idx="14">
                  <c:v>KPP Miechów </c:v>
                </c:pt>
                <c:pt idx="15">
                  <c:v>KPP Brzesko</c:v>
                </c:pt>
                <c:pt idx="16">
                  <c:v>KPP Gorlice</c:v>
                </c:pt>
                <c:pt idx="17">
                  <c:v>KPP Nowy Targ</c:v>
                </c:pt>
                <c:pt idx="18">
                  <c:v>KPP Olkusz</c:v>
                </c:pt>
                <c:pt idx="19">
                  <c:v>KPP Proszowice</c:v>
                </c:pt>
                <c:pt idx="20">
                  <c:v>KPP Sucha Beskidzka</c:v>
                </c:pt>
              </c:strCache>
            </c:strRef>
          </c:cat>
          <c:val>
            <c:numRef>
              <c:f>Arkusz1!$B$2:$B$22</c:f>
              <c:numCache>
                <c:formatCode>#,##0</c:formatCode>
                <c:ptCount val="21"/>
                <c:pt idx="0">
                  <c:v>495</c:v>
                </c:pt>
                <c:pt idx="1">
                  <c:v>1375</c:v>
                </c:pt>
                <c:pt idx="2">
                  <c:v>754</c:v>
                </c:pt>
                <c:pt idx="3">
                  <c:v>374</c:v>
                </c:pt>
                <c:pt idx="4">
                  <c:v>331</c:v>
                </c:pt>
                <c:pt idx="5">
                  <c:v>313</c:v>
                </c:pt>
                <c:pt idx="6">
                  <c:v>288</c:v>
                </c:pt>
                <c:pt idx="7">
                  <c:v>262</c:v>
                </c:pt>
                <c:pt idx="8">
                  <c:v>257</c:v>
                </c:pt>
                <c:pt idx="9">
                  <c:v>210</c:v>
                </c:pt>
                <c:pt idx="10">
                  <c:v>205</c:v>
                </c:pt>
                <c:pt idx="11">
                  <c:v>148</c:v>
                </c:pt>
                <c:pt idx="12">
                  <c:v>120</c:v>
                </c:pt>
                <c:pt idx="13">
                  <c:v>106</c:v>
                </c:pt>
                <c:pt idx="14">
                  <c:v>105</c:v>
                </c:pt>
                <c:pt idx="15">
                  <c:v>84</c:v>
                </c:pt>
                <c:pt idx="16">
                  <c:v>40</c:v>
                </c:pt>
                <c:pt idx="17">
                  <c:v>27</c:v>
                </c:pt>
                <c:pt idx="18">
                  <c:v>24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C14-4603-AE8A-44753D51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0109696"/>
        <c:axId val="270115584"/>
        <c:axId val="0"/>
      </c:bar3DChart>
      <c:catAx>
        <c:axId val="270109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pl-PL"/>
          </a:p>
        </c:txPr>
        <c:crossAx val="270115584"/>
        <c:crosses val="autoZero"/>
        <c:auto val="1"/>
        <c:lblAlgn val="ctr"/>
        <c:lblOffset val="100"/>
        <c:noMultiLvlLbl val="0"/>
      </c:catAx>
      <c:valAx>
        <c:axId val="2701155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pl-PL"/>
          </a:p>
        </c:txPr>
        <c:crossAx val="27010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3F-4B64-BF70-E67ECFA62B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3F-4B64-BF70-E67ECFA62B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3F-4B64-BF70-E67ECFA62BCF}"/>
              </c:ext>
            </c:extLst>
          </c:dPt>
          <c:dLbls>
            <c:dLbl>
              <c:idx val="0"/>
              <c:layout>
                <c:manualLayout>
                  <c:x val="0.18400156106300641"/>
                  <c:y val="5.5256255732779851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8236EB-C1D3-4661-84B4-E2A8E308C9AE}" type="CATEGORYNAME">
                      <a:rPr lang="en-US" b="1"/>
                      <a:pPr>
                        <a:defRPr/>
                      </a:pPr>
                      <a:t>[NAZWA KATEGORII]</a:t>
                    </a:fld>
                    <a:r>
                      <a:rPr lang="en-US" b="1" baseline="0" dirty="0"/>
                      <a:t>
1076</a:t>
                    </a:r>
                  </a:p>
                  <a:p>
                    <a:pPr>
                      <a:defRPr/>
                    </a:pPr>
                    <a:fld id="{1F7934FA-31EC-4933-9B82-158FA3BB2608}" type="PERCENTAGE">
                      <a:rPr lang="en-US" b="1" baseline="0" smtClean="0"/>
                      <a:pPr>
                        <a:defRPr/>
                      </a:pPr>
                      <a:t>[PROCENTOWE]</a:t>
                    </a:fld>
                    <a:endParaRPr lang="pl-PL"/>
                  </a:p>
                </c:rich>
              </c:tx>
              <c:spPr>
                <a:xfrm>
                  <a:off x="3042921" y="21946"/>
                  <a:ext cx="1164691" cy="1351150"/>
                </a:xfrm>
                <a:solidFill>
                  <a:prstClr val="white">
                    <a:alpha val="63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8163"/>
                        <a:gd name="adj2" fmla="val -2053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514467827053685"/>
                      <c:h val="0.340196345271783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43F-4B64-BF70-E67ECFA62BCF}"/>
                </c:ext>
              </c:extLst>
            </c:dLbl>
            <c:dLbl>
              <c:idx val="1"/>
              <c:layout>
                <c:manualLayout>
                  <c:x val="1.874570358008791E-7"/>
                  <c:y val="-9.008585058724495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D89B7D-B6EA-4DDA-A629-3343DAAEFF68}" type="CATEGORYNAME">
                      <a:rPr lang="en-US" b="1" smtClean="0"/>
                      <a:pPr>
                        <a:defRPr/>
                      </a:pPr>
                      <a:t>[NAZWA KATEGORII]</a:t>
                    </a:fld>
                    <a:endParaRPr lang="en-US" b="1" dirty="0"/>
                  </a:p>
                  <a:p>
                    <a:pPr>
                      <a:defRPr/>
                    </a:pPr>
                    <a:r>
                      <a:rPr lang="en-US" b="1" baseline="0" dirty="0"/>
                      <a:t>11282
</a:t>
                    </a:r>
                    <a:fld id="{299021F3-69AE-411A-A860-56971BF727BE}" type="PERCENTAGE">
                      <a:rPr lang="en-US" b="1" baseline="0"/>
                      <a:pPr>
                        <a:defRPr/>
                      </a:pPr>
                      <a:t>[PROCENTOWE]</a:t>
                    </a:fld>
                    <a:endParaRPr lang="en-US" b="1" baseline="0" dirty="0"/>
                  </a:p>
                </c:rich>
              </c:tx>
              <c:spPr>
                <a:xfrm>
                  <a:off x="2960139" y="2466989"/>
                  <a:ext cx="995922" cy="1146896"/>
                </a:xfrm>
                <a:solidFill>
                  <a:prstClr val="white">
                    <a:alpha val="63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5094"/>
                        <a:gd name="adj2" fmla="val -49894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527513252753415"/>
                      <c:h val="0.28876883593579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43F-4B64-BF70-E67ECFA62BCF}"/>
                </c:ext>
              </c:extLst>
            </c:dLbl>
            <c:dLbl>
              <c:idx val="2"/>
              <c:layout>
                <c:manualLayout>
                  <c:x val="6.3004767526109659E-2"/>
                  <c:y val="4.156946801061617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530ABA-36B5-4853-9E37-5C9ED4821B6F}" type="CATEGORYNAME">
                      <a:rPr lang="en-US" sz="1200" b="1"/>
                      <a:pPr>
                        <a:defRPr/>
                      </a:pPr>
                      <a:t>[NAZWA KATEGORII]</a:t>
                    </a:fld>
                    <a:r>
                      <a:rPr lang="en-US" sz="1200" b="1" baseline="0" dirty="0"/>
                      <a:t>
</a:t>
                    </a:r>
                    <a:r>
                      <a:rPr lang="en-US" b="1" baseline="0" dirty="0"/>
                      <a:t>3738</a:t>
                    </a:r>
                  </a:p>
                  <a:p>
                    <a:pPr>
                      <a:defRPr/>
                    </a:pPr>
                    <a:fld id="{7B9BD0AD-3BB0-4F94-BDB4-D1346BEE3C0C}" type="PERCENTAGE">
                      <a:rPr lang="en-US" b="1" baseline="0" smtClean="0"/>
                      <a:pPr>
                        <a:defRPr/>
                      </a:pPr>
                      <a:t>[PROCENTOWE]</a:t>
                    </a:fld>
                    <a:endParaRPr lang="pl-PL"/>
                  </a:p>
                </c:rich>
              </c:tx>
              <c:spPr>
                <a:xfrm>
                  <a:off x="267856" y="165100"/>
                  <a:ext cx="986292" cy="1146896"/>
                </a:xfrm>
                <a:solidFill>
                  <a:prstClr val="white">
                    <a:alpha val="63000"/>
                  </a:prstClr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8622"/>
                        <a:gd name="adj2" fmla="val 4815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300000198766455"/>
                      <c:h val="0.28876883593579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43F-4B64-BF70-E67ECFA62BCF}"/>
                </c:ext>
              </c:extLst>
            </c:dLbl>
            <c:spPr>
              <a:solidFill>
                <a:prstClr val="white">
                  <a:alpha val="63000"/>
                </a:prst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Arkusz1!$A$2:$A$4</c:f>
              <c:strCache>
                <c:ptCount val="3"/>
                <c:pt idx="0">
                  <c:v>Dalsze postępowanie</c:v>
                </c:pt>
                <c:pt idx="1">
                  <c:v>Mandaty karne</c:v>
                </c:pt>
                <c:pt idx="2">
                  <c:v>Pouczenia 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1076</c:v>
                </c:pt>
                <c:pt idx="1">
                  <c:v>11282</c:v>
                </c:pt>
                <c:pt idx="2">
                  <c:v>3738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3F-4B64-BF70-E67ECFA62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c:style val="2"/>
  <c:chart>
    <c:title>
      <c:tx>
        <c:rich>
          <a:bodyPr rot="0"/>
          <a:lstStyle/>
          <a:p>
            <a:pPr>
              <a:defRPr lang="pl-PL" sz="1800" b="1" strike="noStrike" spc="-1">
                <a:solidFill>
                  <a:srgbClr val="366092"/>
                </a:solidFill>
                <a:latin typeface="Calibri"/>
                <a:ea typeface="DejaVu Sans"/>
              </a:defRPr>
            </a:pPr>
            <a:r>
              <a:rPr lang="pl-PL" sz="1800" b="1" strike="noStrike" spc="-1" dirty="0">
                <a:solidFill>
                  <a:srgbClr val="366092"/>
                </a:solidFill>
                <a:latin typeface="Calibri"/>
                <a:ea typeface="DejaVu Sans"/>
              </a:rPr>
              <a:t>Postępowania wszczęte w pełnym</a:t>
            </a:r>
            <a:r>
              <a:rPr lang="pl-PL" sz="1800" b="1" strike="noStrike" spc="-1" baseline="0" dirty="0">
                <a:solidFill>
                  <a:srgbClr val="366092"/>
                </a:solidFill>
                <a:latin typeface="Calibri"/>
                <a:ea typeface="DejaVu Sans"/>
              </a:rPr>
              <a:t> katalogu przestępstw</a:t>
            </a:r>
            <a:endParaRPr lang="pl-PL" sz="1800" b="1" strike="noStrike" spc="-1" dirty="0">
              <a:solidFill>
                <a:srgbClr val="366092"/>
              </a:solidFill>
              <a:latin typeface="Calibri"/>
              <a:ea typeface="DejaVu Sans"/>
            </a:endParaRP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Przestępstwa wszczęte</c:v>
                </c:pt>
              </c:strCache>
            </c:strRef>
          </c:tx>
          <c:spPr>
            <a:gradFill>
              <a:gsLst>
                <a:gs pos="0">
                  <a:srgbClr val="1E4676"/>
                </a:gs>
                <a:gs pos="100000">
                  <a:srgbClr val="275C9A"/>
                </a:gs>
              </a:gsLst>
              <a:lin ang="16200000"/>
            </a:gra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0"/>
                  <c:y val="-1.76547781892592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40-4E00-A03B-3E40B0EE3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1912</c:v>
                </c:pt>
                <c:pt idx="1">
                  <c:v>2029</c:v>
                </c:pt>
                <c:pt idx="2">
                  <c:v>1864</c:v>
                </c:pt>
                <c:pt idx="3" formatCode="#,##0">
                  <c:v>1895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9-44C3-ABFB-F12586628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704432"/>
        <c:axId val="34080084"/>
      </c:barChart>
      <c:catAx>
        <c:axId val="27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34080084"/>
        <c:crosses val="autoZero"/>
        <c:auto val="1"/>
        <c:lblAlgn val="ctr"/>
        <c:lblOffset val="100"/>
        <c:noMultiLvlLbl val="0"/>
      </c:catAx>
      <c:valAx>
        <c:axId val="34080084"/>
        <c:scaling>
          <c:orientation val="minMax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2704432"/>
        <c:crosses val="autoZero"/>
        <c:crossBetween val="between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c:style val="2"/>
  <c:chart>
    <c:title>
      <c:tx>
        <c:rich>
          <a:bodyPr rot="0"/>
          <a:lstStyle/>
          <a:p>
            <a:pPr>
              <a:defRPr lang="pl-PL" sz="1800" b="1" strike="noStrike" spc="-1">
                <a:solidFill>
                  <a:srgbClr val="366092"/>
                </a:solidFill>
                <a:latin typeface="Calibri"/>
                <a:ea typeface="DejaVu Sans"/>
              </a:defRPr>
            </a:pPr>
            <a:r>
              <a:rPr lang="pl-PL" sz="1800" b="1" strike="noStrike" spc="-1">
                <a:solidFill>
                  <a:srgbClr val="366092"/>
                </a:solidFill>
                <a:latin typeface="Calibri"/>
                <a:ea typeface="DejaVu Sans"/>
              </a:rPr>
              <a:t>Poziom wykrywalności przestępstw w procentach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417332016352513"/>
          <c:y val="0.25277221721771814"/>
          <c:w val="0.80844148123759629"/>
          <c:h val="0.61009130439617876"/>
        </c:manualLayout>
      </c:layout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Wykrywalność</c:v>
                </c:pt>
              </c:strCache>
            </c:strRef>
          </c:tx>
          <c:spPr>
            <a:ln w="47520">
              <a:solidFill>
                <a:srgbClr val="325D9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78.8</c:v>
                </c:pt>
                <c:pt idx="1">
                  <c:v>78.8</c:v>
                </c:pt>
                <c:pt idx="2">
                  <c:v>91.8</c:v>
                </c:pt>
                <c:pt idx="3">
                  <c:v>77.400000000000006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C3-4F62-9A6E-4E1E27D74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smooth val="0"/>
        <c:axId val="13543693"/>
        <c:axId val="98157406"/>
      </c:lineChart>
      <c:catAx>
        <c:axId val="1354369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98157406"/>
        <c:crosses val="autoZero"/>
        <c:auto val="1"/>
        <c:lblAlgn val="ctr"/>
        <c:lblOffset val="100"/>
        <c:noMultiLvlLbl val="0"/>
      </c:catAx>
      <c:valAx>
        <c:axId val="98157406"/>
        <c:scaling>
          <c:orientation val="minMax"/>
          <c:max val="100"/>
          <c:min val="6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13543693"/>
        <c:crosses val="autoZero"/>
        <c:crossBetween val="midCat"/>
      </c:valAx>
      <c:spPr>
        <a:noFill/>
        <a:ln w="25560">
          <a:noFill/>
        </a:ln>
      </c:spPr>
    </c:plotArea>
    <c:plotVisOnly val="1"/>
    <c:dispBlanksAs val="zero"/>
    <c:showDLblsOverMax val="1"/>
  </c:chart>
  <c:spPr>
    <a:noFill/>
    <a:ln w="9360"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2"/>
                </a:solidFill>
              </a:defRPr>
            </a:pPr>
            <a:r>
              <a:rPr lang="pl-PL" dirty="0">
                <a:solidFill>
                  <a:schemeClr val="bg2"/>
                </a:solidFill>
              </a:rPr>
              <a:t>Liczba podejrzanych (ogółem)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7426638631069119E-2"/>
          <c:y val="0.32803066358876992"/>
          <c:w val="0.93138449584303995"/>
          <c:h val="0.62025252666648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1"/>
                <c:pt idx="0">
                  <c:v>liczba podejrzanych (ogółem)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1"/>
                <c:pt idx="0">
                  <c:v>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D-4F07-B07D-AF4476B8CD9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2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1"/>
                <c:pt idx="0">
                  <c:v>liczba podejrzanych (ogółem)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1"/>
                <c:pt idx="0">
                  <c:v>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D-4F07-B07D-AF4476B8CD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5"/>
        <c:axId val="333208576"/>
        <c:axId val="333213056"/>
      </c:barChart>
      <c:catAx>
        <c:axId val="3332085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33213056"/>
        <c:crosses val="autoZero"/>
        <c:auto val="1"/>
        <c:lblAlgn val="ctr"/>
        <c:lblOffset val="100"/>
        <c:noMultiLvlLbl val="0"/>
      </c:catAx>
      <c:valAx>
        <c:axId val="333213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3208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55286082368819"/>
          <c:y val="0.30550237757055498"/>
          <c:w val="0.50914073044047303"/>
          <c:h val="0.6557154325943309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Seria1</c:v>
                </c:pt>
              </c:strCache>
            </c:strRef>
          </c:tx>
          <c:spPr>
            <a:gradFill>
              <a:gsLst>
                <a:gs pos="0">
                  <a:srgbClr val="1E4676"/>
                </a:gs>
                <a:gs pos="100000">
                  <a:srgbClr val="275C9A"/>
                </a:gs>
              </a:gsLst>
              <a:lin ang="16200000"/>
            </a:gra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945A-4C5D-9929-271FCBD4ACB8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37659C"/>
                  </a:gs>
                  <a:gs pos="100000">
                    <a:srgbClr val="4882CA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45A-4C5D-9929-271FCBD4ACB8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6884A7"/>
                  </a:gs>
                  <a:gs pos="100000">
                    <a:srgbClr val="86ACDA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945A-4C5D-9929-271FCBD4ACB8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6084B1"/>
                  </a:gs>
                  <a:gs pos="100000">
                    <a:srgbClr val="7CACE6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945A-4C5D-9929-271FCBD4ACB8}"/>
              </c:ext>
            </c:extLst>
          </c:dPt>
          <c:dLbls>
            <c:dLbl>
              <c:idx val="0"/>
              <c:layout>
                <c:manualLayout>
                  <c:x val="-0.19700045444217223"/>
                  <c:y val="3.8965401295564341E-2"/>
                </c:manualLayout>
              </c:layout>
              <c:spPr/>
              <c:txPr>
                <a:bodyPr/>
                <a:lstStyle/>
                <a:p>
                  <a:pPr>
                    <a:defRPr sz="1798" b="1" strike="noStrike" spc="-1">
                      <a:solidFill>
                        <a:schemeClr val="tx1"/>
                      </a:solidFill>
                      <a:latin typeface="Calibri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5A-4C5D-9929-271FCBD4ACB8}"/>
                </c:ext>
              </c:extLst>
            </c:dLbl>
            <c:dLbl>
              <c:idx val="1"/>
              <c:layout>
                <c:manualLayout>
                  <c:x val="0.20231276982503976"/>
                  <c:y val="6.2287274923144486E-3"/>
                </c:manualLayout>
              </c:layout>
              <c:spPr/>
              <c:txPr>
                <a:bodyPr/>
                <a:lstStyle/>
                <a:p>
                  <a:pPr>
                    <a:defRPr sz="1798" b="1" strike="noStrike" spc="-1">
                      <a:solidFill>
                        <a:schemeClr val="tx1"/>
                      </a:solidFill>
                      <a:latin typeface="Calibri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5A-4C5D-9929-271FCBD4ACB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5A-4C5D-9929-271FCBD4ACB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5A-4C5D-9929-271FCBD4ACB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F9-4EE2-B228-8F968AACEE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F9-4EE2-B228-8F968AACE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8" b="1" strike="noStrike" spc="-1">
                    <a:solidFill>
                      <a:schemeClr val="tx1"/>
                    </a:solidFill>
                    <a:latin typeface="Calibri"/>
                    <a:ea typeface="DejaVu San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2"/>
                <c:pt idx="0">
                  <c:v>KRYMINALNE</c:v>
                </c:pt>
                <c:pt idx="1">
                  <c:v>GOSPODARCZE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1255</c:v>
                </c:pt>
                <c:pt idx="1">
                  <c:v>1066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5A-4C5D-9929-271FCBD4A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0"/>
      </c:pie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9360"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c:style val="2"/>
  <c:chart>
    <c:title>
      <c:tx>
        <c:rich>
          <a:bodyPr rot="0"/>
          <a:lstStyle/>
          <a:p>
            <a:pPr>
              <a:defRPr lang="pl-PL" sz="1800" b="1" strike="noStrike" spc="-1">
                <a:solidFill>
                  <a:srgbClr val="366092"/>
                </a:solidFill>
                <a:latin typeface="Calibri"/>
                <a:ea typeface="DejaVu Sans"/>
              </a:defRPr>
            </a:pPr>
            <a:r>
              <a:rPr lang="pl-PL" sz="1800" b="1" strike="noStrike" spc="-1">
                <a:solidFill>
                  <a:srgbClr val="366092"/>
                </a:solidFill>
                <a:latin typeface="Calibri"/>
                <a:ea typeface="DejaVu Sans"/>
              </a:rPr>
              <a:t>Postępowania wszczęte w sprawie   o przestępstwo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Postępowania wszczęte</c:v>
                </c:pt>
              </c:strCache>
            </c:strRef>
          </c:tx>
          <c:spPr>
            <a:gradFill>
              <a:gsLst>
                <a:gs pos="0">
                  <a:srgbClr val="1E4676"/>
                </a:gs>
                <a:gs pos="100000">
                  <a:srgbClr val="275C9A"/>
                </a:gs>
              </a:gsLst>
              <a:lin ang="16200000"/>
            </a:gra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1249</c:v>
                </c:pt>
                <c:pt idx="1">
                  <c:v>1273</c:v>
                </c:pt>
                <c:pt idx="2">
                  <c:v>1209</c:v>
                </c:pt>
                <c:pt idx="3">
                  <c:v>1181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B-4012-B877-1758048FE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0494324"/>
        <c:axId val="12743530"/>
      </c:barChart>
      <c:catAx>
        <c:axId val="204943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12743530"/>
        <c:crosses val="autoZero"/>
        <c:auto val="1"/>
        <c:lblAlgn val="ctr"/>
        <c:lblOffset val="100"/>
        <c:noMultiLvlLbl val="0"/>
      </c:catAx>
      <c:valAx>
        <c:axId val="12743530"/>
        <c:scaling>
          <c:orientation val="minMax"/>
          <c:min val="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20494324"/>
        <c:crosses val="autoZero"/>
        <c:crossBetween val="between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c:style val="2"/>
  <c:chart>
    <c:title>
      <c:tx>
        <c:rich>
          <a:bodyPr rot="0"/>
          <a:lstStyle/>
          <a:p>
            <a:pPr>
              <a:defRPr lang="pl-PL" sz="1800" b="1" strike="noStrike" spc="-1">
                <a:solidFill>
                  <a:srgbClr val="366092"/>
                </a:solidFill>
                <a:latin typeface="Calibri"/>
                <a:ea typeface="DejaVu Sans"/>
              </a:defRPr>
            </a:pPr>
            <a:r>
              <a:rPr lang="pl-PL" sz="1800" b="1" strike="noStrike" spc="-1">
                <a:solidFill>
                  <a:srgbClr val="366092"/>
                </a:solidFill>
                <a:latin typeface="Calibri"/>
                <a:ea typeface="DejaVu Sans"/>
              </a:rPr>
              <a:t>Poziom wykrywalności przestępstw w procentach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07707996085641"/>
          <c:y val="0.24217935030416263"/>
          <c:w val="0.81424900083225871"/>
          <c:h val="0.6206841713097343"/>
        </c:manualLayout>
      </c:layout>
      <c:lineChart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Wykrywalność</c:v>
                </c:pt>
              </c:strCache>
            </c:strRef>
          </c:tx>
          <c:spPr>
            <a:ln w="47520">
              <a:solidFill>
                <a:srgbClr val="325D9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Arkusz1!$A$3:$A$6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Arkusz1!$B$3:$B$6</c:f>
              <c:numCache>
                <c:formatCode>General</c:formatCode>
                <c:ptCount val="4"/>
                <c:pt idx="0">
                  <c:v>77.3</c:v>
                </c:pt>
                <c:pt idx="1">
                  <c:v>73.2</c:v>
                </c:pt>
                <c:pt idx="2">
                  <c:v>76.900000000000006</c:v>
                </c:pt>
                <c:pt idx="3">
                  <c:v>74.2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C5-428B-B1E2-1E632DA3F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smooth val="0"/>
        <c:axId val="19904750"/>
        <c:axId val="87497572"/>
      </c:lineChart>
      <c:catAx>
        <c:axId val="1990475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87497572"/>
        <c:crosses val="autoZero"/>
        <c:auto val="1"/>
        <c:lblAlgn val="ctr"/>
        <c:lblOffset val="100"/>
        <c:noMultiLvlLbl val="0"/>
      </c:catAx>
      <c:valAx>
        <c:axId val="87497572"/>
        <c:scaling>
          <c:orientation val="minMax"/>
          <c:max val="90"/>
          <c:min val="50"/>
        </c:scaling>
        <c:delete val="0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sz="1743" b="0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pl-PL"/>
          </a:p>
        </c:txPr>
        <c:crossAx val="19904750"/>
        <c:crosses val="autoZero"/>
        <c:crossBetween val="midCat"/>
      </c:valAx>
      <c:spPr>
        <a:noFill/>
        <a:ln w="25560">
          <a:noFill/>
        </a:ln>
      </c:spPr>
    </c:plotArea>
    <c:plotVisOnly val="1"/>
    <c:dispBlanksAs val="zero"/>
    <c:showDLblsOverMax val="1"/>
  </c:chart>
  <c:spPr>
    <a:noFill/>
    <a:ln w="9360"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55286082368819"/>
          <c:y val="0.30550237757055498"/>
          <c:w val="0.50914073044047303"/>
          <c:h val="0.6557154325943309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Seria1</c:v>
                </c:pt>
              </c:strCache>
            </c:strRef>
          </c:tx>
          <c:spPr>
            <a:gradFill>
              <a:gsLst>
                <a:gs pos="0">
                  <a:srgbClr val="1E4676"/>
                </a:gs>
                <a:gs pos="100000">
                  <a:srgbClr val="275C9A"/>
                </a:gs>
              </a:gsLst>
              <a:lin ang="16200000"/>
            </a:gra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945A-4C5D-9929-271FCBD4ACB8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37659C"/>
                  </a:gs>
                  <a:gs pos="100000">
                    <a:srgbClr val="4882CA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45A-4C5D-9929-271FCBD4ACB8}"/>
              </c:ext>
            </c:extLst>
          </c:dPt>
          <c:dPt>
            <c:idx val="2"/>
            <c:bubble3D val="0"/>
            <c:spPr>
              <a:gradFill>
                <a:gsLst>
                  <a:gs pos="0">
                    <a:srgbClr val="6884A7"/>
                  </a:gs>
                  <a:gs pos="100000">
                    <a:srgbClr val="86ACDA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945A-4C5D-9929-271FCBD4ACB8}"/>
              </c:ext>
            </c:extLst>
          </c:dPt>
          <c:dPt>
            <c:idx val="3"/>
            <c:bubble3D val="0"/>
            <c:spPr>
              <a:gradFill>
                <a:gsLst>
                  <a:gs pos="0">
                    <a:srgbClr val="6084B1"/>
                  </a:gs>
                  <a:gs pos="100000">
                    <a:srgbClr val="7CACE6"/>
                  </a:gs>
                </a:gsLst>
                <a:lin ang="16200000"/>
              </a:gra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945A-4C5D-9929-271FCBD4ACB8}"/>
              </c:ext>
            </c:extLst>
          </c:dPt>
          <c:dLbls>
            <c:dLbl>
              <c:idx val="0"/>
              <c:layout>
                <c:manualLayout>
                  <c:x val="-0.14358486707566473"/>
                  <c:y val="0.17598230950812471"/>
                </c:manualLayout>
              </c:layout>
              <c:spPr/>
              <c:txPr>
                <a:bodyPr/>
                <a:lstStyle/>
                <a:p>
                  <a:pPr>
                    <a:defRPr sz="2000" b="1" i="0" strike="noStrike" spc="-1">
                      <a:solidFill>
                        <a:schemeClr val="tx1"/>
                      </a:solidFill>
                      <a:latin typeface="Calibri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5A-4C5D-9929-271FCBD4ACB8}"/>
                </c:ext>
              </c:extLst>
            </c:dLbl>
            <c:dLbl>
              <c:idx val="1"/>
              <c:layout>
                <c:manualLayout>
                  <c:x val="0.13806703022040445"/>
                  <c:y val="-0.20704325867369347"/>
                </c:manualLayout>
              </c:layout>
              <c:spPr/>
              <c:txPr>
                <a:bodyPr/>
                <a:lstStyle/>
                <a:p>
                  <a:pPr>
                    <a:defRPr sz="2000" b="1" strike="noStrike" spc="-1">
                      <a:solidFill>
                        <a:schemeClr val="tx1"/>
                      </a:solidFill>
                      <a:latin typeface="Calibri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5A-4C5D-9929-271FCBD4ACB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5A-4C5D-9929-271FCBD4ACB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5A-4C5D-9929-271FCBD4ACB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F9-4EE2-B228-8F968AACEE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F9-4EE2-B228-8F968AACE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98" b="0" strike="noStrike" spc="-1">
                    <a:solidFill>
                      <a:schemeClr val="bg2"/>
                    </a:solidFill>
                    <a:latin typeface="Calibri"/>
                    <a:ea typeface="DejaVu Sans"/>
                  </a:defRPr>
                </a:pPr>
                <a:endParaRPr lang="pl-PL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2"/>
                <c:pt idx="0">
                  <c:v>7 KATEGORII</c:v>
                </c:pt>
                <c:pt idx="1">
                  <c:v>POZOSTAŁE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468</c:v>
                </c:pt>
                <c:pt idx="1">
                  <c:v>1066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5A-4C5D-9929-271FCBD4A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0"/>
      </c:pieChart>
      <c:spPr>
        <a:noFill/>
        <a:ln w="25400">
          <a:noFill/>
        </a:ln>
      </c:spPr>
    </c:plotArea>
    <c:plotVisOnly val="1"/>
    <c:dispBlanksAs val="zero"/>
    <c:showDLblsOverMax val="1"/>
  </c:chart>
  <c:spPr>
    <a:noFill/>
    <a:ln w="9360"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0915D-B1CA-4B70-9602-C15DBF4D5F1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C9AFF9A-A619-4BA8-B250-1B5C17568F66}">
      <dgm:prSet phldrT="[Tekst]" custT="1"/>
      <dgm:spPr/>
      <dgm:t>
        <a:bodyPr/>
        <a:lstStyle/>
        <a:p>
          <a:r>
            <a:rPr lang="pl-PL" sz="1400" dirty="0"/>
            <a:t>zarejestrowano łącznie </a:t>
          </a:r>
          <a:r>
            <a:rPr lang="pl-PL" sz="1400" b="1" dirty="0">
              <a:solidFill>
                <a:schemeClr val="bg2"/>
              </a:solidFill>
            </a:rPr>
            <a:t>1 478 </a:t>
          </a:r>
          <a:r>
            <a:rPr lang="pl-PL" sz="1400" dirty="0"/>
            <a:t>postępowań sprawdzających, z czego:</a:t>
          </a:r>
        </a:p>
      </dgm:t>
    </dgm:pt>
    <dgm:pt modelId="{46055099-F32A-49F5-A230-5862CB2F9098}" type="parTrans" cxnId="{632CB772-2045-4BD6-983E-F290E9FFB6C9}">
      <dgm:prSet/>
      <dgm:spPr/>
      <dgm:t>
        <a:bodyPr/>
        <a:lstStyle/>
        <a:p>
          <a:endParaRPr lang="pl-PL"/>
        </a:p>
      </dgm:t>
    </dgm:pt>
    <dgm:pt modelId="{207769A7-CE37-4F91-8718-6AF10C333CEC}" type="sibTrans" cxnId="{632CB772-2045-4BD6-983E-F290E9FFB6C9}">
      <dgm:prSet/>
      <dgm:spPr/>
      <dgm:t>
        <a:bodyPr/>
        <a:lstStyle/>
        <a:p>
          <a:endParaRPr lang="pl-PL"/>
        </a:p>
      </dgm:t>
    </dgm:pt>
    <dgm:pt modelId="{F6A94BB4-BA49-499D-857C-C98A74959588}">
      <dgm:prSet phldrT="[Tekst]" custT="1"/>
      <dgm:spPr/>
      <dgm:t>
        <a:bodyPr/>
        <a:lstStyle/>
        <a:p>
          <a:r>
            <a:rPr lang="pl-PL" sz="1400" b="1" dirty="0"/>
            <a:t>671 </a:t>
          </a:r>
          <a:r>
            <a:rPr lang="pl-PL" sz="1400" dirty="0"/>
            <a:t>przekształcono w postępowania przygotowawcze</a:t>
          </a:r>
        </a:p>
      </dgm:t>
    </dgm:pt>
    <dgm:pt modelId="{10AF4117-D677-4C72-B16C-BD278BC8F695}" type="parTrans" cxnId="{BC2B44F8-F3AC-4B8B-AFC5-687F2D87D898}">
      <dgm:prSet/>
      <dgm:spPr/>
      <dgm:t>
        <a:bodyPr/>
        <a:lstStyle/>
        <a:p>
          <a:endParaRPr lang="pl-PL"/>
        </a:p>
      </dgm:t>
    </dgm:pt>
    <dgm:pt modelId="{C74D8881-E4E1-4E8A-84B9-DB835625EA75}" type="sibTrans" cxnId="{BC2B44F8-F3AC-4B8B-AFC5-687F2D87D898}">
      <dgm:prSet/>
      <dgm:spPr/>
      <dgm:t>
        <a:bodyPr/>
        <a:lstStyle/>
        <a:p>
          <a:endParaRPr lang="pl-PL"/>
        </a:p>
      </dgm:t>
    </dgm:pt>
    <dgm:pt modelId="{237BFA00-E502-473B-861B-4AD07028E7C4}">
      <dgm:prSet phldrT="[Tekst]"/>
      <dgm:spPr/>
      <dgm:t>
        <a:bodyPr/>
        <a:lstStyle/>
        <a:p>
          <a:r>
            <a:rPr lang="pl-PL" b="1" dirty="0"/>
            <a:t>Postępowania przygotowawcze</a:t>
          </a:r>
          <a:br>
            <a:rPr lang="pl-PL" b="1" dirty="0"/>
          </a:br>
          <a:r>
            <a:rPr lang="pl-PL" b="1" dirty="0"/>
            <a:t>/RSD/</a:t>
          </a:r>
        </a:p>
      </dgm:t>
    </dgm:pt>
    <dgm:pt modelId="{AC744859-B213-4A91-9A02-8FF239E3A3CC}" type="parTrans" cxnId="{29CFF1BF-C9D0-4023-922A-27AC1B5C6E7D}">
      <dgm:prSet/>
      <dgm:spPr/>
      <dgm:t>
        <a:bodyPr/>
        <a:lstStyle/>
        <a:p>
          <a:endParaRPr lang="pl-PL"/>
        </a:p>
      </dgm:t>
    </dgm:pt>
    <dgm:pt modelId="{98357346-81C0-491A-B7DD-00B10D62B310}" type="sibTrans" cxnId="{29CFF1BF-C9D0-4023-922A-27AC1B5C6E7D}">
      <dgm:prSet/>
      <dgm:spPr/>
      <dgm:t>
        <a:bodyPr/>
        <a:lstStyle/>
        <a:p>
          <a:endParaRPr lang="pl-PL"/>
        </a:p>
      </dgm:t>
    </dgm:pt>
    <dgm:pt modelId="{8BDDDFD1-9C4F-4DD0-9D52-4E536B81AD84}">
      <dgm:prSet phldrT="[Tekst]"/>
      <dgm:spPr/>
      <dgm:t>
        <a:bodyPr/>
        <a:lstStyle/>
        <a:p>
          <a:r>
            <a:rPr lang="pl-PL" dirty="0"/>
            <a:t>zarejestrowano łącznie </a:t>
          </a:r>
          <a:r>
            <a:rPr lang="pl-PL" b="1" dirty="0"/>
            <a:t>1 895 </a:t>
          </a:r>
          <a:r>
            <a:rPr lang="pl-PL" dirty="0"/>
            <a:t>wszczętych postępowań przygotowawczych</a:t>
          </a:r>
        </a:p>
      </dgm:t>
    </dgm:pt>
    <dgm:pt modelId="{41239523-34D5-4753-9A99-44BD5E69BAC3}" type="parTrans" cxnId="{BADF4A40-DB1F-44A7-9C1B-45E9C220EAB8}">
      <dgm:prSet/>
      <dgm:spPr/>
      <dgm:t>
        <a:bodyPr/>
        <a:lstStyle/>
        <a:p>
          <a:endParaRPr lang="pl-PL"/>
        </a:p>
      </dgm:t>
    </dgm:pt>
    <dgm:pt modelId="{8AD4EC70-AD6D-4BB4-A9AB-21DCDC8CAE10}" type="sibTrans" cxnId="{BADF4A40-DB1F-44A7-9C1B-45E9C220EAB8}">
      <dgm:prSet/>
      <dgm:spPr/>
      <dgm:t>
        <a:bodyPr/>
        <a:lstStyle/>
        <a:p>
          <a:endParaRPr lang="pl-PL"/>
        </a:p>
      </dgm:t>
    </dgm:pt>
    <dgm:pt modelId="{3E8E2EA7-1899-48DC-9EC8-20480711C4A8}">
      <dgm:prSet phldrT="[Tekst]"/>
      <dgm:spPr/>
      <dgm:t>
        <a:bodyPr/>
        <a:lstStyle/>
        <a:p>
          <a:r>
            <a:rPr lang="pl-PL" dirty="0"/>
            <a:t>zakończono ogółem </a:t>
          </a:r>
          <a:r>
            <a:rPr lang="pl-PL" b="1" dirty="0"/>
            <a:t>2 031 </a:t>
          </a:r>
          <a:r>
            <a:rPr lang="pl-PL" dirty="0"/>
            <a:t>postępowań przygotowawczych, z czego</a:t>
          </a:r>
        </a:p>
      </dgm:t>
    </dgm:pt>
    <dgm:pt modelId="{EF9370A0-E651-40DF-AFA7-2AFF09A7BB1E}" type="parTrans" cxnId="{EAF9CEA6-346A-4CC1-950E-FDEA24201B8A}">
      <dgm:prSet/>
      <dgm:spPr/>
      <dgm:t>
        <a:bodyPr/>
        <a:lstStyle/>
        <a:p>
          <a:endParaRPr lang="pl-PL"/>
        </a:p>
      </dgm:t>
    </dgm:pt>
    <dgm:pt modelId="{CBD4E71D-50AE-40F2-A92C-FAA5DCE2AF47}" type="sibTrans" cxnId="{EAF9CEA6-346A-4CC1-950E-FDEA24201B8A}">
      <dgm:prSet/>
      <dgm:spPr/>
      <dgm:t>
        <a:bodyPr/>
        <a:lstStyle/>
        <a:p>
          <a:endParaRPr lang="pl-PL"/>
        </a:p>
      </dgm:t>
    </dgm:pt>
    <dgm:pt modelId="{A06FBFD0-0AD8-4709-8A4A-68F3609C3D32}">
      <dgm:prSet phldrT="[Tekst]"/>
      <dgm:spPr/>
      <dgm:t>
        <a:bodyPr/>
        <a:lstStyle/>
        <a:p>
          <a:r>
            <a:rPr lang="pl-PL" b="1" dirty="0"/>
            <a:t>Pomoce prawne</a:t>
          </a:r>
          <a:br>
            <a:rPr lang="pl-PL" b="1" dirty="0"/>
          </a:br>
          <a:r>
            <a:rPr lang="pl-PL" b="1" dirty="0"/>
            <a:t>/RPP/</a:t>
          </a:r>
        </a:p>
      </dgm:t>
    </dgm:pt>
    <dgm:pt modelId="{CF647960-1197-498B-B768-0B22C600E6F3}" type="parTrans" cxnId="{B2AD89D3-1683-4E3C-A20C-27CB1AD3D6B4}">
      <dgm:prSet/>
      <dgm:spPr/>
      <dgm:t>
        <a:bodyPr/>
        <a:lstStyle/>
        <a:p>
          <a:endParaRPr lang="pl-PL"/>
        </a:p>
      </dgm:t>
    </dgm:pt>
    <dgm:pt modelId="{E8C283D5-6AF4-4B50-9AE7-60FBB3D1D4E9}" type="sibTrans" cxnId="{B2AD89D3-1683-4E3C-A20C-27CB1AD3D6B4}">
      <dgm:prSet/>
      <dgm:spPr/>
      <dgm:t>
        <a:bodyPr/>
        <a:lstStyle/>
        <a:p>
          <a:endParaRPr lang="pl-PL"/>
        </a:p>
      </dgm:t>
    </dgm:pt>
    <dgm:pt modelId="{92481857-3FF1-4E0D-8162-97FC1CA5E2B1}">
      <dgm:prSet phldrT="[Tekst]"/>
      <dgm:spPr/>
      <dgm:t>
        <a:bodyPr/>
        <a:lstStyle/>
        <a:p>
          <a:r>
            <a:rPr lang="pl-PL" dirty="0"/>
            <a:t>zarejestrowano łącznie </a:t>
          </a:r>
          <a:r>
            <a:rPr lang="pl-PL" b="1" dirty="0"/>
            <a:t>1 979 </a:t>
          </a:r>
          <a:r>
            <a:rPr lang="pl-PL" dirty="0"/>
            <a:t>zleconych pomocy prawnych, zleconych poprzez inne jednostki policji i prokuratury z kraju</a:t>
          </a:r>
        </a:p>
      </dgm:t>
    </dgm:pt>
    <dgm:pt modelId="{53219A4E-CDB3-46F7-A4AF-B246605A4A0F}" type="parTrans" cxnId="{F8B6A09A-7125-4B0F-99D3-B3E7EE042C48}">
      <dgm:prSet/>
      <dgm:spPr/>
      <dgm:t>
        <a:bodyPr/>
        <a:lstStyle/>
        <a:p>
          <a:endParaRPr lang="pl-PL"/>
        </a:p>
      </dgm:t>
    </dgm:pt>
    <dgm:pt modelId="{9E4ED747-A831-48C5-B931-6A11E3A3ADCA}" type="sibTrans" cxnId="{F8B6A09A-7125-4B0F-99D3-B3E7EE042C48}">
      <dgm:prSet/>
      <dgm:spPr/>
      <dgm:t>
        <a:bodyPr/>
        <a:lstStyle/>
        <a:p>
          <a:endParaRPr lang="pl-PL"/>
        </a:p>
      </dgm:t>
    </dgm:pt>
    <dgm:pt modelId="{09198FC5-0A04-4FCA-906A-A5485E9363FF}">
      <dgm:prSet phldrT="[Tekst]" custT="1"/>
      <dgm:spPr/>
      <dgm:t>
        <a:bodyPr/>
        <a:lstStyle/>
        <a:p>
          <a:r>
            <a:rPr lang="pl-PL" sz="1400" b="1" dirty="0"/>
            <a:t>706 </a:t>
          </a:r>
          <a:r>
            <a:rPr lang="pl-PL" sz="1400" dirty="0"/>
            <a:t>zakończono odmową wszczęcia postępowania przygotowawczego</a:t>
          </a:r>
        </a:p>
      </dgm:t>
    </dgm:pt>
    <dgm:pt modelId="{194DC9DD-04FE-4393-A209-32BD1E013E8B}" type="parTrans" cxnId="{F91B1F83-22B8-40AB-8E82-3ED1985ACEB1}">
      <dgm:prSet/>
      <dgm:spPr/>
      <dgm:t>
        <a:bodyPr/>
        <a:lstStyle/>
        <a:p>
          <a:endParaRPr lang="pl-PL"/>
        </a:p>
      </dgm:t>
    </dgm:pt>
    <dgm:pt modelId="{CCB4BDB7-0D4A-4118-937C-010BBE7F6650}" type="sibTrans" cxnId="{F91B1F83-22B8-40AB-8E82-3ED1985ACEB1}">
      <dgm:prSet/>
      <dgm:spPr/>
      <dgm:t>
        <a:bodyPr/>
        <a:lstStyle/>
        <a:p>
          <a:endParaRPr lang="pl-PL"/>
        </a:p>
      </dgm:t>
    </dgm:pt>
    <dgm:pt modelId="{6529DD55-54C4-4F4C-9A45-514FB5C9B282}">
      <dgm:prSet phldrT="[Tekst]"/>
      <dgm:spPr/>
      <dgm:t>
        <a:bodyPr/>
        <a:lstStyle/>
        <a:p>
          <a:r>
            <a:rPr lang="pl-PL" b="0" dirty="0"/>
            <a:t>Składnice dowodów rzeczowych przyjęły łącznie </a:t>
          </a:r>
          <a:r>
            <a:rPr lang="pl-PL" b="1" dirty="0"/>
            <a:t>271 </a:t>
          </a:r>
          <a:r>
            <a:rPr lang="pl-PL" b="0" dirty="0"/>
            <a:t>dowodów rzeczowych </a:t>
          </a:r>
          <a:endParaRPr lang="pl-PL" b="0" i="1" dirty="0"/>
        </a:p>
      </dgm:t>
    </dgm:pt>
    <dgm:pt modelId="{46E6E4C7-4B99-47BA-B1FA-62B6F42E66B6}" type="parTrans" cxnId="{55E463ED-7B14-446F-B487-5B3F66DBF053}">
      <dgm:prSet/>
      <dgm:spPr/>
      <dgm:t>
        <a:bodyPr/>
        <a:lstStyle/>
        <a:p>
          <a:endParaRPr lang="pl-PL"/>
        </a:p>
      </dgm:t>
    </dgm:pt>
    <dgm:pt modelId="{211ABBD1-9E15-4962-BCC9-200E304E4C7C}" type="sibTrans" cxnId="{55E463ED-7B14-446F-B487-5B3F66DBF053}">
      <dgm:prSet/>
      <dgm:spPr/>
      <dgm:t>
        <a:bodyPr/>
        <a:lstStyle/>
        <a:p>
          <a:endParaRPr lang="pl-PL"/>
        </a:p>
      </dgm:t>
    </dgm:pt>
    <dgm:pt modelId="{44FD209A-F2C0-43F8-BC2D-38CAF21F0F30}">
      <dgm:prSet phldrT="[Tekst]"/>
      <dgm:spPr/>
      <dgm:t>
        <a:bodyPr/>
        <a:lstStyle/>
        <a:p>
          <a:r>
            <a:rPr lang="pl-PL" b="1" dirty="0"/>
            <a:t>Dowody rzeczowe</a:t>
          </a:r>
        </a:p>
        <a:p>
          <a:r>
            <a:rPr lang="pl-PL" b="1" dirty="0"/>
            <a:t>/</a:t>
          </a:r>
          <a:r>
            <a:rPr lang="pl-PL" b="1" dirty="0" err="1"/>
            <a:t>KDRz</a:t>
          </a:r>
          <a:r>
            <a:rPr lang="pl-PL" b="1" dirty="0"/>
            <a:t>/</a:t>
          </a:r>
        </a:p>
      </dgm:t>
    </dgm:pt>
    <dgm:pt modelId="{C495DF7D-9015-4B69-A0DB-1FC948B353F3}" type="sibTrans" cxnId="{4A8C92B4-BB60-4012-8847-12A0827BBA78}">
      <dgm:prSet/>
      <dgm:spPr/>
      <dgm:t>
        <a:bodyPr/>
        <a:lstStyle/>
        <a:p>
          <a:endParaRPr lang="pl-PL"/>
        </a:p>
      </dgm:t>
    </dgm:pt>
    <dgm:pt modelId="{282BAC75-3A34-4948-9CCE-8F1887AF7ACD}" type="parTrans" cxnId="{4A8C92B4-BB60-4012-8847-12A0827BBA78}">
      <dgm:prSet/>
      <dgm:spPr/>
      <dgm:t>
        <a:bodyPr/>
        <a:lstStyle/>
        <a:p>
          <a:endParaRPr lang="pl-PL"/>
        </a:p>
      </dgm:t>
    </dgm:pt>
    <dgm:pt modelId="{A892DA97-7358-4534-825B-8FBFB1F10FB0}">
      <dgm:prSet phldrT="[Tekst]"/>
      <dgm:spPr/>
      <dgm:t>
        <a:bodyPr/>
        <a:lstStyle/>
        <a:p>
          <a:r>
            <a:rPr lang="pl-PL" b="1" dirty="0"/>
            <a:t>Postępowania sprawdzające </a:t>
          </a:r>
          <a:br>
            <a:rPr lang="pl-PL" b="1" dirty="0"/>
          </a:br>
          <a:r>
            <a:rPr lang="pl-PL" b="1" dirty="0"/>
            <a:t>/RPS/</a:t>
          </a:r>
        </a:p>
      </dgm:t>
    </dgm:pt>
    <dgm:pt modelId="{28066666-00A3-435A-A4F0-0DA0C8DDBAA9}" type="sibTrans" cxnId="{B3AFA06C-D809-453D-8657-1D6EDF0926CF}">
      <dgm:prSet/>
      <dgm:spPr/>
      <dgm:t>
        <a:bodyPr/>
        <a:lstStyle/>
        <a:p>
          <a:endParaRPr lang="pl-PL"/>
        </a:p>
      </dgm:t>
    </dgm:pt>
    <dgm:pt modelId="{9A4C9920-9EC4-4225-BF2E-9DC1FF712FD2}" type="parTrans" cxnId="{B3AFA06C-D809-453D-8657-1D6EDF0926CF}">
      <dgm:prSet/>
      <dgm:spPr/>
      <dgm:t>
        <a:bodyPr/>
        <a:lstStyle/>
        <a:p>
          <a:endParaRPr lang="pl-PL"/>
        </a:p>
      </dgm:t>
    </dgm:pt>
    <dgm:pt modelId="{C91FEDBB-BE7E-4125-A79A-46982782A546}">
      <dgm:prSet phldrT="[Tekst]"/>
      <dgm:spPr/>
      <dgm:t>
        <a:bodyPr/>
        <a:lstStyle/>
        <a:p>
          <a:r>
            <a:rPr lang="pl-PL" b="1" dirty="0"/>
            <a:t>927 </a:t>
          </a:r>
          <a:r>
            <a:rPr lang="pl-PL" dirty="0"/>
            <a:t>zakończono wynikiem pozytywnym</a:t>
          </a:r>
        </a:p>
      </dgm:t>
    </dgm:pt>
    <dgm:pt modelId="{9A696EF9-062E-48EF-BC57-4A4A2CBA91D4}" type="sibTrans" cxnId="{082CC59B-71C4-4ECE-A346-1E2032FE7D01}">
      <dgm:prSet/>
      <dgm:spPr/>
      <dgm:t>
        <a:bodyPr/>
        <a:lstStyle/>
        <a:p>
          <a:endParaRPr lang="pl-PL"/>
        </a:p>
      </dgm:t>
    </dgm:pt>
    <dgm:pt modelId="{1BC1B606-1DB7-4AF1-ACA7-3093B94FF6B0}" type="parTrans" cxnId="{082CC59B-71C4-4ECE-A346-1E2032FE7D01}">
      <dgm:prSet/>
      <dgm:spPr/>
      <dgm:t>
        <a:bodyPr/>
        <a:lstStyle/>
        <a:p>
          <a:endParaRPr lang="pl-PL"/>
        </a:p>
      </dgm:t>
    </dgm:pt>
    <dgm:pt modelId="{24F4CE95-6D6E-4A87-A912-57F36248800E}" type="pres">
      <dgm:prSet presAssocID="{7E20915D-B1CA-4B70-9602-C15DBF4D5F1E}" presName="Name0" presStyleCnt="0">
        <dgm:presLayoutVars>
          <dgm:dir/>
          <dgm:animLvl val="lvl"/>
          <dgm:resizeHandles val="exact"/>
        </dgm:presLayoutVars>
      </dgm:prSet>
      <dgm:spPr/>
    </dgm:pt>
    <dgm:pt modelId="{1D7236CF-95B3-44FE-B5FB-E734BB2189B8}" type="pres">
      <dgm:prSet presAssocID="{A892DA97-7358-4534-825B-8FBFB1F10FB0}" presName="linNode" presStyleCnt="0"/>
      <dgm:spPr/>
    </dgm:pt>
    <dgm:pt modelId="{AFC877ED-C3E3-46A7-A11F-7003D3008EBD}" type="pres">
      <dgm:prSet presAssocID="{A892DA97-7358-4534-825B-8FBFB1F10FB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22EA6EA-500E-4181-A224-6A45C91D200F}" type="pres">
      <dgm:prSet presAssocID="{A892DA97-7358-4534-825B-8FBFB1F10FB0}" presName="descendantText" presStyleLbl="alignAccFollowNode1" presStyleIdx="0" presStyleCnt="4">
        <dgm:presLayoutVars>
          <dgm:bulletEnabled val="1"/>
        </dgm:presLayoutVars>
      </dgm:prSet>
      <dgm:spPr/>
    </dgm:pt>
    <dgm:pt modelId="{1907656D-28D8-4B1D-941D-A40EFD2712F3}" type="pres">
      <dgm:prSet presAssocID="{28066666-00A3-435A-A4F0-0DA0C8DDBAA9}" presName="sp" presStyleCnt="0"/>
      <dgm:spPr/>
    </dgm:pt>
    <dgm:pt modelId="{3F9F9598-BFBA-4B48-98BC-FE7DAF10F355}" type="pres">
      <dgm:prSet presAssocID="{237BFA00-E502-473B-861B-4AD07028E7C4}" presName="linNode" presStyleCnt="0"/>
      <dgm:spPr/>
    </dgm:pt>
    <dgm:pt modelId="{4D588E41-BAAF-40A7-91D6-EA300927DA45}" type="pres">
      <dgm:prSet presAssocID="{237BFA00-E502-473B-861B-4AD07028E7C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28DCA5E-D3F4-47AB-ACB8-581342D03B27}" type="pres">
      <dgm:prSet presAssocID="{237BFA00-E502-473B-861B-4AD07028E7C4}" presName="descendantText" presStyleLbl="alignAccFollowNode1" presStyleIdx="1" presStyleCnt="4">
        <dgm:presLayoutVars>
          <dgm:bulletEnabled val="1"/>
        </dgm:presLayoutVars>
      </dgm:prSet>
      <dgm:spPr/>
    </dgm:pt>
    <dgm:pt modelId="{C4AB447A-94CA-4083-A3B0-B1F6A9C68194}" type="pres">
      <dgm:prSet presAssocID="{98357346-81C0-491A-B7DD-00B10D62B310}" presName="sp" presStyleCnt="0"/>
      <dgm:spPr/>
    </dgm:pt>
    <dgm:pt modelId="{DA9B4CB9-3EE7-4118-B0F8-DC8F503B4E26}" type="pres">
      <dgm:prSet presAssocID="{A06FBFD0-0AD8-4709-8A4A-68F3609C3D32}" presName="linNode" presStyleCnt="0"/>
      <dgm:spPr/>
    </dgm:pt>
    <dgm:pt modelId="{B5DCE121-CEA6-476E-A30A-3DF04C48A89D}" type="pres">
      <dgm:prSet presAssocID="{A06FBFD0-0AD8-4709-8A4A-68F3609C3D3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CDD0A0F-0FCF-45F6-B085-6725B22EA8B0}" type="pres">
      <dgm:prSet presAssocID="{A06FBFD0-0AD8-4709-8A4A-68F3609C3D32}" presName="descendantText" presStyleLbl="alignAccFollowNode1" presStyleIdx="2" presStyleCnt="4">
        <dgm:presLayoutVars>
          <dgm:bulletEnabled val="1"/>
        </dgm:presLayoutVars>
      </dgm:prSet>
      <dgm:spPr/>
    </dgm:pt>
    <dgm:pt modelId="{DE9C61D3-53D2-4817-81FD-66845FC42064}" type="pres">
      <dgm:prSet presAssocID="{E8C283D5-6AF4-4B50-9AE7-60FBB3D1D4E9}" presName="sp" presStyleCnt="0"/>
      <dgm:spPr/>
    </dgm:pt>
    <dgm:pt modelId="{0184D0AD-2EB5-4FCB-95D7-3BAD93444E92}" type="pres">
      <dgm:prSet presAssocID="{44FD209A-F2C0-43F8-BC2D-38CAF21F0F30}" presName="linNode" presStyleCnt="0"/>
      <dgm:spPr/>
    </dgm:pt>
    <dgm:pt modelId="{6A9D46D5-C7D8-43BB-9E86-CC446AA58E17}" type="pres">
      <dgm:prSet presAssocID="{44FD209A-F2C0-43F8-BC2D-38CAF21F0F30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8BFAE18-A07F-44F3-AAF0-797C7FBA5BC1}" type="pres">
      <dgm:prSet presAssocID="{44FD209A-F2C0-43F8-BC2D-38CAF21F0F30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A6187B2A-6BFD-4477-BC08-8A48FED23B89}" type="presOf" srcId="{237BFA00-E502-473B-861B-4AD07028E7C4}" destId="{4D588E41-BAAF-40A7-91D6-EA300927DA45}" srcOrd="0" destOrd="0" presId="urn:microsoft.com/office/officeart/2005/8/layout/vList5"/>
    <dgm:cxn modelId="{9F2DAC3A-7A3B-4BFE-AA07-1B66D48FE8FA}" type="presOf" srcId="{C91FEDBB-BE7E-4125-A79A-46982782A546}" destId="{428DCA5E-D3F4-47AB-ACB8-581342D03B27}" srcOrd="0" destOrd="2" presId="urn:microsoft.com/office/officeart/2005/8/layout/vList5"/>
    <dgm:cxn modelId="{CE98A53F-3C73-4609-8C40-8A00D45DC97C}" type="presOf" srcId="{F6A94BB4-BA49-499D-857C-C98A74959588}" destId="{E22EA6EA-500E-4181-A224-6A45C91D200F}" srcOrd="0" destOrd="2" presId="urn:microsoft.com/office/officeart/2005/8/layout/vList5"/>
    <dgm:cxn modelId="{BADF4A40-DB1F-44A7-9C1B-45E9C220EAB8}" srcId="{237BFA00-E502-473B-861B-4AD07028E7C4}" destId="{8BDDDFD1-9C4F-4DD0-9D52-4E536B81AD84}" srcOrd="0" destOrd="0" parTransId="{41239523-34D5-4753-9A99-44BD5E69BAC3}" sibTransId="{8AD4EC70-AD6D-4BB4-A9AB-21DCDC8CAE10}"/>
    <dgm:cxn modelId="{6369C15E-93F1-4B15-9DDF-FD34E763F41B}" type="presOf" srcId="{A06FBFD0-0AD8-4709-8A4A-68F3609C3D32}" destId="{B5DCE121-CEA6-476E-A30A-3DF04C48A89D}" srcOrd="0" destOrd="0" presId="urn:microsoft.com/office/officeart/2005/8/layout/vList5"/>
    <dgm:cxn modelId="{3FD71145-A3B1-4846-BD64-D7E355D468D4}" type="presOf" srcId="{09198FC5-0A04-4FCA-906A-A5485E9363FF}" destId="{E22EA6EA-500E-4181-A224-6A45C91D200F}" srcOrd="0" destOrd="1" presId="urn:microsoft.com/office/officeart/2005/8/layout/vList5"/>
    <dgm:cxn modelId="{B3AFA06C-D809-453D-8657-1D6EDF0926CF}" srcId="{7E20915D-B1CA-4B70-9602-C15DBF4D5F1E}" destId="{A892DA97-7358-4534-825B-8FBFB1F10FB0}" srcOrd="0" destOrd="0" parTransId="{9A4C9920-9EC4-4225-BF2E-9DC1FF712FD2}" sibTransId="{28066666-00A3-435A-A4F0-0DA0C8DDBAA9}"/>
    <dgm:cxn modelId="{632CB772-2045-4BD6-983E-F290E9FFB6C9}" srcId="{A892DA97-7358-4534-825B-8FBFB1F10FB0}" destId="{1C9AFF9A-A619-4BA8-B250-1B5C17568F66}" srcOrd="0" destOrd="0" parTransId="{46055099-F32A-49F5-A230-5862CB2F9098}" sibTransId="{207769A7-CE37-4F91-8718-6AF10C333CEC}"/>
    <dgm:cxn modelId="{A472CE7B-AC8D-4516-A595-A383E5F5A0C3}" type="presOf" srcId="{7E20915D-B1CA-4B70-9602-C15DBF4D5F1E}" destId="{24F4CE95-6D6E-4A87-A912-57F36248800E}" srcOrd="0" destOrd="0" presId="urn:microsoft.com/office/officeart/2005/8/layout/vList5"/>
    <dgm:cxn modelId="{F91B1F83-22B8-40AB-8E82-3ED1985ACEB1}" srcId="{A892DA97-7358-4534-825B-8FBFB1F10FB0}" destId="{09198FC5-0A04-4FCA-906A-A5485E9363FF}" srcOrd="1" destOrd="0" parTransId="{194DC9DD-04FE-4393-A209-32BD1E013E8B}" sibTransId="{CCB4BDB7-0D4A-4118-937C-010BBE7F6650}"/>
    <dgm:cxn modelId="{5FDA9286-6B47-40A3-91A2-CF1B9DB971D1}" type="presOf" srcId="{6529DD55-54C4-4F4C-9A45-514FB5C9B282}" destId="{08BFAE18-A07F-44F3-AAF0-797C7FBA5BC1}" srcOrd="0" destOrd="0" presId="urn:microsoft.com/office/officeart/2005/8/layout/vList5"/>
    <dgm:cxn modelId="{F8B6A09A-7125-4B0F-99D3-B3E7EE042C48}" srcId="{A06FBFD0-0AD8-4709-8A4A-68F3609C3D32}" destId="{92481857-3FF1-4E0D-8162-97FC1CA5E2B1}" srcOrd="0" destOrd="0" parTransId="{53219A4E-CDB3-46F7-A4AF-B246605A4A0F}" sibTransId="{9E4ED747-A831-48C5-B931-6A11E3A3ADCA}"/>
    <dgm:cxn modelId="{082CC59B-71C4-4ECE-A346-1E2032FE7D01}" srcId="{237BFA00-E502-473B-861B-4AD07028E7C4}" destId="{C91FEDBB-BE7E-4125-A79A-46982782A546}" srcOrd="2" destOrd="0" parTransId="{1BC1B606-1DB7-4AF1-ACA7-3093B94FF6B0}" sibTransId="{9A696EF9-062E-48EF-BC57-4A4A2CBA91D4}"/>
    <dgm:cxn modelId="{EAF9CEA6-346A-4CC1-950E-FDEA24201B8A}" srcId="{237BFA00-E502-473B-861B-4AD07028E7C4}" destId="{3E8E2EA7-1899-48DC-9EC8-20480711C4A8}" srcOrd="1" destOrd="0" parTransId="{EF9370A0-E651-40DF-AFA7-2AFF09A7BB1E}" sibTransId="{CBD4E71D-50AE-40F2-A92C-FAA5DCE2AF47}"/>
    <dgm:cxn modelId="{4A8C92B4-BB60-4012-8847-12A0827BBA78}" srcId="{7E20915D-B1CA-4B70-9602-C15DBF4D5F1E}" destId="{44FD209A-F2C0-43F8-BC2D-38CAF21F0F30}" srcOrd="3" destOrd="0" parTransId="{282BAC75-3A34-4948-9CCE-8F1887AF7ACD}" sibTransId="{C495DF7D-9015-4B69-A0DB-1FC948B353F3}"/>
    <dgm:cxn modelId="{5FE3EEBC-ECD0-411C-AAC2-B5833ABFD0F1}" type="presOf" srcId="{44FD209A-F2C0-43F8-BC2D-38CAF21F0F30}" destId="{6A9D46D5-C7D8-43BB-9E86-CC446AA58E17}" srcOrd="0" destOrd="0" presId="urn:microsoft.com/office/officeart/2005/8/layout/vList5"/>
    <dgm:cxn modelId="{29CFF1BF-C9D0-4023-922A-27AC1B5C6E7D}" srcId="{7E20915D-B1CA-4B70-9602-C15DBF4D5F1E}" destId="{237BFA00-E502-473B-861B-4AD07028E7C4}" srcOrd="1" destOrd="0" parTransId="{AC744859-B213-4A91-9A02-8FF239E3A3CC}" sibTransId="{98357346-81C0-491A-B7DD-00B10D62B310}"/>
    <dgm:cxn modelId="{59EE8BC9-6336-41B0-8273-C8C4AEDD1FDC}" type="presOf" srcId="{8BDDDFD1-9C4F-4DD0-9D52-4E536B81AD84}" destId="{428DCA5E-D3F4-47AB-ACB8-581342D03B27}" srcOrd="0" destOrd="0" presId="urn:microsoft.com/office/officeart/2005/8/layout/vList5"/>
    <dgm:cxn modelId="{B2AD89D3-1683-4E3C-A20C-27CB1AD3D6B4}" srcId="{7E20915D-B1CA-4B70-9602-C15DBF4D5F1E}" destId="{A06FBFD0-0AD8-4709-8A4A-68F3609C3D32}" srcOrd="2" destOrd="0" parTransId="{CF647960-1197-498B-B768-0B22C600E6F3}" sibTransId="{E8C283D5-6AF4-4B50-9AE7-60FBB3D1D4E9}"/>
    <dgm:cxn modelId="{9D46DFD8-F374-406D-B551-C267D0044B11}" type="presOf" srcId="{92481857-3FF1-4E0D-8162-97FC1CA5E2B1}" destId="{2CDD0A0F-0FCF-45F6-B085-6725B22EA8B0}" srcOrd="0" destOrd="0" presId="urn:microsoft.com/office/officeart/2005/8/layout/vList5"/>
    <dgm:cxn modelId="{0E768BE4-A0A6-44AC-A3C3-1C214B270B75}" type="presOf" srcId="{1C9AFF9A-A619-4BA8-B250-1B5C17568F66}" destId="{E22EA6EA-500E-4181-A224-6A45C91D200F}" srcOrd="0" destOrd="0" presId="urn:microsoft.com/office/officeart/2005/8/layout/vList5"/>
    <dgm:cxn modelId="{55E463ED-7B14-446F-B487-5B3F66DBF053}" srcId="{44FD209A-F2C0-43F8-BC2D-38CAF21F0F30}" destId="{6529DD55-54C4-4F4C-9A45-514FB5C9B282}" srcOrd="0" destOrd="0" parTransId="{46E6E4C7-4B99-47BA-B1FA-62B6F42E66B6}" sibTransId="{211ABBD1-9E15-4962-BCC9-200E304E4C7C}"/>
    <dgm:cxn modelId="{5BF7F5F2-984E-42E5-A3A0-5400E3358CE6}" type="presOf" srcId="{A892DA97-7358-4534-825B-8FBFB1F10FB0}" destId="{AFC877ED-C3E3-46A7-A11F-7003D3008EBD}" srcOrd="0" destOrd="0" presId="urn:microsoft.com/office/officeart/2005/8/layout/vList5"/>
    <dgm:cxn modelId="{EF0BFDF5-160D-48A8-B717-06C794D35280}" type="presOf" srcId="{3E8E2EA7-1899-48DC-9EC8-20480711C4A8}" destId="{428DCA5E-D3F4-47AB-ACB8-581342D03B27}" srcOrd="0" destOrd="1" presId="urn:microsoft.com/office/officeart/2005/8/layout/vList5"/>
    <dgm:cxn modelId="{BC2B44F8-F3AC-4B8B-AFC5-687F2D87D898}" srcId="{A892DA97-7358-4534-825B-8FBFB1F10FB0}" destId="{F6A94BB4-BA49-499D-857C-C98A74959588}" srcOrd="2" destOrd="0" parTransId="{10AF4117-D677-4C72-B16C-BD278BC8F695}" sibTransId="{C74D8881-E4E1-4E8A-84B9-DB835625EA75}"/>
    <dgm:cxn modelId="{0366F6F7-DADE-4798-B6D9-10388EF3D2C9}" type="presParOf" srcId="{24F4CE95-6D6E-4A87-A912-57F36248800E}" destId="{1D7236CF-95B3-44FE-B5FB-E734BB2189B8}" srcOrd="0" destOrd="0" presId="urn:microsoft.com/office/officeart/2005/8/layout/vList5"/>
    <dgm:cxn modelId="{A7044495-C132-4F82-8941-BB066EA05AE1}" type="presParOf" srcId="{1D7236CF-95B3-44FE-B5FB-E734BB2189B8}" destId="{AFC877ED-C3E3-46A7-A11F-7003D3008EBD}" srcOrd="0" destOrd="0" presId="urn:microsoft.com/office/officeart/2005/8/layout/vList5"/>
    <dgm:cxn modelId="{55519429-2001-4205-921C-DB77DC50DD60}" type="presParOf" srcId="{1D7236CF-95B3-44FE-B5FB-E734BB2189B8}" destId="{E22EA6EA-500E-4181-A224-6A45C91D200F}" srcOrd="1" destOrd="0" presId="urn:microsoft.com/office/officeart/2005/8/layout/vList5"/>
    <dgm:cxn modelId="{2570AE80-5C2D-4EEA-A363-2FF497F4F085}" type="presParOf" srcId="{24F4CE95-6D6E-4A87-A912-57F36248800E}" destId="{1907656D-28D8-4B1D-941D-A40EFD2712F3}" srcOrd="1" destOrd="0" presId="urn:microsoft.com/office/officeart/2005/8/layout/vList5"/>
    <dgm:cxn modelId="{CE3C95A3-AE56-48ED-8509-7F869D5ED8D1}" type="presParOf" srcId="{24F4CE95-6D6E-4A87-A912-57F36248800E}" destId="{3F9F9598-BFBA-4B48-98BC-FE7DAF10F355}" srcOrd="2" destOrd="0" presId="urn:microsoft.com/office/officeart/2005/8/layout/vList5"/>
    <dgm:cxn modelId="{500D84A9-E11D-432D-846E-31435A7E37DF}" type="presParOf" srcId="{3F9F9598-BFBA-4B48-98BC-FE7DAF10F355}" destId="{4D588E41-BAAF-40A7-91D6-EA300927DA45}" srcOrd="0" destOrd="0" presId="urn:microsoft.com/office/officeart/2005/8/layout/vList5"/>
    <dgm:cxn modelId="{20172E8A-428F-42B5-A608-C3D7179C8DBF}" type="presParOf" srcId="{3F9F9598-BFBA-4B48-98BC-FE7DAF10F355}" destId="{428DCA5E-D3F4-47AB-ACB8-581342D03B27}" srcOrd="1" destOrd="0" presId="urn:microsoft.com/office/officeart/2005/8/layout/vList5"/>
    <dgm:cxn modelId="{61F7D68D-887D-4EFF-812D-4ECB642EF444}" type="presParOf" srcId="{24F4CE95-6D6E-4A87-A912-57F36248800E}" destId="{C4AB447A-94CA-4083-A3B0-B1F6A9C68194}" srcOrd="3" destOrd="0" presId="urn:microsoft.com/office/officeart/2005/8/layout/vList5"/>
    <dgm:cxn modelId="{DA002923-8BC1-48CA-84E3-962004638512}" type="presParOf" srcId="{24F4CE95-6D6E-4A87-A912-57F36248800E}" destId="{DA9B4CB9-3EE7-4118-B0F8-DC8F503B4E26}" srcOrd="4" destOrd="0" presId="urn:microsoft.com/office/officeart/2005/8/layout/vList5"/>
    <dgm:cxn modelId="{D216237A-057A-4E57-9AC2-5D5C75213E98}" type="presParOf" srcId="{DA9B4CB9-3EE7-4118-B0F8-DC8F503B4E26}" destId="{B5DCE121-CEA6-476E-A30A-3DF04C48A89D}" srcOrd="0" destOrd="0" presId="urn:microsoft.com/office/officeart/2005/8/layout/vList5"/>
    <dgm:cxn modelId="{FF914789-BC7D-4FFA-94DB-3231BD70F9DD}" type="presParOf" srcId="{DA9B4CB9-3EE7-4118-B0F8-DC8F503B4E26}" destId="{2CDD0A0F-0FCF-45F6-B085-6725B22EA8B0}" srcOrd="1" destOrd="0" presId="urn:microsoft.com/office/officeart/2005/8/layout/vList5"/>
    <dgm:cxn modelId="{95439729-8617-4646-87F6-C5084CB99A10}" type="presParOf" srcId="{24F4CE95-6D6E-4A87-A912-57F36248800E}" destId="{DE9C61D3-53D2-4817-81FD-66845FC42064}" srcOrd="5" destOrd="0" presId="urn:microsoft.com/office/officeart/2005/8/layout/vList5"/>
    <dgm:cxn modelId="{2DE5E28A-C0AB-4846-805C-D2BAEAFF5A37}" type="presParOf" srcId="{24F4CE95-6D6E-4A87-A912-57F36248800E}" destId="{0184D0AD-2EB5-4FCB-95D7-3BAD93444E92}" srcOrd="6" destOrd="0" presId="urn:microsoft.com/office/officeart/2005/8/layout/vList5"/>
    <dgm:cxn modelId="{9DDA356C-E1C4-4937-8629-95087BA01BBC}" type="presParOf" srcId="{0184D0AD-2EB5-4FCB-95D7-3BAD93444E92}" destId="{6A9D46D5-C7D8-43BB-9E86-CC446AA58E17}" srcOrd="0" destOrd="0" presId="urn:microsoft.com/office/officeart/2005/8/layout/vList5"/>
    <dgm:cxn modelId="{9D348305-9462-42BF-8702-0AD5B0120EC7}" type="presParOf" srcId="{0184D0AD-2EB5-4FCB-95D7-3BAD93444E92}" destId="{08BFAE18-A07F-44F3-AAF0-797C7FBA5B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20915D-B1CA-4B70-9602-C15DBF4D5F1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892DA97-7358-4534-825B-8FBFB1F10FB0}">
      <dgm:prSet phldrT="[Tekst]" custT="1"/>
      <dgm:spPr/>
      <dgm:t>
        <a:bodyPr/>
        <a:lstStyle/>
        <a:p>
          <a:r>
            <a:rPr lang="pl-PL" sz="3200" b="1" dirty="0"/>
            <a:t>285</a:t>
          </a:r>
        </a:p>
      </dgm:t>
    </dgm:pt>
    <dgm:pt modelId="{9A4C9920-9EC4-4225-BF2E-9DC1FF712FD2}" type="parTrans" cxnId="{B3AFA06C-D809-453D-8657-1D6EDF0926CF}">
      <dgm:prSet/>
      <dgm:spPr/>
      <dgm:t>
        <a:bodyPr/>
        <a:lstStyle/>
        <a:p>
          <a:endParaRPr lang="pl-PL"/>
        </a:p>
      </dgm:t>
    </dgm:pt>
    <dgm:pt modelId="{28066666-00A3-435A-A4F0-0DA0C8DDBAA9}" type="sibTrans" cxnId="{B3AFA06C-D809-453D-8657-1D6EDF0926CF}">
      <dgm:prSet/>
      <dgm:spPr/>
      <dgm:t>
        <a:bodyPr/>
        <a:lstStyle/>
        <a:p>
          <a:endParaRPr lang="pl-PL"/>
        </a:p>
      </dgm:t>
    </dgm:pt>
    <dgm:pt modelId="{1C9AFF9A-A619-4BA8-B250-1B5C17568F66}">
      <dgm:prSet phldrT="[Tekst]" custT="1"/>
      <dgm:spPr/>
      <dgm:t>
        <a:bodyPr/>
        <a:lstStyle/>
        <a:p>
          <a:r>
            <a:rPr lang="pl-PL" sz="2000" dirty="0"/>
            <a:t>udział Techników Kryminalistycznych </a:t>
          </a:r>
          <a:br>
            <a:rPr lang="pl-PL" sz="2000" dirty="0"/>
          </a:br>
          <a:r>
            <a:rPr lang="pl-PL" sz="2000" dirty="0"/>
            <a:t>w zdarzeniach</a:t>
          </a:r>
        </a:p>
      </dgm:t>
    </dgm:pt>
    <dgm:pt modelId="{46055099-F32A-49F5-A230-5862CB2F9098}" type="parTrans" cxnId="{632CB772-2045-4BD6-983E-F290E9FFB6C9}">
      <dgm:prSet/>
      <dgm:spPr/>
      <dgm:t>
        <a:bodyPr/>
        <a:lstStyle/>
        <a:p>
          <a:endParaRPr lang="pl-PL"/>
        </a:p>
      </dgm:t>
    </dgm:pt>
    <dgm:pt modelId="{207769A7-CE37-4F91-8718-6AF10C333CEC}" type="sibTrans" cxnId="{632CB772-2045-4BD6-983E-F290E9FFB6C9}">
      <dgm:prSet/>
      <dgm:spPr/>
      <dgm:t>
        <a:bodyPr/>
        <a:lstStyle/>
        <a:p>
          <a:endParaRPr lang="pl-PL"/>
        </a:p>
      </dgm:t>
    </dgm:pt>
    <dgm:pt modelId="{237BFA00-E502-473B-861B-4AD07028E7C4}">
      <dgm:prSet phldrT="[Tekst]" custT="1"/>
      <dgm:spPr/>
      <dgm:t>
        <a:bodyPr/>
        <a:lstStyle/>
        <a:p>
          <a:r>
            <a:rPr lang="pl-PL" sz="3200" b="1" dirty="0"/>
            <a:t>1 214</a:t>
          </a:r>
        </a:p>
      </dgm:t>
    </dgm:pt>
    <dgm:pt modelId="{AC744859-B213-4A91-9A02-8FF239E3A3CC}" type="parTrans" cxnId="{29CFF1BF-C9D0-4023-922A-27AC1B5C6E7D}">
      <dgm:prSet/>
      <dgm:spPr/>
      <dgm:t>
        <a:bodyPr/>
        <a:lstStyle/>
        <a:p>
          <a:endParaRPr lang="pl-PL"/>
        </a:p>
      </dgm:t>
    </dgm:pt>
    <dgm:pt modelId="{98357346-81C0-491A-B7DD-00B10D62B310}" type="sibTrans" cxnId="{29CFF1BF-C9D0-4023-922A-27AC1B5C6E7D}">
      <dgm:prSet/>
      <dgm:spPr/>
      <dgm:t>
        <a:bodyPr/>
        <a:lstStyle/>
        <a:p>
          <a:endParaRPr lang="pl-PL"/>
        </a:p>
      </dgm:t>
    </dgm:pt>
    <dgm:pt modelId="{8BDDDFD1-9C4F-4DD0-9D52-4E536B81AD84}">
      <dgm:prSet phldrT="[Tekst]" custT="1"/>
      <dgm:spPr/>
      <dgm:t>
        <a:bodyPr/>
        <a:lstStyle/>
        <a:p>
          <a:r>
            <a:rPr lang="pl-PL" sz="2000" dirty="0"/>
            <a:t>ilość przekazanych przez Techników Kryminalistycznych śladów i przedmiotów</a:t>
          </a:r>
        </a:p>
      </dgm:t>
    </dgm:pt>
    <dgm:pt modelId="{41239523-34D5-4753-9A99-44BD5E69BAC3}" type="parTrans" cxnId="{BADF4A40-DB1F-44A7-9C1B-45E9C220EAB8}">
      <dgm:prSet/>
      <dgm:spPr/>
      <dgm:t>
        <a:bodyPr/>
        <a:lstStyle/>
        <a:p>
          <a:endParaRPr lang="pl-PL"/>
        </a:p>
      </dgm:t>
    </dgm:pt>
    <dgm:pt modelId="{8AD4EC70-AD6D-4BB4-A9AB-21DCDC8CAE10}" type="sibTrans" cxnId="{BADF4A40-DB1F-44A7-9C1B-45E9C220EAB8}">
      <dgm:prSet/>
      <dgm:spPr/>
      <dgm:t>
        <a:bodyPr/>
        <a:lstStyle/>
        <a:p>
          <a:endParaRPr lang="pl-PL"/>
        </a:p>
      </dgm:t>
    </dgm:pt>
    <dgm:pt modelId="{A06FBFD0-0AD8-4709-8A4A-68F3609C3D32}">
      <dgm:prSet phldrT="[Tekst]" custT="1"/>
      <dgm:spPr/>
      <dgm:t>
        <a:bodyPr/>
        <a:lstStyle/>
        <a:p>
          <a:r>
            <a:rPr lang="pl-PL" sz="3200" b="1" dirty="0"/>
            <a:t>228 </a:t>
          </a:r>
        </a:p>
      </dgm:t>
    </dgm:pt>
    <dgm:pt modelId="{CF647960-1197-498B-B768-0B22C600E6F3}" type="parTrans" cxnId="{B2AD89D3-1683-4E3C-A20C-27CB1AD3D6B4}">
      <dgm:prSet/>
      <dgm:spPr/>
      <dgm:t>
        <a:bodyPr/>
        <a:lstStyle/>
        <a:p>
          <a:endParaRPr lang="pl-PL"/>
        </a:p>
      </dgm:t>
    </dgm:pt>
    <dgm:pt modelId="{E8C283D5-6AF4-4B50-9AE7-60FBB3D1D4E9}" type="sibTrans" cxnId="{B2AD89D3-1683-4E3C-A20C-27CB1AD3D6B4}">
      <dgm:prSet/>
      <dgm:spPr/>
      <dgm:t>
        <a:bodyPr/>
        <a:lstStyle/>
        <a:p>
          <a:endParaRPr lang="pl-PL"/>
        </a:p>
      </dgm:t>
    </dgm:pt>
    <dgm:pt modelId="{6529DD55-54C4-4F4C-9A45-514FB5C9B282}">
      <dgm:prSet phldrT="[Tekst]" custT="1"/>
      <dgm:spPr/>
      <dgm:t>
        <a:bodyPr/>
        <a:lstStyle/>
        <a:p>
          <a:r>
            <a:rPr lang="pl-PL" sz="2000" b="0" dirty="0"/>
            <a:t>ilość zarejestrowanych profili DNA podejrzanych</a:t>
          </a:r>
          <a:endParaRPr lang="pl-PL" sz="2000" b="0" i="1" dirty="0"/>
        </a:p>
      </dgm:t>
    </dgm:pt>
    <dgm:pt modelId="{211ABBD1-9E15-4962-BCC9-200E304E4C7C}" type="sibTrans" cxnId="{55E463ED-7B14-446F-B487-5B3F66DBF053}">
      <dgm:prSet/>
      <dgm:spPr/>
      <dgm:t>
        <a:bodyPr/>
        <a:lstStyle/>
        <a:p>
          <a:endParaRPr lang="pl-PL"/>
        </a:p>
      </dgm:t>
    </dgm:pt>
    <dgm:pt modelId="{46E6E4C7-4B99-47BA-B1FA-62B6F42E66B6}" type="parTrans" cxnId="{55E463ED-7B14-446F-B487-5B3F66DBF053}">
      <dgm:prSet/>
      <dgm:spPr/>
      <dgm:t>
        <a:bodyPr/>
        <a:lstStyle/>
        <a:p>
          <a:endParaRPr lang="pl-PL"/>
        </a:p>
      </dgm:t>
    </dgm:pt>
    <dgm:pt modelId="{92481857-3FF1-4E0D-8162-97FC1CA5E2B1}">
      <dgm:prSet phldrT="[Tekst]" custT="1"/>
      <dgm:spPr/>
      <dgm:t>
        <a:bodyPr/>
        <a:lstStyle/>
        <a:p>
          <a:r>
            <a:rPr lang="pl-PL" sz="2000" dirty="0"/>
            <a:t>ilość zarejestrowanych daktyloskopowanych osób na Live </a:t>
          </a:r>
          <a:r>
            <a:rPr lang="pl-PL" sz="2000" dirty="0" err="1"/>
            <a:t>Scanerze</a:t>
          </a:r>
          <a:endParaRPr lang="pl-PL" sz="2000" dirty="0"/>
        </a:p>
      </dgm:t>
    </dgm:pt>
    <dgm:pt modelId="{9E4ED747-A831-48C5-B931-6A11E3A3ADCA}" type="sibTrans" cxnId="{F8B6A09A-7125-4B0F-99D3-B3E7EE042C48}">
      <dgm:prSet/>
      <dgm:spPr/>
      <dgm:t>
        <a:bodyPr/>
        <a:lstStyle/>
        <a:p>
          <a:endParaRPr lang="pl-PL"/>
        </a:p>
      </dgm:t>
    </dgm:pt>
    <dgm:pt modelId="{53219A4E-CDB3-46F7-A4AF-B246605A4A0F}" type="parTrans" cxnId="{F8B6A09A-7125-4B0F-99D3-B3E7EE042C48}">
      <dgm:prSet/>
      <dgm:spPr/>
      <dgm:t>
        <a:bodyPr/>
        <a:lstStyle/>
        <a:p>
          <a:endParaRPr lang="pl-PL"/>
        </a:p>
      </dgm:t>
    </dgm:pt>
    <dgm:pt modelId="{44FD209A-F2C0-43F8-BC2D-38CAF21F0F30}">
      <dgm:prSet phldrT="[Tekst]" custT="1"/>
      <dgm:spPr/>
      <dgm:t>
        <a:bodyPr/>
        <a:lstStyle/>
        <a:p>
          <a:r>
            <a:rPr lang="pl-PL" sz="3200" b="1" dirty="0"/>
            <a:t>381</a:t>
          </a:r>
        </a:p>
      </dgm:t>
    </dgm:pt>
    <dgm:pt modelId="{C495DF7D-9015-4B69-A0DB-1FC948B353F3}" type="sibTrans" cxnId="{4A8C92B4-BB60-4012-8847-12A0827BBA78}">
      <dgm:prSet/>
      <dgm:spPr/>
      <dgm:t>
        <a:bodyPr/>
        <a:lstStyle/>
        <a:p>
          <a:endParaRPr lang="pl-PL"/>
        </a:p>
      </dgm:t>
    </dgm:pt>
    <dgm:pt modelId="{282BAC75-3A34-4948-9CCE-8F1887AF7ACD}" type="parTrans" cxnId="{4A8C92B4-BB60-4012-8847-12A0827BBA78}">
      <dgm:prSet/>
      <dgm:spPr/>
      <dgm:t>
        <a:bodyPr/>
        <a:lstStyle/>
        <a:p>
          <a:endParaRPr lang="pl-PL"/>
        </a:p>
      </dgm:t>
    </dgm:pt>
    <dgm:pt modelId="{3888CEF8-7CB2-405D-8E17-4761688C8864}" type="pres">
      <dgm:prSet presAssocID="{7E20915D-B1CA-4B70-9602-C15DBF4D5F1E}" presName="Name0" presStyleCnt="0">
        <dgm:presLayoutVars>
          <dgm:dir/>
          <dgm:animLvl val="lvl"/>
          <dgm:resizeHandles val="exact"/>
        </dgm:presLayoutVars>
      </dgm:prSet>
      <dgm:spPr/>
    </dgm:pt>
    <dgm:pt modelId="{F798B221-5ADF-4A36-991D-978E6C93D417}" type="pres">
      <dgm:prSet presAssocID="{A892DA97-7358-4534-825B-8FBFB1F10FB0}" presName="linNode" presStyleCnt="0"/>
      <dgm:spPr/>
    </dgm:pt>
    <dgm:pt modelId="{194C9530-5277-4360-BB9E-5D7AD9050F51}" type="pres">
      <dgm:prSet presAssocID="{A892DA97-7358-4534-825B-8FBFB1F10FB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C3C4590-0780-438F-9267-4BEC23E963E3}" type="pres">
      <dgm:prSet presAssocID="{A892DA97-7358-4534-825B-8FBFB1F10FB0}" presName="descendantText" presStyleLbl="alignAccFollowNode1" presStyleIdx="0" presStyleCnt="4">
        <dgm:presLayoutVars>
          <dgm:bulletEnabled val="1"/>
        </dgm:presLayoutVars>
      </dgm:prSet>
      <dgm:spPr/>
    </dgm:pt>
    <dgm:pt modelId="{2C3086CB-56DA-4EC8-85A1-5D79239E2676}" type="pres">
      <dgm:prSet presAssocID="{28066666-00A3-435A-A4F0-0DA0C8DDBAA9}" presName="sp" presStyleCnt="0"/>
      <dgm:spPr/>
    </dgm:pt>
    <dgm:pt modelId="{F5445723-F898-43DB-8E3B-2C17A8788ABA}" type="pres">
      <dgm:prSet presAssocID="{237BFA00-E502-473B-861B-4AD07028E7C4}" presName="linNode" presStyleCnt="0"/>
      <dgm:spPr/>
    </dgm:pt>
    <dgm:pt modelId="{30BF99FD-7F8A-4F32-A643-E364D6720ADA}" type="pres">
      <dgm:prSet presAssocID="{237BFA00-E502-473B-861B-4AD07028E7C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36B05CC-072F-48A1-A607-6604134EAFC2}" type="pres">
      <dgm:prSet presAssocID="{237BFA00-E502-473B-861B-4AD07028E7C4}" presName="descendantText" presStyleLbl="alignAccFollowNode1" presStyleIdx="1" presStyleCnt="4">
        <dgm:presLayoutVars>
          <dgm:bulletEnabled val="1"/>
        </dgm:presLayoutVars>
      </dgm:prSet>
      <dgm:spPr/>
    </dgm:pt>
    <dgm:pt modelId="{67ADC52A-668F-4D8F-A44A-2F9842646FFA}" type="pres">
      <dgm:prSet presAssocID="{98357346-81C0-491A-B7DD-00B10D62B310}" presName="sp" presStyleCnt="0"/>
      <dgm:spPr/>
    </dgm:pt>
    <dgm:pt modelId="{A92EE687-9252-47A4-9080-A42B19027930}" type="pres">
      <dgm:prSet presAssocID="{A06FBFD0-0AD8-4709-8A4A-68F3609C3D32}" presName="linNode" presStyleCnt="0"/>
      <dgm:spPr/>
    </dgm:pt>
    <dgm:pt modelId="{F0B0479A-C3A3-4F6D-81C0-3D88E42662BF}" type="pres">
      <dgm:prSet presAssocID="{A06FBFD0-0AD8-4709-8A4A-68F3609C3D3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0517C67-5FAA-4BBE-AFDD-E396E54F30F1}" type="pres">
      <dgm:prSet presAssocID="{A06FBFD0-0AD8-4709-8A4A-68F3609C3D32}" presName="descendantText" presStyleLbl="alignAccFollowNode1" presStyleIdx="2" presStyleCnt="4">
        <dgm:presLayoutVars>
          <dgm:bulletEnabled val="1"/>
        </dgm:presLayoutVars>
      </dgm:prSet>
      <dgm:spPr/>
    </dgm:pt>
    <dgm:pt modelId="{C79A196D-48EC-451D-B33E-9629F1531BA8}" type="pres">
      <dgm:prSet presAssocID="{E8C283D5-6AF4-4B50-9AE7-60FBB3D1D4E9}" presName="sp" presStyleCnt="0"/>
      <dgm:spPr/>
    </dgm:pt>
    <dgm:pt modelId="{AD3123E4-7601-4457-8358-0BA820DF5682}" type="pres">
      <dgm:prSet presAssocID="{44FD209A-F2C0-43F8-BC2D-38CAF21F0F30}" presName="linNode" presStyleCnt="0"/>
      <dgm:spPr/>
    </dgm:pt>
    <dgm:pt modelId="{2C1539C5-FE85-4515-9005-028F00F6AA5C}" type="pres">
      <dgm:prSet presAssocID="{44FD209A-F2C0-43F8-BC2D-38CAF21F0F30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1DC9178-5985-423D-9E26-F1EBF556A5F8}" type="pres">
      <dgm:prSet presAssocID="{44FD209A-F2C0-43F8-BC2D-38CAF21F0F30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4B1740B-3D06-4D50-8740-790C7F42E8D2}" type="presOf" srcId="{44FD209A-F2C0-43F8-BC2D-38CAF21F0F30}" destId="{2C1539C5-FE85-4515-9005-028F00F6AA5C}" srcOrd="0" destOrd="0" presId="urn:microsoft.com/office/officeart/2005/8/layout/vList5"/>
    <dgm:cxn modelId="{BADF4A40-DB1F-44A7-9C1B-45E9C220EAB8}" srcId="{237BFA00-E502-473B-861B-4AD07028E7C4}" destId="{8BDDDFD1-9C4F-4DD0-9D52-4E536B81AD84}" srcOrd="0" destOrd="0" parTransId="{41239523-34D5-4753-9A99-44BD5E69BAC3}" sibTransId="{8AD4EC70-AD6D-4BB4-A9AB-21DCDC8CAE10}"/>
    <dgm:cxn modelId="{22095E64-266D-40E6-ADA0-69C9461F36C0}" type="presOf" srcId="{A06FBFD0-0AD8-4709-8A4A-68F3609C3D32}" destId="{F0B0479A-C3A3-4F6D-81C0-3D88E42662BF}" srcOrd="0" destOrd="0" presId="urn:microsoft.com/office/officeart/2005/8/layout/vList5"/>
    <dgm:cxn modelId="{B3AFA06C-D809-453D-8657-1D6EDF0926CF}" srcId="{7E20915D-B1CA-4B70-9602-C15DBF4D5F1E}" destId="{A892DA97-7358-4534-825B-8FBFB1F10FB0}" srcOrd="0" destOrd="0" parTransId="{9A4C9920-9EC4-4225-BF2E-9DC1FF712FD2}" sibTransId="{28066666-00A3-435A-A4F0-0DA0C8DDBAA9}"/>
    <dgm:cxn modelId="{19D9A370-DFE1-41E6-86A9-9372AE2E7297}" type="presOf" srcId="{7E20915D-B1CA-4B70-9602-C15DBF4D5F1E}" destId="{3888CEF8-7CB2-405D-8E17-4761688C8864}" srcOrd="0" destOrd="0" presId="urn:microsoft.com/office/officeart/2005/8/layout/vList5"/>
    <dgm:cxn modelId="{99C58051-3A8E-4A7C-94DB-E5100B25C5CD}" type="presOf" srcId="{6529DD55-54C4-4F4C-9A45-514FB5C9B282}" destId="{71DC9178-5985-423D-9E26-F1EBF556A5F8}" srcOrd="0" destOrd="0" presId="urn:microsoft.com/office/officeart/2005/8/layout/vList5"/>
    <dgm:cxn modelId="{632CB772-2045-4BD6-983E-F290E9FFB6C9}" srcId="{A892DA97-7358-4534-825B-8FBFB1F10FB0}" destId="{1C9AFF9A-A619-4BA8-B250-1B5C17568F66}" srcOrd="0" destOrd="0" parTransId="{46055099-F32A-49F5-A230-5862CB2F9098}" sibTransId="{207769A7-CE37-4F91-8718-6AF10C333CEC}"/>
    <dgm:cxn modelId="{3E83C85A-703B-4C21-93CD-D57B1F2A9665}" type="presOf" srcId="{A892DA97-7358-4534-825B-8FBFB1F10FB0}" destId="{194C9530-5277-4360-BB9E-5D7AD9050F51}" srcOrd="0" destOrd="0" presId="urn:microsoft.com/office/officeart/2005/8/layout/vList5"/>
    <dgm:cxn modelId="{4C0A3A8E-F822-4329-8AAD-412361307AA0}" type="presOf" srcId="{8BDDDFD1-9C4F-4DD0-9D52-4E536B81AD84}" destId="{636B05CC-072F-48A1-A607-6604134EAFC2}" srcOrd="0" destOrd="0" presId="urn:microsoft.com/office/officeart/2005/8/layout/vList5"/>
    <dgm:cxn modelId="{F8B6A09A-7125-4B0F-99D3-B3E7EE042C48}" srcId="{A06FBFD0-0AD8-4709-8A4A-68F3609C3D32}" destId="{92481857-3FF1-4E0D-8162-97FC1CA5E2B1}" srcOrd="0" destOrd="0" parTransId="{53219A4E-CDB3-46F7-A4AF-B246605A4A0F}" sibTransId="{9E4ED747-A831-48C5-B931-6A11E3A3ADCA}"/>
    <dgm:cxn modelId="{3C07F79B-DA18-449A-8ABA-DDF298779683}" type="presOf" srcId="{237BFA00-E502-473B-861B-4AD07028E7C4}" destId="{30BF99FD-7F8A-4F32-A643-E364D6720ADA}" srcOrd="0" destOrd="0" presId="urn:microsoft.com/office/officeart/2005/8/layout/vList5"/>
    <dgm:cxn modelId="{4A8C92B4-BB60-4012-8847-12A0827BBA78}" srcId="{7E20915D-B1CA-4B70-9602-C15DBF4D5F1E}" destId="{44FD209A-F2C0-43F8-BC2D-38CAF21F0F30}" srcOrd="3" destOrd="0" parTransId="{282BAC75-3A34-4948-9CCE-8F1887AF7ACD}" sibTransId="{C495DF7D-9015-4B69-A0DB-1FC948B353F3}"/>
    <dgm:cxn modelId="{29CFF1BF-C9D0-4023-922A-27AC1B5C6E7D}" srcId="{7E20915D-B1CA-4B70-9602-C15DBF4D5F1E}" destId="{237BFA00-E502-473B-861B-4AD07028E7C4}" srcOrd="1" destOrd="0" parTransId="{AC744859-B213-4A91-9A02-8FF239E3A3CC}" sibTransId="{98357346-81C0-491A-B7DD-00B10D62B310}"/>
    <dgm:cxn modelId="{AF3E0EC0-8616-4325-9FA9-C3B6C7C9B51C}" type="presOf" srcId="{92481857-3FF1-4E0D-8162-97FC1CA5E2B1}" destId="{50517C67-5FAA-4BBE-AFDD-E396E54F30F1}" srcOrd="0" destOrd="0" presId="urn:microsoft.com/office/officeart/2005/8/layout/vList5"/>
    <dgm:cxn modelId="{A90237CB-BEB8-4700-AD9C-3947DEB2ABDD}" type="presOf" srcId="{1C9AFF9A-A619-4BA8-B250-1B5C17568F66}" destId="{EC3C4590-0780-438F-9267-4BEC23E963E3}" srcOrd="0" destOrd="0" presId="urn:microsoft.com/office/officeart/2005/8/layout/vList5"/>
    <dgm:cxn modelId="{B2AD89D3-1683-4E3C-A20C-27CB1AD3D6B4}" srcId="{7E20915D-B1CA-4B70-9602-C15DBF4D5F1E}" destId="{A06FBFD0-0AD8-4709-8A4A-68F3609C3D32}" srcOrd="2" destOrd="0" parTransId="{CF647960-1197-498B-B768-0B22C600E6F3}" sibTransId="{E8C283D5-6AF4-4B50-9AE7-60FBB3D1D4E9}"/>
    <dgm:cxn modelId="{55E463ED-7B14-446F-B487-5B3F66DBF053}" srcId="{44FD209A-F2C0-43F8-BC2D-38CAF21F0F30}" destId="{6529DD55-54C4-4F4C-9A45-514FB5C9B282}" srcOrd="0" destOrd="0" parTransId="{46E6E4C7-4B99-47BA-B1FA-62B6F42E66B6}" sibTransId="{211ABBD1-9E15-4962-BCC9-200E304E4C7C}"/>
    <dgm:cxn modelId="{AFE24133-128D-46B4-83E2-080FD809CCDE}" type="presParOf" srcId="{3888CEF8-7CB2-405D-8E17-4761688C8864}" destId="{F798B221-5ADF-4A36-991D-978E6C93D417}" srcOrd="0" destOrd="0" presId="urn:microsoft.com/office/officeart/2005/8/layout/vList5"/>
    <dgm:cxn modelId="{F3D293AD-1CA6-4B57-909A-146227536071}" type="presParOf" srcId="{F798B221-5ADF-4A36-991D-978E6C93D417}" destId="{194C9530-5277-4360-BB9E-5D7AD9050F51}" srcOrd="0" destOrd="0" presId="urn:microsoft.com/office/officeart/2005/8/layout/vList5"/>
    <dgm:cxn modelId="{4BD48820-B00B-4A4B-AA08-EB7BEA0B5FF1}" type="presParOf" srcId="{F798B221-5ADF-4A36-991D-978E6C93D417}" destId="{EC3C4590-0780-438F-9267-4BEC23E963E3}" srcOrd="1" destOrd="0" presId="urn:microsoft.com/office/officeart/2005/8/layout/vList5"/>
    <dgm:cxn modelId="{A2CB9FB8-0F3A-42C1-A652-1D7723B3D854}" type="presParOf" srcId="{3888CEF8-7CB2-405D-8E17-4761688C8864}" destId="{2C3086CB-56DA-4EC8-85A1-5D79239E2676}" srcOrd="1" destOrd="0" presId="urn:microsoft.com/office/officeart/2005/8/layout/vList5"/>
    <dgm:cxn modelId="{02F3ECAF-1403-47A5-A508-D1C287C1DE37}" type="presParOf" srcId="{3888CEF8-7CB2-405D-8E17-4761688C8864}" destId="{F5445723-F898-43DB-8E3B-2C17A8788ABA}" srcOrd="2" destOrd="0" presId="urn:microsoft.com/office/officeart/2005/8/layout/vList5"/>
    <dgm:cxn modelId="{37FFF60C-BFB0-4AE2-B97F-8432A6FC11DD}" type="presParOf" srcId="{F5445723-F898-43DB-8E3B-2C17A8788ABA}" destId="{30BF99FD-7F8A-4F32-A643-E364D6720ADA}" srcOrd="0" destOrd="0" presId="urn:microsoft.com/office/officeart/2005/8/layout/vList5"/>
    <dgm:cxn modelId="{E3416F22-690D-4924-9913-96A091ADD563}" type="presParOf" srcId="{F5445723-F898-43DB-8E3B-2C17A8788ABA}" destId="{636B05CC-072F-48A1-A607-6604134EAFC2}" srcOrd="1" destOrd="0" presId="urn:microsoft.com/office/officeart/2005/8/layout/vList5"/>
    <dgm:cxn modelId="{18D29CEF-0E66-4A85-AA0B-5451B7E09DB3}" type="presParOf" srcId="{3888CEF8-7CB2-405D-8E17-4761688C8864}" destId="{67ADC52A-668F-4D8F-A44A-2F9842646FFA}" srcOrd="3" destOrd="0" presId="urn:microsoft.com/office/officeart/2005/8/layout/vList5"/>
    <dgm:cxn modelId="{0900F23B-A54F-45D2-B194-52324162BA24}" type="presParOf" srcId="{3888CEF8-7CB2-405D-8E17-4761688C8864}" destId="{A92EE687-9252-47A4-9080-A42B19027930}" srcOrd="4" destOrd="0" presId="urn:microsoft.com/office/officeart/2005/8/layout/vList5"/>
    <dgm:cxn modelId="{70BBCEC9-7D08-4798-A58A-EB95626A82F8}" type="presParOf" srcId="{A92EE687-9252-47A4-9080-A42B19027930}" destId="{F0B0479A-C3A3-4F6D-81C0-3D88E42662BF}" srcOrd="0" destOrd="0" presId="urn:microsoft.com/office/officeart/2005/8/layout/vList5"/>
    <dgm:cxn modelId="{756B4287-B4FF-4EB8-9D95-8C4FBDB6810C}" type="presParOf" srcId="{A92EE687-9252-47A4-9080-A42B19027930}" destId="{50517C67-5FAA-4BBE-AFDD-E396E54F30F1}" srcOrd="1" destOrd="0" presId="urn:microsoft.com/office/officeart/2005/8/layout/vList5"/>
    <dgm:cxn modelId="{A7BB3592-0297-45B6-8954-DEB760980628}" type="presParOf" srcId="{3888CEF8-7CB2-405D-8E17-4761688C8864}" destId="{C79A196D-48EC-451D-B33E-9629F1531BA8}" srcOrd="5" destOrd="0" presId="urn:microsoft.com/office/officeart/2005/8/layout/vList5"/>
    <dgm:cxn modelId="{95D71D9F-E2B1-4726-93A4-EB8D2ACD4F3F}" type="presParOf" srcId="{3888CEF8-7CB2-405D-8E17-4761688C8864}" destId="{AD3123E4-7601-4457-8358-0BA820DF5682}" srcOrd="6" destOrd="0" presId="urn:microsoft.com/office/officeart/2005/8/layout/vList5"/>
    <dgm:cxn modelId="{912938C1-0893-46F3-B988-CB5C4D030BFA}" type="presParOf" srcId="{AD3123E4-7601-4457-8358-0BA820DF5682}" destId="{2C1539C5-FE85-4515-9005-028F00F6AA5C}" srcOrd="0" destOrd="0" presId="urn:microsoft.com/office/officeart/2005/8/layout/vList5"/>
    <dgm:cxn modelId="{96D6C2B0-BBA8-4008-830D-E62BE5BC9A1D}" type="presParOf" srcId="{AD3123E4-7601-4457-8358-0BA820DF5682}" destId="{71DC9178-5985-423D-9E26-F1EBF556A5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EA6EA-500E-4181-A224-6A45C91D200F}">
      <dsp:nvSpPr>
        <dsp:cNvPr id="0" name=""/>
        <dsp:cNvSpPr/>
      </dsp:nvSpPr>
      <dsp:spPr>
        <a:xfrm rot="5400000">
          <a:off x="5420208" y="-2221262"/>
          <a:ext cx="839713" cy="54965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zarejestrowano łącznie </a:t>
          </a:r>
          <a:r>
            <a:rPr lang="pl-PL" sz="1400" b="1" kern="1200" dirty="0">
              <a:solidFill>
                <a:schemeClr val="bg2"/>
              </a:solidFill>
            </a:rPr>
            <a:t>1 478 </a:t>
          </a:r>
          <a:r>
            <a:rPr lang="pl-PL" sz="1400" kern="1200" dirty="0"/>
            <a:t>postępowań sprawdzających, z czego: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/>
            <a:t>706 </a:t>
          </a:r>
          <a:r>
            <a:rPr lang="pl-PL" sz="1400" kern="1200" dirty="0"/>
            <a:t>zakończono odmową wszczęcia postępowania przygotowawczego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/>
            <a:t>671 </a:t>
          </a:r>
          <a:r>
            <a:rPr lang="pl-PL" sz="1400" kern="1200" dirty="0"/>
            <a:t>przekształcono w postępowania przygotowawcze</a:t>
          </a:r>
        </a:p>
      </dsp:txBody>
      <dsp:txXfrm rot="-5400000">
        <a:off x="3091800" y="148137"/>
        <a:ext cx="5455540" cy="757731"/>
      </dsp:txXfrm>
    </dsp:sp>
    <dsp:sp modelId="{AFC877ED-C3E3-46A7-A11F-7003D3008EBD}">
      <dsp:nvSpPr>
        <dsp:cNvPr id="0" name=""/>
        <dsp:cNvSpPr/>
      </dsp:nvSpPr>
      <dsp:spPr>
        <a:xfrm>
          <a:off x="0" y="2182"/>
          <a:ext cx="3091799" cy="1049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Postępowania sprawdzające </a:t>
          </a:r>
          <a:br>
            <a:rPr lang="pl-PL" sz="2000" b="1" kern="1200" dirty="0"/>
          </a:br>
          <a:r>
            <a:rPr lang="pl-PL" sz="2000" b="1" kern="1200" dirty="0"/>
            <a:t>/RPS/</a:t>
          </a:r>
        </a:p>
      </dsp:txBody>
      <dsp:txXfrm>
        <a:off x="51239" y="53421"/>
        <a:ext cx="2989321" cy="947163"/>
      </dsp:txXfrm>
    </dsp:sp>
    <dsp:sp modelId="{428DCA5E-D3F4-47AB-ACB8-581342D03B27}">
      <dsp:nvSpPr>
        <dsp:cNvPr id="0" name=""/>
        <dsp:cNvSpPr/>
      </dsp:nvSpPr>
      <dsp:spPr>
        <a:xfrm rot="5400000">
          <a:off x="5420208" y="-1119138"/>
          <a:ext cx="839713" cy="54965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zarejestrowano łącznie </a:t>
          </a:r>
          <a:r>
            <a:rPr lang="pl-PL" sz="1300" b="1" kern="1200" dirty="0"/>
            <a:t>1 895 </a:t>
          </a:r>
          <a:r>
            <a:rPr lang="pl-PL" sz="1300" kern="1200" dirty="0"/>
            <a:t>wszczętych postępowań przygotowawczych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zakończono ogółem </a:t>
          </a:r>
          <a:r>
            <a:rPr lang="pl-PL" sz="1300" b="1" kern="1200" dirty="0"/>
            <a:t>2 031 </a:t>
          </a:r>
          <a:r>
            <a:rPr lang="pl-PL" sz="1300" kern="1200" dirty="0"/>
            <a:t>postępowań przygotowawczych, z czego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b="1" kern="1200" dirty="0"/>
            <a:t>927 </a:t>
          </a:r>
          <a:r>
            <a:rPr lang="pl-PL" sz="1300" kern="1200" dirty="0"/>
            <a:t>zakończono wynikiem pozytywnym</a:t>
          </a:r>
        </a:p>
      </dsp:txBody>
      <dsp:txXfrm rot="-5400000">
        <a:off x="3091800" y="1250261"/>
        <a:ext cx="5455540" cy="757731"/>
      </dsp:txXfrm>
    </dsp:sp>
    <dsp:sp modelId="{4D588E41-BAAF-40A7-91D6-EA300927DA45}">
      <dsp:nvSpPr>
        <dsp:cNvPr id="0" name=""/>
        <dsp:cNvSpPr/>
      </dsp:nvSpPr>
      <dsp:spPr>
        <a:xfrm>
          <a:off x="0" y="1104306"/>
          <a:ext cx="3091799" cy="1049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Postępowania przygotowawcze</a:t>
          </a:r>
          <a:br>
            <a:rPr lang="pl-PL" sz="2000" b="1" kern="1200" dirty="0"/>
          </a:br>
          <a:r>
            <a:rPr lang="pl-PL" sz="2000" b="1" kern="1200" dirty="0"/>
            <a:t>/RSD/</a:t>
          </a:r>
        </a:p>
      </dsp:txBody>
      <dsp:txXfrm>
        <a:off x="51239" y="1155545"/>
        <a:ext cx="2989321" cy="947163"/>
      </dsp:txXfrm>
    </dsp:sp>
    <dsp:sp modelId="{2CDD0A0F-0FCF-45F6-B085-6725B22EA8B0}">
      <dsp:nvSpPr>
        <dsp:cNvPr id="0" name=""/>
        <dsp:cNvSpPr/>
      </dsp:nvSpPr>
      <dsp:spPr>
        <a:xfrm rot="5400000">
          <a:off x="5420208" y="-17014"/>
          <a:ext cx="839713" cy="54965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 dirty="0"/>
            <a:t>zarejestrowano łącznie </a:t>
          </a:r>
          <a:r>
            <a:rPr lang="pl-PL" sz="1300" b="1" kern="1200" dirty="0"/>
            <a:t>1 979 </a:t>
          </a:r>
          <a:r>
            <a:rPr lang="pl-PL" sz="1300" kern="1200" dirty="0"/>
            <a:t>zleconych pomocy prawnych, zleconych poprzez inne jednostki policji i prokuratury z kraju</a:t>
          </a:r>
        </a:p>
      </dsp:txBody>
      <dsp:txXfrm rot="-5400000">
        <a:off x="3091800" y="2352386"/>
        <a:ext cx="5455540" cy="757731"/>
      </dsp:txXfrm>
    </dsp:sp>
    <dsp:sp modelId="{B5DCE121-CEA6-476E-A30A-3DF04C48A89D}">
      <dsp:nvSpPr>
        <dsp:cNvPr id="0" name=""/>
        <dsp:cNvSpPr/>
      </dsp:nvSpPr>
      <dsp:spPr>
        <a:xfrm>
          <a:off x="0" y="2206430"/>
          <a:ext cx="3091799" cy="1049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Pomoce prawne</a:t>
          </a:r>
          <a:br>
            <a:rPr lang="pl-PL" sz="2000" b="1" kern="1200" dirty="0"/>
          </a:br>
          <a:r>
            <a:rPr lang="pl-PL" sz="2000" b="1" kern="1200" dirty="0"/>
            <a:t>/RPP/</a:t>
          </a:r>
        </a:p>
      </dsp:txBody>
      <dsp:txXfrm>
        <a:off x="51239" y="2257669"/>
        <a:ext cx="2989321" cy="947163"/>
      </dsp:txXfrm>
    </dsp:sp>
    <dsp:sp modelId="{08BFAE18-A07F-44F3-AAF0-797C7FBA5BC1}">
      <dsp:nvSpPr>
        <dsp:cNvPr id="0" name=""/>
        <dsp:cNvSpPr/>
      </dsp:nvSpPr>
      <dsp:spPr>
        <a:xfrm rot="5400000">
          <a:off x="5420208" y="1085108"/>
          <a:ext cx="839713" cy="54965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b="0" kern="1200" dirty="0"/>
            <a:t>Składnice dowodów rzeczowych przyjęły łącznie </a:t>
          </a:r>
          <a:r>
            <a:rPr lang="pl-PL" sz="1300" b="1" kern="1200" dirty="0"/>
            <a:t>271 </a:t>
          </a:r>
          <a:r>
            <a:rPr lang="pl-PL" sz="1300" b="0" kern="1200" dirty="0"/>
            <a:t>dowodów rzeczowych </a:t>
          </a:r>
          <a:endParaRPr lang="pl-PL" sz="1300" b="0" i="1" kern="1200" dirty="0"/>
        </a:p>
      </dsp:txBody>
      <dsp:txXfrm rot="-5400000">
        <a:off x="3091800" y="3454508"/>
        <a:ext cx="5455540" cy="757731"/>
      </dsp:txXfrm>
    </dsp:sp>
    <dsp:sp modelId="{6A9D46D5-C7D8-43BB-9E86-CC446AA58E17}">
      <dsp:nvSpPr>
        <dsp:cNvPr id="0" name=""/>
        <dsp:cNvSpPr/>
      </dsp:nvSpPr>
      <dsp:spPr>
        <a:xfrm>
          <a:off x="0" y="3308553"/>
          <a:ext cx="3091799" cy="10496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Dowody rzeczowe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/</a:t>
          </a:r>
          <a:r>
            <a:rPr lang="pl-PL" sz="2000" b="1" kern="1200" dirty="0" err="1"/>
            <a:t>KDRz</a:t>
          </a:r>
          <a:r>
            <a:rPr lang="pl-PL" sz="2000" b="1" kern="1200" dirty="0"/>
            <a:t>/</a:t>
          </a:r>
        </a:p>
      </dsp:txBody>
      <dsp:txXfrm>
        <a:off x="51239" y="3359792"/>
        <a:ext cx="2989321" cy="947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C4590-0780-438F-9267-4BEC23E963E3}">
      <dsp:nvSpPr>
        <dsp:cNvPr id="0" name=""/>
        <dsp:cNvSpPr/>
      </dsp:nvSpPr>
      <dsp:spPr>
        <a:xfrm rot="5400000">
          <a:off x="5474455" y="-2269182"/>
          <a:ext cx="782637" cy="5520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udział Techników Kryminalistycznych </a:t>
          </a:r>
          <a:br>
            <a:rPr lang="pl-PL" sz="2000" kern="1200" dirty="0"/>
          </a:br>
          <a:r>
            <a:rPr lang="pl-PL" sz="2000" kern="1200" dirty="0"/>
            <a:t>w zdarzeniach</a:t>
          </a:r>
        </a:p>
      </dsp:txBody>
      <dsp:txXfrm rot="-5400000">
        <a:off x="3105410" y="138068"/>
        <a:ext cx="5482523" cy="706227"/>
      </dsp:txXfrm>
    </dsp:sp>
    <dsp:sp modelId="{194C9530-5277-4360-BB9E-5D7AD9050F51}">
      <dsp:nvSpPr>
        <dsp:cNvPr id="0" name=""/>
        <dsp:cNvSpPr/>
      </dsp:nvSpPr>
      <dsp:spPr>
        <a:xfrm>
          <a:off x="0" y="2033"/>
          <a:ext cx="310541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285</a:t>
          </a:r>
        </a:p>
      </dsp:txBody>
      <dsp:txXfrm>
        <a:off x="47756" y="49789"/>
        <a:ext cx="3009898" cy="882784"/>
      </dsp:txXfrm>
    </dsp:sp>
    <dsp:sp modelId="{636B05CC-072F-48A1-A607-6604134EAFC2}">
      <dsp:nvSpPr>
        <dsp:cNvPr id="0" name=""/>
        <dsp:cNvSpPr/>
      </dsp:nvSpPr>
      <dsp:spPr>
        <a:xfrm rot="5400000">
          <a:off x="5474455" y="-1241970"/>
          <a:ext cx="782637" cy="5520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ilość przekazanych przez Techników Kryminalistycznych śladów i przedmiotów</a:t>
          </a:r>
        </a:p>
      </dsp:txBody>
      <dsp:txXfrm rot="-5400000">
        <a:off x="3105410" y="1165280"/>
        <a:ext cx="5482523" cy="706227"/>
      </dsp:txXfrm>
    </dsp:sp>
    <dsp:sp modelId="{30BF99FD-7F8A-4F32-A643-E364D6720ADA}">
      <dsp:nvSpPr>
        <dsp:cNvPr id="0" name=""/>
        <dsp:cNvSpPr/>
      </dsp:nvSpPr>
      <dsp:spPr>
        <a:xfrm>
          <a:off x="0" y="1029245"/>
          <a:ext cx="310541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1 214</a:t>
          </a:r>
        </a:p>
      </dsp:txBody>
      <dsp:txXfrm>
        <a:off x="47756" y="1077001"/>
        <a:ext cx="3009898" cy="882784"/>
      </dsp:txXfrm>
    </dsp:sp>
    <dsp:sp modelId="{50517C67-5FAA-4BBE-AFDD-E396E54F30F1}">
      <dsp:nvSpPr>
        <dsp:cNvPr id="0" name=""/>
        <dsp:cNvSpPr/>
      </dsp:nvSpPr>
      <dsp:spPr>
        <a:xfrm rot="5400000">
          <a:off x="5474455" y="-214758"/>
          <a:ext cx="782637" cy="5520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ilość zarejestrowanych daktyloskopowanych osób na Live </a:t>
          </a:r>
          <a:r>
            <a:rPr lang="pl-PL" sz="2000" kern="1200" dirty="0" err="1"/>
            <a:t>Scanerze</a:t>
          </a:r>
          <a:endParaRPr lang="pl-PL" sz="2000" kern="1200" dirty="0"/>
        </a:p>
      </dsp:txBody>
      <dsp:txXfrm rot="-5400000">
        <a:off x="3105410" y="2192492"/>
        <a:ext cx="5482523" cy="706227"/>
      </dsp:txXfrm>
    </dsp:sp>
    <dsp:sp modelId="{F0B0479A-C3A3-4F6D-81C0-3D88E42662BF}">
      <dsp:nvSpPr>
        <dsp:cNvPr id="0" name=""/>
        <dsp:cNvSpPr/>
      </dsp:nvSpPr>
      <dsp:spPr>
        <a:xfrm>
          <a:off x="0" y="2056457"/>
          <a:ext cx="310541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228 </a:t>
          </a:r>
        </a:p>
      </dsp:txBody>
      <dsp:txXfrm>
        <a:off x="47756" y="2104213"/>
        <a:ext cx="3009898" cy="882784"/>
      </dsp:txXfrm>
    </dsp:sp>
    <dsp:sp modelId="{71DC9178-5985-423D-9E26-F1EBF556A5F8}">
      <dsp:nvSpPr>
        <dsp:cNvPr id="0" name=""/>
        <dsp:cNvSpPr/>
      </dsp:nvSpPr>
      <dsp:spPr>
        <a:xfrm rot="5400000">
          <a:off x="5474455" y="812453"/>
          <a:ext cx="782637" cy="55207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b="0" kern="1200" dirty="0"/>
            <a:t>ilość zarejestrowanych profili DNA podejrzanych</a:t>
          </a:r>
          <a:endParaRPr lang="pl-PL" sz="2000" b="0" i="1" kern="1200" dirty="0"/>
        </a:p>
      </dsp:txBody>
      <dsp:txXfrm rot="-5400000">
        <a:off x="3105410" y="3219704"/>
        <a:ext cx="5482523" cy="706227"/>
      </dsp:txXfrm>
    </dsp:sp>
    <dsp:sp modelId="{2C1539C5-FE85-4515-9005-028F00F6AA5C}">
      <dsp:nvSpPr>
        <dsp:cNvPr id="0" name=""/>
        <dsp:cNvSpPr/>
      </dsp:nvSpPr>
      <dsp:spPr>
        <a:xfrm>
          <a:off x="0" y="3083669"/>
          <a:ext cx="3105410" cy="978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/>
            <a:t>381</a:t>
          </a:r>
        </a:p>
      </dsp:txBody>
      <dsp:txXfrm>
        <a:off x="47756" y="3131425"/>
        <a:ext cx="3009898" cy="88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0.79044</cdr:x>
      <cdr:y>0.41673</cdr:y>
    </cdr:from>
    <cdr:to>
      <cdr:x>1</cdr:x>
      <cdr:y>0.73317</cdr:y>
    </cdr:to>
    <cdr:pic>
      <cdr:nvPicPr>
        <cdr:cNvPr id="2" name="Grafika 53" descr="Kajdanki">
          <a:extLst xmlns:a="http://schemas.openxmlformats.org/drawingml/2006/main">
            <a:ext uri="{FF2B5EF4-FFF2-40B4-BE49-F238E27FC236}">
              <a16:creationId xmlns:a16="http://schemas.microsoft.com/office/drawing/2014/main" id="{3A9A76B0-D393-467E-B6BF-7A004075153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957419" y="2429176"/>
          <a:ext cx="1844581" cy="184458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0.32819</cdr:x>
      <cdr:y>0.32125</cdr:y>
    </cdr:from>
    <cdr:to>
      <cdr:x>0.37727</cdr:x>
      <cdr:y>0.38301</cdr:y>
    </cdr:to>
    <cdr:cxnSp macro="">
      <cdr:nvCxnSpPr>
        <cdr:cNvPr id="3" name="Łącznik prosty 2">
          <a:extLst xmlns:a="http://schemas.openxmlformats.org/drawingml/2006/main">
            <a:ext uri="{FF2B5EF4-FFF2-40B4-BE49-F238E27FC236}">
              <a16:creationId xmlns:a16="http://schemas.microsoft.com/office/drawing/2014/main" id="{EC59E3EE-D40D-CC54-F9A2-9A11D53BDDC5}"/>
            </a:ext>
          </a:extLst>
        </cdr:cNvPr>
        <cdr:cNvCxnSpPr/>
      </cdr:nvCxnSpPr>
      <cdr:spPr bwMode="auto">
        <a:xfrm xmlns:a="http://schemas.openxmlformats.org/drawingml/2006/main">
          <a:off x="2888695" y="1872576"/>
          <a:ext cx="432048" cy="36004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0.44272</cdr:x>
      <cdr:y>0.24713</cdr:y>
    </cdr:from>
    <cdr:to>
      <cdr:x>0.44272</cdr:x>
      <cdr:y>0.32125</cdr:y>
    </cdr:to>
    <cdr:cxnSp macro="">
      <cdr:nvCxnSpPr>
        <cdr:cNvPr id="4" name="Łącznik prosty 3">
          <a:extLst xmlns:a="http://schemas.openxmlformats.org/drawingml/2006/main">
            <a:ext uri="{FF2B5EF4-FFF2-40B4-BE49-F238E27FC236}">
              <a16:creationId xmlns:a16="http://schemas.microsoft.com/office/drawing/2014/main" id="{BC632AEF-82AE-2AE8-FF01-AC42E191322E}"/>
            </a:ext>
          </a:extLst>
        </cdr:cNvPr>
        <cdr:cNvCxnSpPr/>
      </cdr:nvCxnSpPr>
      <cdr:spPr bwMode="auto">
        <a:xfrm xmlns:a="http://schemas.openxmlformats.org/drawingml/2006/main">
          <a:off x="3896807" y="1440528"/>
          <a:ext cx="0" cy="432048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0.28728</cdr:x>
      <cdr:y>0.43242</cdr:y>
    </cdr:from>
    <cdr:to>
      <cdr:x>0.33637</cdr:x>
      <cdr:y>0.44643</cdr:y>
    </cdr:to>
    <cdr:cxnSp macro="">
      <cdr:nvCxnSpPr>
        <cdr:cNvPr id="7" name="Łącznik prosty 6">
          <a:extLst xmlns:a="http://schemas.openxmlformats.org/drawingml/2006/main">
            <a:ext uri="{FF2B5EF4-FFF2-40B4-BE49-F238E27FC236}">
              <a16:creationId xmlns:a16="http://schemas.microsoft.com/office/drawing/2014/main" id="{3C01F143-3866-EFA8-D4A4-E96C3F359F47}"/>
            </a:ext>
          </a:extLst>
        </cdr:cNvPr>
        <cdr:cNvCxnSpPr/>
      </cdr:nvCxnSpPr>
      <cdr:spPr bwMode="auto">
        <a:xfrm xmlns:a="http://schemas.openxmlformats.org/drawingml/2006/main">
          <a:off x="2528655" y="2520648"/>
          <a:ext cx="432048" cy="81632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0.44838</cdr:x>
      <cdr:y>0.42257</cdr:y>
    </cdr:from>
    <cdr:to>
      <cdr:x>0.55162</cdr:x>
      <cdr:y>0.57743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A8A0B801-A15D-720B-776B-240715867500}"/>
            </a:ext>
          </a:extLst>
        </cdr:cNvPr>
        <cdr:cNvSpPr txBox="1"/>
      </cdr:nvSpPr>
      <cdr:spPr>
        <a:xfrm xmlns:a="http://schemas.openxmlformats.org/drawingml/2006/main">
          <a:off x="3971292" y="2495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kern="1200" dirty="0"/>
        </a:p>
      </cdr:txBody>
    </cdr:sp>
  </cdr:relSizeAnchor>
  <cdr:relSizeAnchor xmlns:cdr="http://schemas.openxmlformats.org/drawingml/2006/chartDrawing">
    <cdr:from>
      <cdr:x>0.4878</cdr:x>
      <cdr:y>0.4878</cdr:y>
    </cdr:from>
    <cdr:to>
      <cdr:x>0.59105</cdr:x>
      <cdr:y>0.64267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6CDF55A4-4F99-1CB4-2325-1AAFD7D0A6FF}"/>
            </a:ext>
          </a:extLst>
        </cdr:cNvPr>
        <cdr:cNvSpPr txBox="1"/>
      </cdr:nvSpPr>
      <cdr:spPr>
        <a:xfrm xmlns:a="http://schemas.openxmlformats.org/drawingml/2006/main">
          <a:off x="4320480" y="2880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kern="1200" dirty="0"/>
        </a:p>
      </cdr:txBody>
    </cdr:sp>
  </cdr:relSizeAnchor>
  <cdr:relSizeAnchor xmlns:cdr="http://schemas.openxmlformats.org/drawingml/2006/chartDrawing">
    <cdr:from>
      <cdr:x>0.1626</cdr:x>
      <cdr:y>0.76829</cdr:y>
    </cdr:from>
    <cdr:to>
      <cdr:x>0.23577</cdr:x>
      <cdr:y>0.85366</cdr:y>
    </cdr:to>
    <cdr:sp macro="" textlink="">
      <cdr:nvSpPr>
        <cdr:cNvPr id="4" name="pole tekstowe 3">
          <a:extLst xmlns:a="http://schemas.openxmlformats.org/drawingml/2006/main">
            <a:ext uri="{FF2B5EF4-FFF2-40B4-BE49-F238E27FC236}">
              <a16:creationId xmlns:a16="http://schemas.microsoft.com/office/drawing/2014/main" id="{9ED8E754-2D38-0928-8A69-4444807454CF}"/>
            </a:ext>
          </a:extLst>
        </cdr:cNvPr>
        <cdr:cNvSpPr txBox="1"/>
      </cdr:nvSpPr>
      <cdr:spPr>
        <a:xfrm xmlns:a="http://schemas.openxmlformats.org/drawingml/2006/main">
          <a:off x="1440160" y="4536504"/>
          <a:ext cx="64807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kern="1200" dirty="0"/>
        </a:p>
      </cdr:txBody>
    </cdr:sp>
  </cdr:relSizeAnchor>
  <cdr:relSizeAnchor xmlns:cdr="http://schemas.openxmlformats.org/drawingml/2006/chartDrawing">
    <cdr:from>
      <cdr:x>0.44838</cdr:x>
      <cdr:y>0.42257</cdr:y>
    </cdr:from>
    <cdr:to>
      <cdr:x>0.55162</cdr:x>
      <cdr:y>0.57743</cdr:y>
    </cdr:to>
    <cdr:sp macro="" textlink="">
      <cdr:nvSpPr>
        <cdr:cNvPr id="5" name="pole tekstowe 4">
          <a:extLst xmlns:a="http://schemas.openxmlformats.org/drawingml/2006/main">
            <a:ext uri="{FF2B5EF4-FFF2-40B4-BE49-F238E27FC236}">
              <a16:creationId xmlns:a16="http://schemas.microsoft.com/office/drawing/2014/main" id="{8A211017-E6F4-073E-E4D8-9FAA0C7EC9CD}"/>
            </a:ext>
          </a:extLst>
        </cdr:cNvPr>
        <cdr:cNvSpPr txBox="1"/>
      </cdr:nvSpPr>
      <cdr:spPr>
        <a:xfrm xmlns:a="http://schemas.openxmlformats.org/drawingml/2006/main">
          <a:off x="3971292" y="2495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kern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sz="1200"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6" y="0"/>
            <a:ext cx="29718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07331374-1399-4060-BEB7-1EE6B37B7589}" type="datetimeFigureOut">
              <a:rPr lang="pl-PL"/>
              <a:pPr>
                <a:defRPr/>
              </a:pPr>
              <a:t>19.02.2025</a:t>
            </a:fld>
            <a:endParaRPr lang="pl-PL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7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sz="1200"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6" y="9428167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E421A25A-936A-4A6D-8E3B-AA91EA6C600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7403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6" y="0"/>
            <a:ext cx="29718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4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14879"/>
            <a:ext cx="5486400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1164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7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164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6" y="9428167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B6C2D30-CE07-465B-8D0F-67B28950495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7228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40F5C-5EE9-4078-B479-C5565F9E293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09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3884760" y="9376776"/>
            <a:ext cx="2969280" cy="4915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063F5-4D9B-4BF0-928C-255256E33597}" type="slidenum">
              <a:rPr kumimoji="0" lang="pl-PL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l-PL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689283"/>
            <a:ext cx="5483880" cy="444187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660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739775"/>
            <a:ext cx="4932362" cy="3698875"/>
          </a:xfrm>
          <a:prstGeom prst="rect">
            <a:avLst/>
          </a:prstGeom>
        </p:spPr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85800" y="4689283"/>
            <a:ext cx="5482800" cy="44393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3884760" y="9376776"/>
            <a:ext cx="2968200" cy="4905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EDA0D6-41A9-4CB9-851A-0A9F2207E7EA}" type="slidenum">
              <a:rPr kumimoji="0" lang="pl-PL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l-PL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40F5C-5EE9-4078-B479-C5565F9E2932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51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1700" y="749300"/>
            <a:ext cx="4994275" cy="3744913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40F5C-5EE9-4078-B479-C5565F9E293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787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33175-90FA-DB00-124C-1D60715B2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65A6A84-50F2-5A14-1DEA-78DD68E08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335E1CC-8D89-A573-495B-DAFEF6918A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B23CDF-F60C-89BB-D0B0-6387B2E6B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40F5C-5EE9-4078-B479-C5565F9E293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488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62D20-3E99-6A29-0938-417D65084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A32BC42-C349-1A76-B1CB-77A9109032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1700" y="749300"/>
            <a:ext cx="4994275" cy="3744913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BC2A872-E90A-DEEA-B9CA-4A64B939C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7625CD-9B6A-0974-7E30-BC121AA51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40F5C-5EE9-4078-B479-C5565F9E2932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8100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FE0EC-5DC0-1319-4FB7-CFA9BFD39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5F210057-1318-ED0C-CC6E-C8AAB57CD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368" indent="-28706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258" indent="-2296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561" indent="-2296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864" indent="-22965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167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5470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4773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077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201DF9-B131-483E-83AD-8F99CB070EBB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2CBC3E96-8024-03EC-9497-0B4B3380D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DD77A8B7-70D7-028F-6D51-75C25423D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>
              <a:cs typeface="Arial" panose="020B0604020202020204" pitchFamily="34" charset="0"/>
            </a:endParaRPr>
          </a:p>
          <a:p>
            <a:endParaRPr lang="pl-PL" altLang="pl-PL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49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Złamane zakazy/nakazy z systemu e-prewencja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B080F-E0AF-4AAF-8859-23E87CD9CB2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92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B080F-E0AF-4AAF-8859-23E87CD9CB27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78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23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defRPr/>
              </a:pPr>
              <a:endParaRPr lang="pl-PL" sz="1600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defRPr/>
              </a:pPr>
              <a:endParaRPr lang="pl-PL" sz="1600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7 w 185"/>
                <a:gd name="T1" fmla="*/ 0 h 120"/>
                <a:gd name="T2" fmla="*/ 197 w 185"/>
                <a:gd name="T3" fmla="*/ 6 h 120"/>
                <a:gd name="T4" fmla="*/ 197 w 185"/>
                <a:gd name="T5" fmla="*/ 18 h 120"/>
                <a:gd name="T6" fmla="*/ 197 w 185"/>
                <a:gd name="T7" fmla="*/ 36 h 120"/>
                <a:gd name="T8" fmla="*/ 191 w 185"/>
                <a:gd name="T9" fmla="*/ 54 h 120"/>
                <a:gd name="T10" fmla="*/ 173 w 185"/>
                <a:gd name="T11" fmla="*/ 72 h 120"/>
                <a:gd name="T12" fmla="*/ 149 w 185"/>
                <a:gd name="T13" fmla="*/ 96 h 120"/>
                <a:gd name="T14" fmla="*/ 11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7 w 185"/>
                <a:gd name="T29" fmla="*/ 0 h 120"/>
                <a:gd name="T30" fmla="*/ 19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9 w 526"/>
                <a:gd name="T17" fmla="*/ 179 h 275"/>
                <a:gd name="T18" fmla="*/ 221 w 526"/>
                <a:gd name="T19" fmla="*/ 143 h 275"/>
                <a:gd name="T20" fmla="*/ 263 w 526"/>
                <a:gd name="T21" fmla="*/ 120 h 275"/>
                <a:gd name="T22" fmla="*/ 311 w 526"/>
                <a:gd name="T23" fmla="*/ 96 h 275"/>
                <a:gd name="T24" fmla="*/ 417 w 526"/>
                <a:gd name="T25" fmla="*/ 48 h 275"/>
                <a:gd name="T26" fmla="*/ 466 w 526"/>
                <a:gd name="T27" fmla="*/ 30 h 275"/>
                <a:gd name="T28" fmla="*/ 502 w 526"/>
                <a:gd name="T29" fmla="*/ 12 h 275"/>
                <a:gd name="T30" fmla="*/ 526 w 526"/>
                <a:gd name="T31" fmla="*/ 6 h 275"/>
                <a:gd name="T32" fmla="*/ 544 w 526"/>
                <a:gd name="T33" fmla="*/ 0 h 275"/>
                <a:gd name="T34" fmla="*/ 550 w 526"/>
                <a:gd name="T35" fmla="*/ 0 h 275"/>
                <a:gd name="T36" fmla="*/ 544 w 526"/>
                <a:gd name="T37" fmla="*/ 6 h 275"/>
                <a:gd name="T38" fmla="*/ 532 w 526"/>
                <a:gd name="T39" fmla="*/ 12 h 275"/>
                <a:gd name="T40" fmla="*/ 508 w 526"/>
                <a:gd name="T41" fmla="*/ 24 h 275"/>
                <a:gd name="T42" fmla="*/ 484 w 526"/>
                <a:gd name="T43" fmla="*/ 42 h 275"/>
                <a:gd name="T44" fmla="*/ 460 w 526"/>
                <a:gd name="T45" fmla="*/ 54 h 275"/>
                <a:gd name="T46" fmla="*/ 417 w 526"/>
                <a:gd name="T47" fmla="*/ 78 h 275"/>
                <a:gd name="T48" fmla="*/ 352 w 526"/>
                <a:gd name="T49" fmla="*/ 108 h 275"/>
                <a:gd name="T50" fmla="*/ 28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32 w 718"/>
                <a:gd name="T17" fmla="*/ 228 h 306"/>
                <a:gd name="T18" fmla="*/ 138 w 718"/>
                <a:gd name="T19" fmla="*/ 228 h 306"/>
                <a:gd name="T20" fmla="*/ 156 w 718"/>
                <a:gd name="T21" fmla="*/ 222 h 306"/>
                <a:gd name="T22" fmla="*/ 180 w 718"/>
                <a:gd name="T23" fmla="*/ 216 h 306"/>
                <a:gd name="T24" fmla="*/ 210 w 718"/>
                <a:gd name="T25" fmla="*/ 204 h 306"/>
                <a:gd name="T26" fmla="*/ 287 w 718"/>
                <a:gd name="T27" fmla="*/ 180 h 306"/>
                <a:gd name="T28" fmla="*/ 395 w 718"/>
                <a:gd name="T29" fmla="*/ 156 h 306"/>
                <a:gd name="T30" fmla="*/ 485 w 718"/>
                <a:gd name="T31" fmla="*/ 126 h 306"/>
                <a:gd name="T32" fmla="*/ 568 w 718"/>
                <a:gd name="T33" fmla="*/ 102 h 306"/>
                <a:gd name="T34" fmla="*/ 598 w 718"/>
                <a:gd name="T35" fmla="*/ 90 h 306"/>
                <a:gd name="T36" fmla="*/ 640 w 718"/>
                <a:gd name="T37" fmla="*/ 84 h 306"/>
                <a:gd name="T38" fmla="*/ 658 w 718"/>
                <a:gd name="T39" fmla="*/ 78 h 306"/>
                <a:gd name="T40" fmla="*/ 664 w 718"/>
                <a:gd name="T41" fmla="*/ 72 h 306"/>
                <a:gd name="T42" fmla="*/ 670 w 718"/>
                <a:gd name="T43" fmla="*/ 66 h 306"/>
                <a:gd name="T44" fmla="*/ 688 w 718"/>
                <a:gd name="T45" fmla="*/ 60 h 306"/>
                <a:gd name="T46" fmla="*/ 730 w 718"/>
                <a:gd name="T47" fmla="*/ 30 h 306"/>
                <a:gd name="T48" fmla="*/ 748 w 718"/>
                <a:gd name="T49" fmla="*/ 18 h 306"/>
                <a:gd name="T50" fmla="*/ 754 w 718"/>
                <a:gd name="T51" fmla="*/ 6 h 306"/>
                <a:gd name="T52" fmla="*/ 748 w 718"/>
                <a:gd name="T53" fmla="*/ 0 h 306"/>
                <a:gd name="T54" fmla="*/ 724 w 718"/>
                <a:gd name="T55" fmla="*/ 0 h 306"/>
                <a:gd name="T56" fmla="*/ 664 w 718"/>
                <a:gd name="T57" fmla="*/ 0 h 306"/>
                <a:gd name="T58" fmla="*/ 606 w 718"/>
                <a:gd name="T59" fmla="*/ 0 h 306"/>
                <a:gd name="T60" fmla="*/ 568 w 718"/>
                <a:gd name="T61" fmla="*/ 0 h 306"/>
                <a:gd name="T62" fmla="*/ 538 w 718"/>
                <a:gd name="T63" fmla="*/ 18 h 306"/>
                <a:gd name="T64" fmla="*/ 509 w 718"/>
                <a:gd name="T65" fmla="*/ 42 h 306"/>
                <a:gd name="T66" fmla="*/ 491 w 718"/>
                <a:gd name="T67" fmla="*/ 54 h 306"/>
                <a:gd name="T68" fmla="*/ 473 w 718"/>
                <a:gd name="T69" fmla="*/ 60 h 306"/>
                <a:gd name="T70" fmla="*/ 449 w 718"/>
                <a:gd name="T71" fmla="*/ 60 h 306"/>
                <a:gd name="T72" fmla="*/ 413 w 718"/>
                <a:gd name="T73" fmla="*/ 66 h 306"/>
                <a:gd name="T74" fmla="*/ 359 w 718"/>
                <a:gd name="T75" fmla="*/ 84 h 306"/>
                <a:gd name="T76" fmla="*/ 323 w 718"/>
                <a:gd name="T77" fmla="*/ 108 h 306"/>
                <a:gd name="T78" fmla="*/ 299 w 718"/>
                <a:gd name="T79" fmla="*/ 126 h 306"/>
                <a:gd name="T80" fmla="*/ 287 w 718"/>
                <a:gd name="T81" fmla="*/ 132 h 306"/>
                <a:gd name="T82" fmla="*/ 269 w 718"/>
                <a:gd name="T83" fmla="*/ 138 h 306"/>
                <a:gd name="T84" fmla="*/ 233 w 718"/>
                <a:gd name="T85" fmla="*/ 138 h 306"/>
                <a:gd name="T86" fmla="*/ 198 w 718"/>
                <a:gd name="T87" fmla="*/ 138 h 306"/>
                <a:gd name="T88" fmla="*/ 192 w 718"/>
                <a:gd name="T89" fmla="*/ 138 h 306"/>
                <a:gd name="T90" fmla="*/ 18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325 w 2392"/>
                <a:gd name="T1" fmla="*/ 54 h 881"/>
                <a:gd name="T2" fmla="*/ 2277 w 2392"/>
                <a:gd name="T3" fmla="*/ 54 h 881"/>
                <a:gd name="T4" fmla="*/ 2231 w 2392"/>
                <a:gd name="T5" fmla="*/ 66 h 881"/>
                <a:gd name="T6" fmla="*/ 2105 w 2392"/>
                <a:gd name="T7" fmla="*/ 101 h 881"/>
                <a:gd name="T8" fmla="*/ 2040 w 2392"/>
                <a:gd name="T9" fmla="*/ 119 h 881"/>
                <a:gd name="T10" fmla="*/ 1932 w 2392"/>
                <a:gd name="T11" fmla="*/ 167 h 881"/>
                <a:gd name="T12" fmla="*/ 1908 w 2392"/>
                <a:gd name="T13" fmla="*/ 245 h 881"/>
                <a:gd name="T14" fmla="*/ 1914 w 2392"/>
                <a:gd name="T15" fmla="*/ 305 h 881"/>
                <a:gd name="T16" fmla="*/ 1830 w 2392"/>
                <a:gd name="T17" fmla="*/ 317 h 881"/>
                <a:gd name="T18" fmla="*/ 1659 w 2392"/>
                <a:gd name="T19" fmla="*/ 263 h 881"/>
                <a:gd name="T20" fmla="*/ 1567 w 2392"/>
                <a:gd name="T21" fmla="*/ 257 h 881"/>
                <a:gd name="T22" fmla="*/ 1459 w 2392"/>
                <a:gd name="T23" fmla="*/ 311 h 881"/>
                <a:gd name="T24" fmla="*/ 1391 w 2392"/>
                <a:gd name="T25" fmla="*/ 353 h 881"/>
                <a:gd name="T26" fmla="*/ 1361 w 2392"/>
                <a:gd name="T27" fmla="*/ 359 h 881"/>
                <a:gd name="T28" fmla="*/ 1262 w 2392"/>
                <a:gd name="T29" fmla="*/ 371 h 881"/>
                <a:gd name="T30" fmla="*/ 1208 w 2392"/>
                <a:gd name="T31" fmla="*/ 365 h 881"/>
                <a:gd name="T32" fmla="*/ 1101 w 2392"/>
                <a:gd name="T33" fmla="*/ 371 h 881"/>
                <a:gd name="T34" fmla="*/ 993 w 2392"/>
                <a:gd name="T35" fmla="*/ 383 h 881"/>
                <a:gd name="T36" fmla="*/ 957 w 2392"/>
                <a:gd name="T37" fmla="*/ 401 h 881"/>
                <a:gd name="T38" fmla="*/ 855 w 2392"/>
                <a:gd name="T39" fmla="*/ 419 h 881"/>
                <a:gd name="T40" fmla="*/ 814 w 2392"/>
                <a:gd name="T41" fmla="*/ 419 h 881"/>
                <a:gd name="T42" fmla="*/ 688 w 2392"/>
                <a:gd name="T43" fmla="*/ 437 h 881"/>
                <a:gd name="T44" fmla="*/ 622 w 2392"/>
                <a:gd name="T45" fmla="*/ 473 h 881"/>
                <a:gd name="T46" fmla="*/ 527 w 2392"/>
                <a:gd name="T47" fmla="*/ 467 h 881"/>
                <a:gd name="T48" fmla="*/ 443 w 2392"/>
                <a:gd name="T49" fmla="*/ 491 h 881"/>
                <a:gd name="T50" fmla="*/ 425 w 2392"/>
                <a:gd name="T51" fmla="*/ 539 h 881"/>
                <a:gd name="T52" fmla="*/ 359 w 2392"/>
                <a:gd name="T53" fmla="*/ 569 h 881"/>
                <a:gd name="T54" fmla="*/ 23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75 w 2392"/>
                <a:gd name="T65" fmla="*/ 653 h 881"/>
                <a:gd name="T66" fmla="*/ 497 w 2392"/>
                <a:gd name="T67" fmla="*/ 569 h 881"/>
                <a:gd name="T68" fmla="*/ 592 w 2392"/>
                <a:gd name="T69" fmla="*/ 521 h 881"/>
                <a:gd name="T70" fmla="*/ 670 w 2392"/>
                <a:gd name="T71" fmla="*/ 515 h 881"/>
                <a:gd name="T72" fmla="*/ 909 w 2392"/>
                <a:gd name="T73" fmla="*/ 461 h 881"/>
                <a:gd name="T74" fmla="*/ 1196 w 2392"/>
                <a:gd name="T75" fmla="*/ 425 h 881"/>
                <a:gd name="T76" fmla="*/ 1340 w 2392"/>
                <a:gd name="T77" fmla="*/ 461 h 881"/>
                <a:gd name="T78" fmla="*/ 1477 w 2392"/>
                <a:gd name="T79" fmla="*/ 533 h 881"/>
                <a:gd name="T80" fmla="*/ 1495 w 2392"/>
                <a:gd name="T81" fmla="*/ 617 h 881"/>
                <a:gd name="T82" fmla="*/ 1436 w 2392"/>
                <a:gd name="T83" fmla="*/ 653 h 881"/>
                <a:gd name="T84" fmla="*/ 1274 w 2392"/>
                <a:gd name="T85" fmla="*/ 701 h 881"/>
                <a:gd name="T86" fmla="*/ 1160 w 2392"/>
                <a:gd name="T87" fmla="*/ 755 h 881"/>
                <a:gd name="T88" fmla="*/ 1113 w 2392"/>
                <a:gd name="T89" fmla="*/ 809 h 881"/>
                <a:gd name="T90" fmla="*/ 1125 w 2392"/>
                <a:gd name="T91" fmla="*/ 869 h 881"/>
                <a:gd name="T92" fmla="*/ 1154 w 2392"/>
                <a:gd name="T93" fmla="*/ 881 h 881"/>
                <a:gd name="T94" fmla="*/ 1256 w 2392"/>
                <a:gd name="T95" fmla="*/ 869 h 881"/>
                <a:gd name="T96" fmla="*/ 1448 w 2392"/>
                <a:gd name="T97" fmla="*/ 857 h 881"/>
                <a:gd name="T98" fmla="*/ 1501 w 2392"/>
                <a:gd name="T99" fmla="*/ 851 h 881"/>
                <a:gd name="T100" fmla="*/ 1543 w 2392"/>
                <a:gd name="T101" fmla="*/ 833 h 881"/>
                <a:gd name="T102" fmla="*/ 1747 w 2392"/>
                <a:gd name="T103" fmla="*/ 743 h 881"/>
                <a:gd name="T104" fmla="*/ 1878 w 2392"/>
                <a:gd name="T105" fmla="*/ 689 h 881"/>
                <a:gd name="T106" fmla="*/ 1958 w 2392"/>
                <a:gd name="T107" fmla="*/ 581 h 881"/>
                <a:gd name="T108" fmla="*/ 2123 w 2392"/>
                <a:gd name="T109" fmla="*/ 389 h 881"/>
                <a:gd name="T110" fmla="*/ 2297 w 2392"/>
                <a:gd name="T111" fmla="*/ 269 h 881"/>
                <a:gd name="T112" fmla="*/ 2345 w 2392"/>
                <a:gd name="T113" fmla="*/ 239 h 881"/>
                <a:gd name="T114" fmla="*/ 2488 w 2392"/>
                <a:gd name="T115" fmla="*/ 0 h 881"/>
                <a:gd name="T116" fmla="*/ 2398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defRPr/>
              </a:pPr>
              <a:endParaRPr lang="pl-PL" sz="1600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defRPr/>
              </a:pPr>
              <a:endParaRPr lang="pl-PL" sz="1600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defRPr/>
              </a:pPr>
              <a:endParaRPr lang="pl-PL" sz="1600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defRPr/>
              </a:pPr>
              <a:endParaRPr lang="pl-PL" sz="1600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</p:grpSp>
      <p:sp>
        <p:nvSpPr>
          <p:cNvPr id="66254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66254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B7B9F-FCA3-4CB0-9027-B8B9C97E434F}" type="datetime1">
              <a:rPr lang="pl-PL"/>
              <a:pPr>
                <a:defRPr/>
              </a:pPr>
              <a:t>19.02.2025</a:t>
            </a:fld>
            <a:endParaRPr lang="pl-PL" dirty="0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22FE-B113-478F-8B63-BDB916A13B5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1216-CA4D-4063-BB99-53E68182C4DA}" type="datetime1">
              <a:rPr lang="pl-PL"/>
              <a:pPr>
                <a:defRPr/>
              </a:pPr>
              <a:t>19.02.2025</a:t>
            </a:fld>
            <a:endParaRPr lang="pl-PL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D030-1FB8-490B-9947-D281FE17BF2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6.02.17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FE26-49C4-46A5-A220-7C9C023121F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E1A6-414F-48A9-8E96-13FB4687DB89}" type="datetime1">
              <a:rPr lang="pl-PL" smtClean="0"/>
              <a:t>19.02.2025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3A6C-9884-48C4-9D66-8F4F2864A31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8506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187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24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763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28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435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0131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92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EB45-3A62-4E74-9B35-EE3C7414BB45}" type="datetime1">
              <a:rPr lang="pl-PL"/>
              <a:pPr>
                <a:defRPr/>
              </a:pPr>
              <a:t>19.02.2025</a:t>
            </a:fld>
            <a:endParaRPr lang="pl-PL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62E7-EA29-42C4-8700-41BF068224E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6484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00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6523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7025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807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E1A6-414F-48A9-8E96-13FB4687DB89}" type="datetime1">
              <a:rPr lang="pl-PL" smtClean="0"/>
              <a:t>19.02.2025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3A6C-9884-48C4-9D66-8F4F2864A31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6163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424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825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194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73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A38F-32B2-43F1-95D2-983D4E116AB7}" type="datetime1">
              <a:rPr lang="pl-PL"/>
              <a:pPr>
                <a:defRPr/>
              </a:pPr>
              <a:t>19.02.2025</a:t>
            </a:fld>
            <a:endParaRPr lang="pl-PL" dirty="0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F06E-F5A4-4EAC-AB6E-DC88C874C39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366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631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593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0099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63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962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172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16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C4C13-C1CE-4A87-B7C9-9D6BF4128A31}" type="datetime1">
              <a:rPr lang="pl-PL"/>
              <a:pPr>
                <a:defRPr/>
              </a:pPr>
              <a:t>19.02.2025</a:t>
            </a:fld>
            <a:endParaRPr lang="pl-PL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255A8-9FBE-4FAF-A22A-8BF10AE16D7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96AEC-E806-4D47-8DA4-145B6BF1B8F1}" type="datetime1">
              <a:rPr lang="pl-PL"/>
              <a:pPr>
                <a:defRPr/>
              </a:pPr>
              <a:t>19.02.2025</a:t>
            </a:fld>
            <a:endParaRPr lang="pl-PL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2A0E-7322-4DC5-8FD3-1EC6034FE5C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C9C6-EBAB-45F3-B0F5-2583E20F1B5D}" type="datetime1">
              <a:rPr lang="pl-PL"/>
              <a:pPr>
                <a:defRPr/>
              </a:pPr>
              <a:t>19.02.2025</a:t>
            </a:fld>
            <a:endParaRPr lang="pl-PL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1D65-1C82-481A-9D41-B707709D391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927D-1C0A-4DC5-A553-2FFA0654C88F}" type="datetime1">
              <a:rPr lang="pl-PL"/>
              <a:pPr>
                <a:defRPr/>
              </a:pPr>
              <a:t>19.02.2025</a:t>
            </a:fld>
            <a:endParaRPr lang="pl-PL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E9BCC-5BEC-4C1B-90F3-DE21AC6CCED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EAF4C-EE6C-4AF7-8457-22775E0E4EF7}" type="datetime1">
              <a:rPr lang="pl-PL"/>
              <a:pPr>
                <a:defRPr/>
              </a:pPr>
              <a:t>19.02.2025</a:t>
            </a:fld>
            <a:endParaRPr lang="pl-PL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FF838-5AE8-4F69-B7E7-E8FD5AA4D54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E30C-29F3-4212-8725-1267FBA4F4D9}" type="datetime1">
              <a:rPr lang="pl-PL"/>
              <a:pPr>
                <a:defRPr/>
              </a:pPr>
              <a:t>19.02.2025</a:t>
            </a:fld>
            <a:endParaRPr lang="pl-PL" dirty="0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4A4AD-1D28-40B6-8F51-5F42E165DC4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6150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defRPr/>
              </a:pPr>
              <a:endParaRPr lang="pl-PL" sz="1600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66151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defRPr/>
              </a:pPr>
              <a:endParaRPr lang="pl-PL" sz="1600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7 w 185"/>
                <a:gd name="T1" fmla="*/ 0 h 120"/>
                <a:gd name="T2" fmla="*/ 197 w 185"/>
                <a:gd name="T3" fmla="*/ 6 h 120"/>
                <a:gd name="T4" fmla="*/ 197 w 185"/>
                <a:gd name="T5" fmla="*/ 18 h 120"/>
                <a:gd name="T6" fmla="*/ 197 w 185"/>
                <a:gd name="T7" fmla="*/ 36 h 120"/>
                <a:gd name="T8" fmla="*/ 191 w 185"/>
                <a:gd name="T9" fmla="*/ 54 h 120"/>
                <a:gd name="T10" fmla="*/ 173 w 185"/>
                <a:gd name="T11" fmla="*/ 72 h 120"/>
                <a:gd name="T12" fmla="*/ 149 w 185"/>
                <a:gd name="T13" fmla="*/ 96 h 120"/>
                <a:gd name="T14" fmla="*/ 113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7 w 185"/>
                <a:gd name="T29" fmla="*/ 0 h 120"/>
                <a:gd name="T30" fmla="*/ 197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9 w 526"/>
                <a:gd name="T17" fmla="*/ 179 h 275"/>
                <a:gd name="T18" fmla="*/ 221 w 526"/>
                <a:gd name="T19" fmla="*/ 143 h 275"/>
                <a:gd name="T20" fmla="*/ 263 w 526"/>
                <a:gd name="T21" fmla="*/ 120 h 275"/>
                <a:gd name="T22" fmla="*/ 311 w 526"/>
                <a:gd name="T23" fmla="*/ 96 h 275"/>
                <a:gd name="T24" fmla="*/ 417 w 526"/>
                <a:gd name="T25" fmla="*/ 48 h 275"/>
                <a:gd name="T26" fmla="*/ 466 w 526"/>
                <a:gd name="T27" fmla="*/ 30 h 275"/>
                <a:gd name="T28" fmla="*/ 502 w 526"/>
                <a:gd name="T29" fmla="*/ 12 h 275"/>
                <a:gd name="T30" fmla="*/ 526 w 526"/>
                <a:gd name="T31" fmla="*/ 6 h 275"/>
                <a:gd name="T32" fmla="*/ 544 w 526"/>
                <a:gd name="T33" fmla="*/ 0 h 275"/>
                <a:gd name="T34" fmla="*/ 550 w 526"/>
                <a:gd name="T35" fmla="*/ 0 h 275"/>
                <a:gd name="T36" fmla="*/ 544 w 526"/>
                <a:gd name="T37" fmla="*/ 6 h 275"/>
                <a:gd name="T38" fmla="*/ 532 w 526"/>
                <a:gd name="T39" fmla="*/ 12 h 275"/>
                <a:gd name="T40" fmla="*/ 508 w 526"/>
                <a:gd name="T41" fmla="*/ 24 h 275"/>
                <a:gd name="T42" fmla="*/ 484 w 526"/>
                <a:gd name="T43" fmla="*/ 42 h 275"/>
                <a:gd name="T44" fmla="*/ 460 w 526"/>
                <a:gd name="T45" fmla="*/ 54 h 275"/>
                <a:gd name="T46" fmla="*/ 417 w 526"/>
                <a:gd name="T47" fmla="*/ 78 h 275"/>
                <a:gd name="T48" fmla="*/ 352 w 526"/>
                <a:gd name="T49" fmla="*/ 108 h 275"/>
                <a:gd name="T50" fmla="*/ 287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32 w 718"/>
                <a:gd name="T17" fmla="*/ 228 h 306"/>
                <a:gd name="T18" fmla="*/ 138 w 718"/>
                <a:gd name="T19" fmla="*/ 228 h 306"/>
                <a:gd name="T20" fmla="*/ 156 w 718"/>
                <a:gd name="T21" fmla="*/ 222 h 306"/>
                <a:gd name="T22" fmla="*/ 180 w 718"/>
                <a:gd name="T23" fmla="*/ 216 h 306"/>
                <a:gd name="T24" fmla="*/ 210 w 718"/>
                <a:gd name="T25" fmla="*/ 204 h 306"/>
                <a:gd name="T26" fmla="*/ 287 w 718"/>
                <a:gd name="T27" fmla="*/ 180 h 306"/>
                <a:gd name="T28" fmla="*/ 395 w 718"/>
                <a:gd name="T29" fmla="*/ 156 h 306"/>
                <a:gd name="T30" fmla="*/ 485 w 718"/>
                <a:gd name="T31" fmla="*/ 126 h 306"/>
                <a:gd name="T32" fmla="*/ 568 w 718"/>
                <a:gd name="T33" fmla="*/ 102 h 306"/>
                <a:gd name="T34" fmla="*/ 598 w 718"/>
                <a:gd name="T35" fmla="*/ 90 h 306"/>
                <a:gd name="T36" fmla="*/ 640 w 718"/>
                <a:gd name="T37" fmla="*/ 84 h 306"/>
                <a:gd name="T38" fmla="*/ 658 w 718"/>
                <a:gd name="T39" fmla="*/ 78 h 306"/>
                <a:gd name="T40" fmla="*/ 664 w 718"/>
                <a:gd name="T41" fmla="*/ 72 h 306"/>
                <a:gd name="T42" fmla="*/ 670 w 718"/>
                <a:gd name="T43" fmla="*/ 66 h 306"/>
                <a:gd name="T44" fmla="*/ 688 w 718"/>
                <a:gd name="T45" fmla="*/ 60 h 306"/>
                <a:gd name="T46" fmla="*/ 730 w 718"/>
                <a:gd name="T47" fmla="*/ 30 h 306"/>
                <a:gd name="T48" fmla="*/ 748 w 718"/>
                <a:gd name="T49" fmla="*/ 18 h 306"/>
                <a:gd name="T50" fmla="*/ 754 w 718"/>
                <a:gd name="T51" fmla="*/ 6 h 306"/>
                <a:gd name="T52" fmla="*/ 748 w 718"/>
                <a:gd name="T53" fmla="*/ 0 h 306"/>
                <a:gd name="T54" fmla="*/ 724 w 718"/>
                <a:gd name="T55" fmla="*/ 0 h 306"/>
                <a:gd name="T56" fmla="*/ 664 w 718"/>
                <a:gd name="T57" fmla="*/ 0 h 306"/>
                <a:gd name="T58" fmla="*/ 606 w 718"/>
                <a:gd name="T59" fmla="*/ 0 h 306"/>
                <a:gd name="T60" fmla="*/ 568 w 718"/>
                <a:gd name="T61" fmla="*/ 0 h 306"/>
                <a:gd name="T62" fmla="*/ 538 w 718"/>
                <a:gd name="T63" fmla="*/ 18 h 306"/>
                <a:gd name="T64" fmla="*/ 509 w 718"/>
                <a:gd name="T65" fmla="*/ 42 h 306"/>
                <a:gd name="T66" fmla="*/ 491 w 718"/>
                <a:gd name="T67" fmla="*/ 54 h 306"/>
                <a:gd name="T68" fmla="*/ 473 w 718"/>
                <a:gd name="T69" fmla="*/ 60 h 306"/>
                <a:gd name="T70" fmla="*/ 449 w 718"/>
                <a:gd name="T71" fmla="*/ 60 h 306"/>
                <a:gd name="T72" fmla="*/ 413 w 718"/>
                <a:gd name="T73" fmla="*/ 66 h 306"/>
                <a:gd name="T74" fmla="*/ 359 w 718"/>
                <a:gd name="T75" fmla="*/ 84 h 306"/>
                <a:gd name="T76" fmla="*/ 323 w 718"/>
                <a:gd name="T77" fmla="*/ 108 h 306"/>
                <a:gd name="T78" fmla="*/ 299 w 718"/>
                <a:gd name="T79" fmla="*/ 126 h 306"/>
                <a:gd name="T80" fmla="*/ 287 w 718"/>
                <a:gd name="T81" fmla="*/ 132 h 306"/>
                <a:gd name="T82" fmla="*/ 269 w 718"/>
                <a:gd name="T83" fmla="*/ 138 h 306"/>
                <a:gd name="T84" fmla="*/ 233 w 718"/>
                <a:gd name="T85" fmla="*/ 138 h 306"/>
                <a:gd name="T86" fmla="*/ 198 w 718"/>
                <a:gd name="T87" fmla="*/ 138 h 306"/>
                <a:gd name="T88" fmla="*/ 192 w 718"/>
                <a:gd name="T89" fmla="*/ 138 h 306"/>
                <a:gd name="T90" fmla="*/ 186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325 w 2392"/>
                <a:gd name="T1" fmla="*/ 54 h 881"/>
                <a:gd name="T2" fmla="*/ 2277 w 2392"/>
                <a:gd name="T3" fmla="*/ 54 h 881"/>
                <a:gd name="T4" fmla="*/ 2231 w 2392"/>
                <a:gd name="T5" fmla="*/ 66 h 881"/>
                <a:gd name="T6" fmla="*/ 2105 w 2392"/>
                <a:gd name="T7" fmla="*/ 101 h 881"/>
                <a:gd name="T8" fmla="*/ 2040 w 2392"/>
                <a:gd name="T9" fmla="*/ 119 h 881"/>
                <a:gd name="T10" fmla="*/ 1932 w 2392"/>
                <a:gd name="T11" fmla="*/ 167 h 881"/>
                <a:gd name="T12" fmla="*/ 1908 w 2392"/>
                <a:gd name="T13" fmla="*/ 245 h 881"/>
                <a:gd name="T14" fmla="*/ 1914 w 2392"/>
                <a:gd name="T15" fmla="*/ 305 h 881"/>
                <a:gd name="T16" fmla="*/ 1830 w 2392"/>
                <a:gd name="T17" fmla="*/ 317 h 881"/>
                <a:gd name="T18" fmla="*/ 1659 w 2392"/>
                <a:gd name="T19" fmla="*/ 263 h 881"/>
                <a:gd name="T20" fmla="*/ 1567 w 2392"/>
                <a:gd name="T21" fmla="*/ 257 h 881"/>
                <a:gd name="T22" fmla="*/ 1459 w 2392"/>
                <a:gd name="T23" fmla="*/ 311 h 881"/>
                <a:gd name="T24" fmla="*/ 1391 w 2392"/>
                <a:gd name="T25" fmla="*/ 353 h 881"/>
                <a:gd name="T26" fmla="*/ 1361 w 2392"/>
                <a:gd name="T27" fmla="*/ 359 h 881"/>
                <a:gd name="T28" fmla="*/ 1262 w 2392"/>
                <a:gd name="T29" fmla="*/ 371 h 881"/>
                <a:gd name="T30" fmla="*/ 1208 w 2392"/>
                <a:gd name="T31" fmla="*/ 365 h 881"/>
                <a:gd name="T32" fmla="*/ 1101 w 2392"/>
                <a:gd name="T33" fmla="*/ 371 h 881"/>
                <a:gd name="T34" fmla="*/ 993 w 2392"/>
                <a:gd name="T35" fmla="*/ 383 h 881"/>
                <a:gd name="T36" fmla="*/ 957 w 2392"/>
                <a:gd name="T37" fmla="*/ 401 h 881"/>
                <a:gd name="T38" fmla="*/ 855 w 2392"/>
                <a:gd name="T39" fmla="*/ 419 h 881"/>
                <a:gd name="T40" fmla="*/ 814 w 2392"/>
                <a:gd name="T41" fmla="*/ 419 h 881"/>
                <a:gd name="T42" fmla="*/ 688 w 2392"/>
                <a:gd name="T43" fmla="*/ 437 h 881"/>
                <a:gd name="T44" fmla="*/ 622 w 2392"/>
                <a:gd name="T45" fmla="*/ 473 h 881"/>
                <a:gd name="T46" fmla="*/ 527 w 2392"/>
                <a:gd name="T47" fmla="*/ 467 h 881"/>
                <a:gd name="T48" fmla="*/ 443 w 2392"/>
                <a:gd name="T49" fmla="*/ 491 h 881"/>
                <a:gd name="T50" fmla="*/ 425 w 2392"/>
                <a:gd name="T51" fmla="*/ 539 h 881"/>
                <a:gd name="T52" fmla="*/ 359 w 2392"/>
                <a:gd name="T53" fmla="*/ 569 h 881"/>
                <a:gd name="T54" fmla="*/ 234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75 w 2392"/>
                <a:gd name="T65" fmla="*/ 653 h 881"/>
                <a:gd name="T66" fmla="*/ 497 w 2392"/>
                <a:gd name="T67" fmla="*/ 569 h 881"/>
                <a:gd name="T68" fmla="*/ 592 w 2392"/>
                <a:gd name="T69" fmla="*/ 521 h 881"/>
                <a:gd name="T70" fmla="*/ 670 w 2392"/>
                <a:gd name="T71" fmla="*/ 515 h 881"/>
                <a:gd name="T72" fmla="*/ 909 w 2392"/>
                <a:gd name="T73" fmla="*/ 461 h 881"/>
                <a:gd name="T74" fmla="*/ 1196 w 2392"/>
                <a:gd name="T75" fmla="*/ 425 h 881"/>
                <a:gd name="T76" fmla="*/ 1340 w 2392"/>
                <a:gd name="T77" fmla="*/ 461 h 881"/>
                <a:gd name="T78" fmla="*/ 1477 w 2392"/>
                <a:gd name="T79" fmla="*/ 533 h 881"/>
                <a:gd name="T80" fmla="*/ 1495 w 2392"/>
                <a:gd name="T81" fmla="*/ 617 h 881"/>
                <a:gd name="T82" fmla="*/ 1436 w 2392"/>
                <a:gd name="T83" fmla="*/ 653 h 881"/>
                <a:gd name="T84" fmla="*/ 1274 w 2392"/>
                <a:gd name="T85" fmla="*/ 701 h 881"/>
                <a:gd name="T86" fmla="*/ 1160 w 2392"/>
                <a:gd name="T87" fmla="*/ 755 h 881"/>
                <a:gd name="T88" fmla="*/ 1113 w 2392"/>
                <a:gd name="T89" fmla="*/ 809 h 881"/>
                <a:gd name="T90" fmla="*/ 1125 w 2392"/>
                <a:gd name="T91" fmla="*/ 869 h 881"/>
                <a:gd name="T92" fmla="*/ 1154 w 2392"/>
                <a:gd name="T93" fmla="*/ 881 h 881"/>
                <a:gd name="T94" fmla="*/ 1256 w 2392"/>
                <a:gd name="T95" fmla="*/ 869 h 881"/>
                <a:gd name="T96" fmla="*/ 1448 w 2392"/>
                <a:gd name="T97" fmla="*/ 857 h 881"/>
                <a:gd name="T98" fmla="*/ 1501 w 2392"/>
                <a:gd name="T99" fmla="*/ 851 h 881"/>
                <a:gd name="T100" fmla="*/ 1543 w 2392"/>
                <a:gd name="T101" fmla="*/ 833 h 881"/>
                <a:gd name="T102" fmla="*/ 1747 w 2392"/>
                <a:gd name="T103" fmla="*/ 743 h 881"/>
                <a:gd name="T104" fmla="*/ 1878 w 2392"/>
                <a:gd name="T105" fmla="*/ 689 h 881"/>
                <a:gd name="T106" fmla="*/ 1958 w 2392"/>
                <a:gd name="T107" fmla="*/ 581 h 881"/>
                <a:gd name="T108" fmla="*/ 2123 w 2392"/>
                <a:gd name="T109" fmla="*/ 389 h 881"/>
                <a:gd name="T110" fmla="*/ 2297 w 2392"/>
                <a:gd name="T111" fmla="*/ 269 h 881"/>
                <a:gd name="T112" fmla="*/ 2345 w 2392"/>
                <a:gd name="T113" fmla="*/ 239 h 881"/>
                <a:gd name="T114" fmla="*/ 2488 w 2392"/>
                <a:gd name="T115" fmla="*/ 0 h 881"/>
                <a:gd name="T116" fmla="*/ 2398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66151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defRPr/>
              </a:pPr>
              <a:endParaRPr lang="pl-PL" sz="1600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  <p:sp>
          <p:nvSpPr>
            <p:cNvPr id="66151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defRPr/>
              </a:pPr>
              <a:endParaRPr lang="pl-PL" sz="1600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6151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defRPr/>
              </a:pPr>
              <a:endParaRPr lang="pl-PL" sz="1600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66152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defRPr/>
              </a:pPr>
              <a:endParaRPr lang="pl-PL" sz="1600" b="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 dirty="0"/>
            </a:p>
          </p:txBody>
        </p:sp>
      </p:grpSp>
      <p:sp>
        <p:nvSpPr>
          <p:cNvPr id="66152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66152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D4C417B6-0FD5-4E19-B3E7-7F9E716D62B8}" type="datetime1">
              <a:rPr lang="pl-PL"/>
              <a:pPr>
                <a:defRPr/>
              </a:pPr>
              <a:t>19.02.2025</a:t>
            </a:fld>
            <a:endParaRPr lang="pl-PL" dirty="0"/>
          </a:p>
        </p:txBody>
      </p:sp>
      <p:sp>
        <p:nvSpPr>
          <p:cNvPr id="66152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6152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185AC1D-6986-40A3-A82A-17403333AF4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6615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54" r:id="rId1"/>
    <p:sldLayoutId id="2147485355" r:id="rId2"/>
    <p:sldLayoutId id="2147485356" r:id="rId3"/>
    <p:sldLayoutId id="2147485357" r:id="rId4"/>
    <p:sldLayoutId id="2147485358" r:id="rId5"/>
    <p:sldLayoutId id="2147485359" r:id="rId6"/>
    <p:sldLayoutId id="2147485360" r:id="rId7"/>
    <p:sldLayoutId id="2147485361" r:id="rId8"/>
    <p:sldLayoutId id="2147485362" r:id="rId9"/>
    <p:sldLayoutId id="2147485363" r:id="rId10"/>
    <p:sldLayoutId id="2147485364" r:id="rId11"/>
    <p:sldLayoutId id="2147485365" r:id="rId12"/>
  </p:sldLayoutIdLst>
  <p:transition>
    <p:split orient="vert" dir="in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  <p:extLst>
      <p:ext uri="{BB962C8B-B14F-4D97-AF65-F5344CB8AC3E}">
        <p14:creationId xmlns:p14="http://schemas.microsoft.com/office/powerpoint/2010/main" val="104105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  <p:sldLayoutId id="2147485378" r:id="rId12"/>
    <p:sldLayoutId id="21474853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  <p:extLst>
      <p:ext uri="{BB962C8B-B14F-4D97-AF65-F5344CB8AC3E}">
        <p14:creationId xmlns:p14="http://schemas.microsoft.com/office/powerpoint/2010/main" val="101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1" r:id="rId1"/>
    <p:sldLayoutId id="2147485382" r:id="rId2"/>
    <p:sldLayoutId id="2147485383" r:id="rId3"/>
    <p:sldLayoutId id="2147485384" r:id="rId4"/>
    <p:sldLayoutId id="2147485385" r:id="rId5"/>
    <p:sldLayoutId id="2147485386" r:id="rId6"/>
    <p:sldLayoutId id="2147485387" r:id="rId7"/>
    <p:sldLayoutId id="2147485388" r:id="rId8"/>
    <p:sldLayoutId id="2147485389" r:id="rId9"/>
    <p:sldLayoutId id="2147485390" r:id="rId10"/>
    <p:sldLayoutId id="2147485391" r:id="rId11"/>
    <p:sldLayoutId id="21474853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6.sv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39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27.svg"/><Relationship Id="rId24" Type="http://schemas.openxmlformats.org/officeDocument/2006/relationships/image" Target="../media/image12.png"/><Relationship Id="rId5" Type="http://schemas.openxmlformats.org/officeDocument/2006/relationships/image" Target="../media/image21.png"/><Relationship Id="rId15" Type="http://schemas.openxmlformats.org/officeDocument/2006/relationships/image" Target="../media/image31.svg"/><Relationship Id="rId23" Type="http://schemas.openxmlformats.org/officeDocument/2006/relationships/image" Target="../media/image38.svg"/><Relationship Id="rId10" Type="http://schemas.openxmlformats.org/officeDocument/2006/relationships/image" Target="../media/image26.svg"/><Relationship Id="rId19" Type="http://schemas.openxmlformats.org/officeDocument/2006/relationships/image" Target="../media/image35.svg"/><Relationship Id="rId4" Type="http://schemas.openxmlformats.org/officeDocument/2006/relationships/image" Target="../media/image20.sv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18" Type="http://schemas.openxmlformats.org/officeDocument/2006/relationships/image" Target="../media/image71.svg"/><Relationship Id="rId26" Type="http://schemas.openxmlformats.org/officeDocument/2006/relationships/image" Target="../media/image77.sv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17" Type="http://schemas.openxmlformats.org/officeDocument/2006/relationships/image" Target="../media/image70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9.svg"/><Relationship Id="rId20" Type="http://schemas.openxmlformats.org/officeDocument/2006/relationships/image" Target="../media/image73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24" Type="http://schemas.openxmlformats.org/officeDocument/2006/relationships/image" Target="../media/image76.sv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28.png"/><Relationship Id="rId10" Type="http://schemas.openxmlformats.org/officeDocument/2006/relationships/image" Target="../media/image63.svg"/><Relationship Id="rId19" Type="http://schemas.openxmlformats.org/officeDocument/2006/relationships/image" Target="../media/image72.png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67.svg"/><Relationship Id="rId22" Type="http://schemas.openxmlformats.org/officeDocument/2006/relationships/image" Target="../media/image75.sv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eg"/><Relationship Id="rId3" Type="http://schemas.openxmlformats.org/officeDocument/2006/relationships/image" Target="../media/image79.jpg"/><Relationship Id="rId7" Type="http://schemas.openxmlformats.org/officeDocument/2006/relationships/image" Target="../media/image83.jpeg"/><Relationship Id="rId12" Type="http://schemas.openxmlformats.org/officeDocument/2006/relationships/image" Target="../media/image88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Relationship Id="rId14" Type="http://schemas.openxmlformats.org/officeDocument/2006/relationships/image" Target="../media/image9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13" Type="http://schemas.openxmlformats.org/officeDocument/2006/relationships/image" Target="../media/image101.png"/><Relationship Id="rId18" Type="http://schemas.openxmlformats.org/officeDocument/2006/relationships/image" Target="../media/image106.sv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svg"/><Relationship Id="rId17" Type="http://schemas.openxmlformats.org/officeDocument/2006/relationships/image" Target="../media/image10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4.svg"/><Relationship Id="rId20" Type="http://schemas.openxmlformats.org/officeDocument/2006/relationships/image" Target="../media/image108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svg"/><Relationship Id="rId11" Type="http://schemas.openxmlformats.org/officeDocument/2006/relationships/image" Target="../media/image99.png"/><Relationship Id="rId24" Type="http://schemas.openxmlformats.org/officeDocument/2006/relationships/image" Target="../media/image112.sv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10" Type="http://schemas.openxmlformats.org/officeDocument/2006/relationships/image" Target="../media/image98.svg"/><Relationship Id="rId19" Type="http://schemas.openxmlformats.org/officeDocument/2006/relationships/image" Target="../media/image107.png"/><Relationship Id="rId4" Type="http://schemas.openxmlformats.org/officeDocument/2006/relationships/image" Target="../media/image92.svg"/><Relationship Id="rId9" Type="http://schemas.openxmlformats.org/officeDocument/2006/relationships/image" Target="../media/image97.png"/><Relationship Id="rId14" Type="http://schemas.openxmlformats.org/officeDocument/2006/relationships/image" Target="../media/image102.svg"/><Relationship Id="rId22" Type="http://schemas.openxmlformats.org/officeDocument/2006/relationships/image" Target="../media/image110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95287" y="5023049"/>
            <a:ext cx="8353425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pl-PL" sz="1800" i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rPr>
              <a:t>SPRAWOZDANIE Z DZIAŁALNOŚCI KOMENDY POWIATOWEJ POLICJI W CHRZANOWIE </a:t>
            </a:r>
          </a:p>
          <a:p>
            <a:pPr algn="ctr" eaLnBrk="0" hangingPunct="0">
              <a:defRPr/>
            </a:pPr>
            <a:r>
              <a:rPr lang="pl-PL" sz="1800" i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rPr>
              <a:t>O STANIE BEZPIECZEŃSTWA I PORZĄDKU PUBLICZNEGO ZA 2024 ROK</a:t>
            </a:r>
          </a:p>
          <a:p>
            <a:pPr algn="r" eaLnBrk="0" hangingPunct="0">
              <a:defRPr/>
            </a:pPr>
            <a:endParaRPr lang="pl-PL" sz="2000" dirty="0">
              <a:solidFill>
                <a:srgbClr val="558ED5"/>
              </a:solidFill>
              <a:latin typeface="Calibri" pitchFamily="34" charset="0"/>
            </a:endParaRPr>
          </a:p>
        </p:txBody>
      </p:sp>
      <p:pic>
        <p:nvPicPr>
          <p:cNvPr id="13315" name="Picture 7" descr="C:\Documents and Settings\mateusz.jamrozik\Pulpit\foto\blacha k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484313"/>
            <a:ext cx="183673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\\kpp-chrzanow-fs\Domowe$\mateusz.jamrozik\Moje dokumenty\Projekty\grafiki\text303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7" y="980728"/>
            <a:ext cx="352742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Documents and Settings\mateusz.jamrozik\Pulpit\pobrane\path10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628775"/>
            <a:ext cx="1944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9B270F0-78F7-4A16-F068-7DBDBB719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C9E9725E-B706-EB85-C168-3EE0BD102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" y="4899937"/>
            <a:ext cx="835342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pl-PL" sz="3600" i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rPr>
              <a:t>EFEKTY PRACY PIONU KRYMINALNEGO KPP W CHRZANOWIE W ROKU 2024</a:t>
            </a:r>
          </a:p>
        </p:txBody>
      </p:sp>
      <p:pic>
        <p:nvPicPr>
          <p:cNvPr id="13315" name="Picture 7" descr="C:\Documents and Settings\mateusz.jamrozik\Pulpit\foto\blacha kopia.png">
            <a:extLst>
              <a:ext uri="{FF2B5EF4-FFF2-40B4-BE49-F238E27FC236}">
                <a16:creationId xmlns:a16="http://schemas.microsoft.com/office/drawing/2014/main" id="{670635B6-AA94-241A-EDCA-72C762ED2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484313"/>
            <a:ext cx="1836737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\\kpp-chrzanow-fs\Domowe$\mateusz.jamrozik\Moje dokumenty\Projekty\grafiki\text3030A.png">
            <a:extLst>
              <a:ext uri="{FF2B5EF4-FFF2-40B4-BE49-F238E27FC236}">
                <a16:creationId xmlns:a16="http://schemas.microsoft.com/office/drawing/2014/main" id="{D17C2EC8-983E-519A-1FE2-51F9966F2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7" y="980728"/>
            <a:ext cx="352742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Documents and Settings\mateusz.jamrozik\Pulpit\pobrane\path1033.png">
            <a:extLst>
              <a:ext uri="{FF2B5EF4-FFF2-40B4-BE49-F238E27FC236}">
                <a16:creationId xmlns:a16="http://schemas.microsoft.com/office/drawing/2014/main" id="{BFFF9710-B3F7-C702-ABBB-EC147F38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628775"/>
            <a:ext cx="1944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7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6F8DD3-1A14-AACF-F883-A1832485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7910"/>
            <a:ext cx="8229600" cy="1143000"/>
          </a:xfrm>
        </p:spPr>
        <p:txBody>
          <a:bodyPr/>
          <a:lstStyle/>
          <a:p>
            <a:br>
              <a:rPr lang="pl-PL" altLang="pl-PL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altLang="pl-PL" sz="2400" dirty="0">
                <a:solidFill>
                  <a:schemeClr val="bg1"/>
                </a:solidFill>
                <a:effectLst/>
                <a:latin typeface="+mn-lt"/>
                <a:cs typeface="Tahoma" pitchFamily="34" charset="0"/>
              </a:rPr>
              <a:t>PODSUMOWANIE EFEKTÓW PRACY </a:t>
            </a:r>
            <a:br>
              <a:rPr lang="pl-PL" altLang="pl-PL" sz="2400" dirty="0">
                <a:solidFill>
                  <a:schemeClr val="bg1"/>
                </a:solidFill>
                <a:effectLst/>
                <a:latin typeface="+mn-lt"/>
                <a:cs typeface="Tahoma" pitchFamily="34" charset="0"/>
              </a:rPr>
            </a:br>
            <a:r>
              <a:rPr lang="pl-PL" altLang="pl-PL" sz="2400" dirty="0">
                <a:solidFill>
                  <a:schemeClr val="bg1"/>
                </a:solidFill>
                <a:effectLst/>
                <a:latin typeface="+mn-lt"/>
                <a:cs typeface="Tahoma" pitchFamily="34" charset="0"/>
              </a:rPr>
              <a:t>PIONU KRYMINALNEGO W 2024 ROKU</a:t>
            </a:r>
            <a:br>
              <a:rPr lang="pl-PL" sz="1600" dirty="0">
                <a:solidFill>
                  <a:schemeClr val="bg1"/>
                </a:solidFill>
              </a:rPr>
            </a:br>
            <a:endParaRPr lang="pl-PL" sz="16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C49E240-AFE7-C944-1A11-F7C27BBE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255A8-9FBE-4FAF-A22A-8BF10AE16D78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29E4C1D-D278-3A9B-036B-A0E851BCE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871016"/>
              </p:ext>
            </p:extLst>
          </p:nvPr>
        </p:nvGraphicFramePr>
        <p:xfrm>
          <a:off x="277834" y="1888022"/>
          <a:ext cx="8588331" cy="436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4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297440" y="692696"/>
            <a:ext cx="654912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366092"/>
                </a:solidFill>
                <a:latin typeface="Calibri"/>
                <a:ea typeface="Calibri"/>
              </a:rPr>
              <a:t>ZABEZPIECZONE NARKOTYKI W 2024 ROKU </a:t>
            </a:r>
            <a:endParaRPr lang="pl-PL" sz="2400" b="0" strike="noStrike" spc="-1" dirty="0">
              <a:latin typeface="Arial"/>
            </a:endParaRPr>
          </a:p>
        </p:txBody>
      </p:sp>
      <p:graphicFrame>
        <p:nvGraphicFramePr>
          <p:cNvPr id="164" name="Table 2"/>
          <p:cNvGraphicFramePr/>
          <p:nvPr>
            <p:extLst>
              <p:ext uri="{D42A27DB-BD31-4B8C-83A1-F6EECF244321}">
                <p14:modId xmlns:p14="http://schemas.microsoft.com/office/powerpoint/2010/main" val="282930407"/>
              </p:ext>
            </p:extLst>
          </p:nvPr>
        </p:nvGraphicFramePr>
        <p:xfrm>
          <a:off x="2483768" y="1368850"/>
          <a:ext cx="5351748" cy="5228952"/>
        </p:xfrm>
        <a:graphic>
          <a:graphicData uri="http://schemas.openxmlformats.org/drawingml/2006/table">
            <a:tbl>
              <a:tblPr/>
              <a:tblGrid>
                <a:gridCol w="308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Rodzaj</a:t>
                      </a:r>
                      <a:endParaRPr lang="pl-PL" sz="16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57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strike="noStrike" spc="-1" dirty="0">
                          <a:solidFill>
                            <a:schemeClr val="tx1"/>
                          </a:solidFill>
                          <a:latin typeface="Calibri"/>
                        </a:rPr>
                        <a:t>Ilość</a:t>
                      </a:r>
                      <a:endParaRPr lang="pl-PL" sz="16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anchor="ctr"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solidFill>
                      <a:srgbClr val="315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ZABEZPIECZONO W SUMIE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21 588,65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GRAM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2D5583"/>
                      </a:solidFill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778843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AMFETAMINA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16 490,10 GRAMA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2D5583"/>
                      </a:solidFill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MARIHUANA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2D5583"/>
                      </a:solidFill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3 101, 20 GRAM</a:t>
                      </a:r>
                    </a:p>
                  </a:txBody>
                  <a:tcPr anchor="ctr"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MEFEDRON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947,50 GRAMA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2D5583"/>
                      </a:solidFill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516405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HASZYSZ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602 GRAMY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2D5583"/>
                      </a:solidFill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984579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EKSTAZY - TABLETKI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1 375,50 SZT.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2D5583"/>
                      </a:solidFill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581108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KONOPIE INNE NIŻ WŁÓKNISTE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10 SZT.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2D5583"/>
                      </a:solidFill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351135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METAMFETAMINA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66,9 GRAMA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2D5583"/>
                      </a:solidFill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976304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MDMA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2D5583"/>
                      </a:solidFill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29,80 GRAMA</a:t>
                      </a:r>
                    </a:p>
                  </a:txBody>
                  <a:tcPr anchor="ctr"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PSYLOCYBINA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2,20 GRAMA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2D5583"/>
                      </a:solidFill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995527"/>
                  </a:ext>
                </a:extLst>
              </a:tr>
              <a:tr h="416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4-CMC (KLEFEDRON)</a:t>
                      </a: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2D5583"/>
                      </a:solidFill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 dirty="0">
                          <a:solidFill>
                            <a:schemeClr val="bg2"/>
                          </a:solidFill>
                          <a:latin typeface="+mj-lt"/>
                        </a:rPr>
                        <a:t>0,80 GRAMA</a:t>
                      </a:r>
                    </a:p>
                  </a:txBody>
                  <a:tcPr anchor="ctr"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5" name="Picture 7" descr="\\kpp-chrzanow-fs\Domowe$\mateusz.jamrozik\Moje dokumenty\Projekty\prez16\prochy3.png"/>
          <p:cNvPicPr/>
          <p:nvPr/>
        </p:nvPicPr>
        <p:blipFill>
          <a:blip r:embed="rId2"/>
          <a:stretch/>
        </p:blipFill>
        <p:spPr>
          <a:xfrm>
            <a:off x="323528" y="1139692"/>
            <a:ext cx="1731776" cy="546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3237353-2D3F-3640-361B-C2989E345CF3}"/>
              </a:ext>
            </a:extLst>
          </p:cNvPr>
          <p:cNvSpPr txBox="1"/>
          <p:nvPr/>
        </p:nvSpPr>
        <p:spPr>
          <a:xfrm>
            <a:off x="899592" y="836713"/>
            <a:ext cx="7344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>
                <a:solidFill>
                  <a:schemeClr val="bg1"/>
                </a:solidFill>
                <a:latin typeface="+mn-lt"/>
              </a:rPr>
              <a:t>SKUTECZNOŚĆ POSZUKIWAŃ OSÓB ZAGINIONYCH</a:t>
            </a:r>
            <a:endParaRPr lang="pl-PL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0A093EB-994E-B25B-1896-2F79CEA1E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1950"/>
              </p:ext>
            </p:extLst>
          </p:nvPr>
        </p:nvGraphicFramePr>
        <p:xfrm>
          <a:off x="501650" y="2204864"/>
          <a:ext cx="7814766" cy="3168351"/>
        </p:xfrm>
        <a:graphic>
          <a:graphicData uri="http://schemas.openxmlformats.org/drawingml/2006/table">
            <a:tbl>
              <a:tblPr/>
              <a:tblGrid>
                <a:gridCol w="2960667">
                  <a:extLst>
                    <a:ext uri="{9D8B030D-6E8A-4147-A177-3AD203B41FA5}">
                      <a16:colId xmlns:a16="http://schemas.microsoft.com/office/drawing/2014/main" val="3457556951"/>
                    </a:ext>
                  </a:extLst>
                </a:gridCol>
                <a:gridCol w="1618033">
                  <a:extLst>
                    <a:ext uri="{9D8B030D-6E8A-4147-A177-3AD203B41FA5}">
                      <a16:colId xmlns:a16="http://schemas.microsoft.com/office/drawing/2014/main" val="2296700756"/>
                    </a:ext>
                  </a:extLst>
                </a:gridCol>
                <a:gridCol w="1618033">
                  <a:extLst>
                    <a:ext uri="{9D8B030D-6E8A-4147-A177-3AD203B41FA5}">
                      <a16:colId xmlns:a16="http://schemas.microsoft.com/office/drawing/2014/main" val="486002057"/>
                    </a:ext>
                  </a:extLst>
                </a:gridCol>
                <a:gridCol w="1618033">
                  <a:extLst>
                    <a:ext uri="{9D8B030D-6E8A-4147-A177-3AD203B41FA5}">
                      <a16:colId xmlns:a16="http://schemas.microsoft.com/office/drawing/2014/main" val="371225856"/>
                    </a:ext>
                  </a:extLst>
                </a:gridCol>
              </a:tblGrid>
              <a:tr h="153126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Jednostka</a:t>
                      </a: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580" marR="6580" marT="65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Liczba osób zaginionych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 w ciągu roku </a:t>
                      </a:r>
                    </a:p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580" marR="6580" marT="658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Skuteczność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(wartość oczekiwana: 100%)</a:t>
                      </a:r>
                    </a:p>
                  </a:txBody>
                  <a:tcPr marL="6580" marR="6580" marT="6580" marB="0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313108"/>
                  </a:ext>
                </a:extLst>
              </a:tr>
              <a:tr h="4811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nowo </a:t>
                      </a:r>
                      <a:b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zgłoszone</a:t>
                      </a:r>
                    </a:p>
                  </a:txBody>
                  <a:tcPr marL="6580" marR="6580" marT="65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zakończone</a:t>
                      </a:r>
                    </a:p>
                  </a:txBody>
                  <a:tcPr marL="6580" marR="6580" marT="65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541147"/>
                  </a:ext>
                </a:extLst>
              </a:tr>
              <a:tr h="11559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POWIAT </a:t>
                      </a:r>
                      <a:b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CHRZANOWSKI</a:t>
                      </a: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7478" marR="7478" marT="7476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bg2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bg2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bg2"/>
                          </a:solidFill>
                          <a:latin typeface="+mn-lt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7090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A980A1D-7351-FC0C-1885-94DC5F516B98}"/>
              </a:ext>
            </a:extLst>
          </p:cNvPr>
          <p:cNvSpPr txBox="1"/>
          <p:nvPr/>
        </p:nvSpPr>
        <p:spPr>
          <a:xfrm>
            <a:off x="755576" y="764704"/>
            <a:ext cx="7931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2400" dirty="0">
                <a:solidFill>
                  <a:schemeClr val="bg1"/>
                </a:solidFill>
                <a:latin typeface="+mn-lt"/>
              </a:rPr>
              <a:t>SKUTECZNOŚĆ POSZUKIWAŃ OSÓB UKRYWAJĄCYCH SIĘ </a:t>
            </a:r>
            <a:br>
              <a:rPr lang="pl-PL" altLang="pl-PL" sz="2400" dirty="0">
                <a:solidFill>
                  <a:schemeClr val="bg1"/>
                </a:solidFill>
                <a:latin typeface="+mn-lt"/>
              </a:rPr>
            </a:br>
            <a:r>
              <a:rPr lang="pl-PL" altLang="pl-PL" sz="2400" dirty="0">
                <a:solidFill>
                  <a:schemeClr val="bg1"/>
                </a:solidFill>
                <a:latin typeface="+mn-lt"/>
              </a:rPr>
              <a:t>PRZED ORGANAMI ŚCIGANIA</a:t>
            </a:r>
            <a:endParaRPr lang="pl-PL" sz="24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B5F33C2-586F-07B5-2B40-55BAB197C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10656"/>
              </p:ext>
            </p:extLst>
          </p:nvPr>
        </p:nvGraphicFramePr>
        <p:xfrm>
          <a:off x="575556" y="2132856"/>
          <a:ext cx="7992887" cy="2952328"/>
        </p:xfrm>
        <a:graphic>
          <a:graphicData uri="http://schemas.openxmlformats.org/drawingml/2006/table">
            <a:tbl>
              <a:tblPr/>
              <a:tblGrid>
                <a:gridCol w="2141402">
                  <a:extLst>
                    <a:ext uri="{9D8B030D-6E8A-4147-A177-3AD203B41FA5}">
                      <a16:colId xmlns:a16="http://schemas.microsoft.com/office/drawing/2014/main" val="274247404"/>
                    </a:ext>
                  </a:extLst>
                </a:gridCol>
                <a:gridCol w="1170297">
                  <a:extLst>
                    <a:ext uri="{9D8B030D-6E8A-4147-A177-3AD203B41FA5}">
                      <a16:colId xmlns:a16="http://schemas.microsoft.com/office/drawing/2014/main" val="1785590800"/>
                    </a:ext>
                  </a:extLst>
                </a:gridCol>
                <a:gridCol w="1170297">
                  <a:extLst>
                    <a:ext uri="{9D8B030D-6E8A-4147-A177-3AD203B41FA5}">
                      <a16:colId xmlns:a16="http://schemas.microsoft.com/office/drawing/2014/main" val="3983108528"/>
                    </a:ext>
                  </a:extLst>
                </a:gridCol>
                <a:gridCol w="1170297">
                  <a:extLst>
                    <a:ext uri="{9D8B030D-6E8A-4147-A177-3AD203B41FA5}">
                      <a16:colId xmlns:a16="http://schemas.microsoft.com/office/drawing/2014/main" val="523115110"/>
                    </a:ext>
                  </a:extLst>
                </a:gridCol>
                <a:gridCol w="1170297">
                  <a:extLst>
                    <a:ext uri="{9D8B030D-6E8A-4147-A177-3AD203B41FA5}">
                      <a16:colId xmlns:a16="http://schemas.microsoft.com/office/drawing/2014/main" val="3421485123"/>
                    </a:ext>
                  </a:extLst>
                </a:gridCol>
                <a:gridCol w="1170297">
                  <a:extLst>
                    <a:ext uri="{9D8B030D-6E8A-4147-A177-3AD203B41FA5}">
                      <a16:colId xmlns:a16="http://schemas.microsoft.com/office/drawing/2014/main" val="4185347861"/>
                    </a:ext>
                  </a:extLst>
                </a:gridCol>
              </a:tblGrid>
              <a:tr h="152046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Jednostka</a:t>
                      </a: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580" marR="6580" marT="65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Liczba listów gończych </a:t>
                      </a:r>
                    </a:p>
                  </a:txBody>
                  <a:tcPr marL="6580" marR="6580" marT="65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580" marR="6580" marT="658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Skuteczność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(wartość oczekiwana: 100%)</a:t>
                      </a:r>
                    </a:p>
                  </a:txBody>
                  <a:tcPr marL="6580" marR="6580" marT="65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699856"/>
                  </a:ext>
                </a:extLst>
              </a:tr>
              <a:tr h="46734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Stan</a:t>
                      </a:r>
                      <a:br>
                        <a:rPr kumimoji="0" lang="pl-P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pl-P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początkowy</a:t>
                      </a:r>
                    </a:p>
                  </a:txBody>
                  <a:tcPr marL="6580" marR="6580" marT="65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wpływ</a:t>
                      </a:r>
                      <a:endParaRPr kumimoji="0" lang="pl-PL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580" marR="6580" marT="65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zakończenie</a:t>
                      </a:r>
                      <a:endParaRPr kumimoji="0" lang="pl-PL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580" marR="6580" marT="65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Stan</a:t>
                      </a:r>
                      <a:br>
                        <a:rPr kumimoji="0" lang="pl-P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pl-P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końcowy</a:t>
                      </a:r>
                    </a:p>
                  </a:txBody>
                  <a:tcPr marL="6580" marR="6580" marT="658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68786"/>
                  </a:ext>
                </a:extLst>
              </a:tr>
              <a:tr h="96452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POWIAT </a:t>
                      </a:r>
                      <a:br>
                        <a:rPr kumimoji="0" lang="pl-PL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CHRZANOWSKI</a:t>
                      </a:r>
                      <a:endParaRPr kumimoji="0" 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478" marR="7478" marT="747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indent="-228600" defTabSz="449263" eaLnBrk="0" fontAlgn="base" hangingPunct="0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indent="-228600" defTabSz="449263" eaLnBrk="0" fontAlgn="base" hangingPunct="0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indent="-228600" defTabSz="449263" eaLnBrk="0" fontAlgn="base" hangingPunct="0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indent="-228600" defTabSz="449263" eaLnBrk="0" fontAlgn="base" hangingPunct="0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4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143</a:t>
                      </a:r>
                    </a:p>
                  </a:txBody>
                  <a:tcPr marL="46504" marR="46504" marT="71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93</a:t>
                      </a:r>
                    </a:p>
                  </a:txBody>
                  <a:tcPr marL="46504" marR="46504" marT="71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4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104</a:t>
                      </a:r>
                    </a:p>
                  </a:txBody>
                  <a:tcPr marL="46504" marR="46504" marT="71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indent="-228600" defTabSz="449263" eaLnBrk="0" fontAlgn="base" hangingPunct="0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indent="-228600" defTabSz="449263" eaLnBrk="0" fontAlgn="base" hangingPunct="0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indent="-228600" defTabSz="449263" eaLnBrk="0" fontAlgn="base" hangingPunct="0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indent="-228600" defTabSz="449263" eaLnBrk="0" fontAlgn="base" hangingPunct="0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4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132</a:t>
                      </a:r>
                    </a:p>
                  </a:txBody>
                  <a:tcPr marL="46504" marR="46504" marT="71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1pPr>
                      <a:lvl2pPr marL="457200"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2pPr>
                      <a:lvl3pPr marL="914400"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3pPr>
                      <a:lvl4pPr marL="13716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4pPr>
                      <a:lvl5pPr marL="1828800"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5pPr>
                      <a:lvl6pPr indent="-228600" defTabSz="449263" eaLnBrk="0" fontAlgn="base" hangingPunct="0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6pPr>
                      <a:lvl7pPr indent="-228600" defTabSz="449263" eaLnBrk="0" fontAlgn="base" hangingPunct="0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7pPr>
                      <a:lvl8pPr indent="-228600" defTabSz="449263" eaLnBrk="0" fontAlgn="base" hangingPunct="0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8pPr>
                      <a:lvl9pPr indent="-228600" defTabSz="449263" eaLnBrk="0" fontAlgn="base" hangingPunct="0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Lucida Sans Unicode" charset="0"/>
                          <a:cs typeface="Lucida Sans Unicode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4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ea typeface="Lucida Sans Unicode" charset="0"/>
                          <a:cs typeface="Lucida Sans Unicode" charset="0"/>
                        </a:rPr>
                        <a:t>108%</a:t>
                      </a:r>
                    </a:p>
                  </a:txBody>
                  <a:tcPr marL="46504" marR="46504" marT="71709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15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Object 2"/>
          <p:cNvGraphicFramePr/>
          <p:nvPr>
            <p:extLst>
              <p:ext uri="{D42A27DB-BD31-4B8C-83A1-F6EECF244321}">
                <p14:modId xmlns:p14="http://schemas.microsoft.com/office/powerpoint/2010/main" val="2395269192"/>
              </p:ext>
            </p:extLst>
          </p:nvPr>
        </p:nvGraphicFramePr>
        <p:xfrm>
          <a:off x="144000" y="1989000"/>
          <a:ext cx="4373640" cy="359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0" name="CustomShape 1"/>
          <p:cNvSpPr/>
          <p:nvPr/>
        </p:nvSpPr>
        <p:spPr>
          <a:xfrm>
            <a:off x="467640" y="908640"/>
            <a:ext cx="82054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366092"/>
                </a:solidFill>
                <a:ea typeface="Calibri"/>
              </a:rPr>
              <a:t>PRZESTĘPCZOŚĆ OGÓŁEM</a:t>
            </a:r>
            <a:endParaRPr lang="pl-PL" sz="2400" b="0" strike="noStrike" spc="-1" dirty="0"/>
          </a:p>
        </p:txBody>
      </p:sp>
      <p:graphicFrame>
        <p:nvGraphicFramePr>
          <p:cNvPr id="131" name="Object 2"/>
          <p:cNvGraphicFramePr/>
          <p:nvPr>
            <p:extLst>
              <p:ext uri="{D42A27DB-BD31-4B8C-83A1-F6EECF244321}">
                <p14:modId xmlns:p14="http://schemas.microsoft.com/office/powerpoint/2010/main" val="3035342610"/>
              </p:ext>
            </p:extLst>
          </p:nvPr>
        </p:nvGraphicFramePr>
        <p:xfrm>
          <a:off x="4644000" y="1989000"/>
          <a:ext cx="4373640" cy="359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28870CEB-0AE6-BF30-4CE0-2B92F9AC292C}"/>
              </a:ext>
            </a:extLst>
          </p:cNvPr>
          <p:cNvSpPr/>
          <p:nvPr/>
        </p:nvSpPr>
        <p:spPr bwMode="auto">
          <a:xfrm>
            <a:off x="4860032" y="5733256"/>
            <a:ext cx="3168352" cy="93610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72E7153-47E5-8C5C-BFD3-FE36D08F9523}"/>
              </a:ext>
            </a:extLst>
          </p:cNvPr>
          <p:cNvSpPr txBox="1"/>
          <p:nvPr/>
        </p:nvSpPr>
        <p:spPr>
          <a:xfrm>
            <a:off x="4947813" y="5924309"/>
            <a:ext cx="18564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+mn-lt"/>
              </a:rPr>
              <a:t>MAŁOPOLSKA</a:t>
            </a:r>
            <a:endParaRPr lang="pl-PL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+mn-lt"/>
              </a:rPr>
              <a:t>wykrywalność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7AAAA1E-03B4-30F4-73C8-ED0E1F23080F}"/>
              </a:ext>
            </a:extLst>
          </p:cNvPr>
          <p:cNvSpPr txBox="1"/>
          <p:nvPr/>
        </p:nvSpPr>
        <p:spPr>
          <a:xfrm>
            <a:off x="6948264" y="604741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chemeClr val="tx1"/>
                </a:solidFill>
                <a:latin typeface="+mn-lt"/>
              </a:rPr>
              <a:t>78%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8566BBDF-999F-7680-26F9-18A5B1C25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49" y="857252"/>
            <a:ext cx="8251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n-lt"/>
                <a:cs typeface="Tahoma" pitchFamily="34" charset="0"/>
              </a:rPr>
              <a:t>LICZBA PODEJRZANYCH W 2024 ROKU</a:t>
            </a:r>
          </a:p>
        </p:txBody>
      </p:sp>
      <p:graphicFrame>
        <p:nvGraphicFramePr>
          <p:cNvPr id="14" name="Wykres 13"/>
          <p:cNvGraphicFramePr/>
          <p:nvPr>
            <p:extLst>
              <p:ext uri="{D42A27DB-BD31-4B8C-83A1-F6EECF244321}">
                <p14:modId xmlns:p14="http://schemas.microsoft.com/office/powerpoint/2010/main" val="1497944989"/>
              </p:ext>
            </p:extLst>
          </p:nvPr>
        </p:nvGraphicFramePr>
        <p:xfrm>
          <a:off x="5632825" y="1916832"/>
          <a:ext cx="3053975" cy="333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oup 146">
            <a:extLst>
              <a:ext uri="{FF2B5EF4-FFF2-40B4-BE49-F238E27FC236}">
                <a16:creationId xmlns:a16="http://schemas.microsoft.com/office/drawing/2014/main" id="{A833B45F-B47A-3CE4-E6E0-635168FBD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458064"/>
              </p:ext>
            </p:extLst>
          </p:nvPr>
        </p:nvGraphicFramePr>
        <p:xfrm>
          <a:off x="899591" y="1606806"/>
          <a:ext cx="4636824" cy="1525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206">
                  <a:extLst>
                    <a:ext uri="{9D8B030D-6E8A-4147-A177-3AD203B41FA5}">
                      <a16:colId xmlns:a16="http://schemas.microsoft.com/office/drawing/2014/main" val="1086035678"/>
                    </a:ext>
                  </a:extLst>
                </a:gridCol>
              </a:tblGrid>
              <a:tr h="118266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solidFill>
                            <a:schemeClr val="bg1"/>
                          </a:solidFill>
                        </a:rPr>
                        <a:t>Ogółem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</a:rPr>
                        <a:t>Ustalonych </a:t>
                      </a:r>
                      <a:br>
                        <a:rPr lang="pl-PL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1200" b="1" dirty="0">
                          <a:solidFill>
                            <a:schemeClr val="bg1"/>
                          </a:solidFill>
                        </a:rPr>
                        <a:t>na podstawie materiałów operacyjnych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</a:rPr>
                        <a:t>Ustalonych </a:t>
                      </a:r>
                      <a:br>
                        <a:rPr lang="pl-PL" sz="12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1200" b="1" dirty="0">
                          <a:solidFill>
                            <a:schemeClr val="bg1"/>
                          </a:solidFill>
                        </a:rPr>
                        <a:t>w wyniku czynności</a:t>
                      </a:r>
                      <a:r>
                        <a:rPr lang="pl-PL" sz="1200" b="1" baseline="0" dirty="0">
                          <a:solidFill>
                            <a:schemeClr val="bg1"/>
                          </a:solidFill>
                        </a:rPr>
                        <a:t> procesowych</a:t>
                      </a:r>
                      <a:br>
                        <a:rPr lang="pl-PL" sz="1200" b="1" baseline="0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1200" b="1" baseline="0" dirty="0">
                          <a:solidFill>
                            <a:schemeClr val="bg1"/>
                          </a:solidFill>
                        </a:rPr>
                        <a:t>/ dowodowych</a:t>
                      </a:r>
                      <a:endParaRPr lang="pl-PL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</a:rPr>
                        <a:t>Tymczasowo aresztowani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92277"/>
                  </a:ext>
                </a:extLst>
              </a:tr>
              <a:tr h="34242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tekst podstawowy)"/>
                        </a:rPr>
                        <a:t>855</a:t>
                      </a:r>
                    </a:p>
                  </a:txBody>
                  <a:tcPr marL="7143" marR="7143" marT="7146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tekst podstawowy)"/>
                        </a:rPr>
                        <a:t>81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tekst podstawowy)"/>
                        </a:rPr>
                        <a:t>97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tekst podstawowy)"/>
                        </a:rPr>
                        <a:t>38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" name="Group 146">
            <a:extLst>
              <a:ext uri="{FF2B5EF4-FFF2-40B4-BE49-F238E27FC236}">
                <a16:creationId xmlns:a16="http://schemas.microsoft.com/office/drawing/2014/main" id="{850C4C95-AD57-A3D5-836A-BF0F36242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869094"/>
              </p:ext>
            </p:extLst>
          </p:nvPr>
        </p:nvGraphicFramePr>
        <p:xfrm>
          <a:off x="935594" y="3726104"/>
          <a:ext cx="4636821" cy="2367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5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6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7848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Badania </a:t>
                      </a:r>
                      <a:br>
                        <a:rPr lang="pl-PL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daktyloskopijne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Badania </a:t>
                      </a:r>
                      <a:br>
                        <a:rPr lang="pl-PL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genetyczne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MAŁOPOLSKA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92277"/>
                  </a:ext>
                </a:extLst>
              </a:tr>
              <a:tr h="4446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tekst podstawowy)"/>
                        </a:rPr>
                        <a:t>407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tekst podstawowy)"/>
                        </a:rPr>
                        <a:t>podejrzanych</a:t>
                      </a:r>
                    </a:p>
                  </a:txBody>
                  <a:tcPr marL="7143" marR="7143" marT="7146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tekst podstawowy)"/>
                        </a:rPr>
                        <a:t>385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tekst podstawowy)"/>
                        </a:rPr>
                        <a:t>podejrzanych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tekst podstawowy)"/>
                        </a:rPr>
                        <a:t>DAKTYLOSKOPIA</a:t>
                      </a:r>
                    </a:p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tekst podstawowy)"/>
                        </a:rPr>
                        <a:t>30,09%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6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tekst podstawowy)"/>
                        </a:rPr>
                        <a:t>43,91%</a:t>
                      </a:r>
                    </a:p>
                  </a:txBody>
                  <a:tcPr marL="7143" marR="7143" marT="7146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tekst podstawowy)"/>
                        </a:rPr>
                        <a:t>41,53%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tekst podstawowy)"/>
                        </a:rPr>
                        <a:t>GENETYKA</a:t>
                      </a:r>
                    </a:p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(tekst podstawowy)"/>
                        </a:rPr>
                        <a:t>27,47%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937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8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76BB09-A58B-7899-5C35-D2DF60403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9201F78-11B4-F7D1-C79C-237D6F75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03A6C-9884-48C4-9D66-8F4F2864A310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3C029F8-A28A-1E25-1208-3863E3F91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54" y="816219"/>
            <a:ext cx="82510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n-lt"/>
                <a:cs typeface="Tahoma" pitchFamily="34" charset="0"/>
              </a:rPr>
              <a:t>EFEKTY PRACY PIONU KRYMINALNEGO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chemeClr val="bg1"/>
                </a:solidFill>
                <a:latin typeface="+mn-lt"/>
                <a:cs typeface="Tahoma" pitchFamily="34" charset="0"/>
              </a:rPr>
              <a:t>GARNIZONU MAŁOPOLSKIEGO W 2024 ROKU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ABAA3D9-DE2F-2B08-A891-18AE04C4B0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319823"/>
              </p:ext>
            </p:extLst>
          </p:nvPr>
        </p:nvGraphicFramePr>
        <p:xfrm>
          <a:off x="258930" y="1903378"/>
          <a:ext cx="862613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66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0818A-51CD-D0CA-D0C9-A126B7521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2">
            <a:extLst>
              <a:ext uri="{FF2B5EF4-FFF2-40B4-BE49-F238E27FC236}">
                <a16:creationId xmlns:a16="http://schemas.microsoft.com/office/drawing/2014/main" id="{C62064AB-75EA-E6F7-0EF8-AB735928B0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199731"/>
              </p:ext>
            </p:extLst>
          </p:nvPr>
        </p:nvGraphicFramePr>
        <p:xfrm>
          <a:off x="-1705031" y="120240"/>
          <a:ext cx="8802000" cy="582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5" name="CustomShape 1">
            <a:extLst>
              <a:ext uri="{FF2B5EF4-FFF2-40B4-BE49-F238E27FC236}">
                <a16:creationId xmlns:a16="http://schemas.microsoft.com/office/drawing/2014/main" id="{7B829F4A-B055-4484-1916-6BDBC62EB32E}"/>
              </a:ext>
            </a:extLst>
          </p:cNvPr>
          <p:cNvSpPr/>
          <p:nvPr/>
        </p:nvSpPr>
        <p:spPr>
          <a:xfrm>
            <a:off x="467640" y="908640"/>
            <a:ext cx="82054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366092"/>
                </a:solidFill>
                <a:latin typeface="Calibri"/>
                <a:ea typeface="Calibri"/>
              </a:rPr>
              <a:t>STRUKTURA PRZESTĘPSTW OGÓŁEM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156" name="CustomShape 2">
            <a:extLst>
              <a:ext uri="{FF2B5EF4-FFF2-40B4-BE49-F238E27FC236}">
                <a16:creationId xmlns:a16="http://schemas.microsoft.com/office/drawing/2014/main" id="{EB526617-35FC-2793-CE50-917593E92887}"/>
              </a:ext>
            </a:extLst>
          </p:cNvPr>
          <p:cNvSpPr/>
          <p:nvPr/>
        </p:nvSpPr>
        <p:spPr>
          <a:xfrm>
            <a:off x="5292080" y="1916832"/>
            <a:ext cx="3672408" cy="3730335"/>
          </a:xfrm>
          <a:prstGeom prst="snip1Rect">
            <a:avLst>
              <a:gd name="adj" fmla="val 11804"/>
            </a:avLst>
          </a:prstGeom>
          <a:gradFill rotWithShape="0">
            <a:gsLst>
              <a:gs pos="0">
                <a:srgbClr val="D2E4FF"/>
              </a:gs>
              <a:gs pos="100000">
                <a:srgbClr val="EDF4FF"/>
              </a:gs>
            </a:gsLst>
            <a:lin ang="16200000"/>
          </a:gradFill>
          <a:ln>
            <a:solidFill>
              <a:srgbClr val="87AFDF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/>
          <a:lstStyle/>
          <a:p>
            <a:pPr algn="ctr"/>
            <a:endParaRPr lang="pl-PL" sz="1400" b="0" dirty="0">
              <a:solidFill>
                <a:schemeClr val="accent1"/>
              </a:solidFill>
              <a:effectLst/>
              <a:cs typeface="Arial" charset="0"/>
            </a:endParaRPr>
          </a:p>
          <a:p>
            <a:pPr algn="ctr"/>
            <a:endParaRPr lang="pl-PL" b="0" dirty="0">
              <a:solidFill>
                <a:schemeClr val="accent1"/>
              </a:solidFill>
              <a:cs typeface="Arial" charset="0"/>
            </a:endParaRPr>
          </a:p>
          <a:p>
            <a:pPr algn="ctr"/>
            <a:endParaRPr lang="pl-PL" sz="1400" b="0" dirty="0">
              <a:solidFill>
                <a:schemeClr val="accent1"/>
              </a:solidFill>
              <a:effectLst/>
              <a:cs typeface="Arial" charset="0"/>
            </a:endParaRPr>
          </a:p>
          <a:p>
            <a:pPr algn="ctr"/>
            <a:endParaRPr lang="pl-PL" b="0" dirty="0">
              <a:solidFill>
                <a:schemeClr val="accent1"/>
              </a:solidFill>
              <a:cs typeface="Arial" charset="0"/>
            </a:endParaRPr>
          </a:p>
          <a:p>
            <a:pPr algn="ctr"/>
            <a:r>
              <a:rPr lang="pl-PL" sz="1600" b="0" dirty="0">
                <a:solidFill>
                  <a:schemeClr val="accent1"/>
                </a:solidFill>
                <a:effectLst/>
                <a:cs typeface="Arial" charset="0"/>
              </a:rPr>
              <a:t>Skuteczność zwalczania przestępczości gospodarczej</a:t>
            </a:r>
            <a:br>
              <a:rPr lang="pl-PL" sz="1600" b="0" dirty="0">
                <a:solidFill>
                  <a:schemeClr val="accent1"/>
                </a:solidFill>
                <a:effectLst/>
                <a:cs typeface="Arial" charset="0"/>
              </a:rPr>
            </a:br>
            <a:r>
              <a:rPr lang="pl-PL" sz="1600" b="0" dirty="0">
                <a:solidFill>
                  <a:schemeClr val="accent1"/>
                </a:solidFill>
                <a:effectLst/>
                <a:cs typeface="Arial" charset="0"/>
              </a:rPr>
              <a:t>(</a:t>
            </a:r>
            <a:r>
              <a:rPr lang="pl-PL" sz="1600" dirty="0">
                <a:solidFill>
                  <a:schemeClr val="bg1"/>
                </a:solidFill>
                <a:cs typeface="Times New Roman" pitchFamily="18" charset="0"/>
              </a:rPr>
              <a:t>VAT, AKCYZA, PRZETARGI, PRZESTĘPCZOŚĆ NA SZKODĘ UE)  -60%</a:t>
            </a:r>
          </a:p>
          <a:p>
            <a:pPr algn="ctr"/>
            <a:r>
              <a:rPr lang="pl-PL" sz="1600" b="0" dirty="0">
                <a:solidFill>
                  <a:schemeClr val="bg1"/>
                </a:solidFill>
                <a:cs typeface="Times New Roman" pitchFamily="18" charset="0"/>
              </a:rPr>
              <a:t>W 2024 r. wszczęto </a:t>
            </a:r>
            <a:br>
              <a:rPr lang="pl-PL" sz="1600" b="0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pl-PL" sz="1600" b="0" dirty="0">
                <a:solidFill>
                  <a:schemeClr val="bg1"/>
                </a:solidFill>
                <a:cs typeface="Times New Roman" pitchFamily="18" charset="0"/>
              </a:rPr>
              <a:t>14 postępowań z tej kategorii </a:t>
            </a:r>
          </a:p>
          <a:p>
            <a:pPr algn="ctr"/>
            <a:r>
              <a:rPr lang="pl-PL" sz="1600" b="0" dirty="0">
                <a:solidFill>
                  <a:schemeClr val="bg1"/>
                </a:solidFill>
                <a:cs typeface="Times New Roman" pitchFamily="18" charset="0"/>
              </a:rPr>
              <a:t>(8 w roku 2023).</a:t>
            </a:r>
            <a:endParaRPr lang="pl-PL" sz="1600" b="0" dirty="0"/>
          </a:p>
        </p:txBody>
      </p:sp>
    </p:spTree>
    <p:extLst>
      <p:ext uri="{BB962C8B-B14F-4D97-AF65-F5344CB8AC3E}">
        <p14:creationId xmlns:p14="http://schemas.microsoft.com/office/powerpoint/2010/main" val="28450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Object 2"/>
          <p:cNvGraphicFramePr/>
          <p:nvPr>
            <p:extLst>
              <p:ext uri="{D42A27DB-BD31-4B8C-83A1-F6EECF244321}">
                <p14:modId xmlns:p14="http://schemas.microsoft.com/office/powerpoint/2010/main" val="859504909"/>
              </p:ext>
            </p:extLst>
          </p:nvPr>
        </p:nvGraphicFramePr>
        <p:xfrm>
          <a:off x="50760" y="1989000"/>
          <a:ext cx="4373640" cy="359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9" name="CustomShape 1"/>
          <p:cNvSpPr/>
          <p:nvPr/>
        </p:nvSpPr>
        <p:spPr>
          <a:xfrm>
            <a:off x="467640" y="908640"/>
            <a:ext cx="82054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366092"/>
                </a:solidFill>
                <a:latin typeface="Calibri"/>
                <a:ea typeface="Calibri"/>
              </a:rPr>
              <a:t>PRZESTĘPSTWA KRYMINALNE</a:t>
            </a:r>
            <a:endParaRPr lang="pl-PL" sz="2400" b="0" strike="noStrike" spc="-1" dirty="0">
              <a:latin typeface="Arial"/>
            </a:endParaRPr>
          </a:p>
        </p:txBody>
      </p:sp>
      <p:graphicFrame>
        <p:nvGraphicFramePr>
          <p:cNvPr id="140" name="Object 2"/>
          <p:cNvGraphicFramePr/>
          <p:nvPr>
            <p:extLst>
              <p:ext uri="{D42A27DB-BD31-4B8C-83A1-F6EECF244321}">
                <p14:modId xmlns:p14="http://schemas.microsoft.com/office/powerpoint/2010/main" val="1739165118"/>
              </p:ext>
            </p:extLst>
          </p:nvPr>
        </p:nvGraphicFramePr>
        <p:xfrm>
          <a:off x="4644000" y="1989000"/>
          <a:ext cx="4449240" cy="359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0F0963C1-4396-4705-2B28-6DE07C86312C}"/>
              </a:ext>
            </a:extLst>
          </p:cNvPr>
          <p:cNvSpPr/>
          <p:nvPr/>
        </p:nvSpPr>
        <p:spPr bwMode="auto">
          <a:xfrm>
            <a:off x="4857762" y="5733256"/>
            <a:ext cx="3168352" cy="93610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26813FD-340D-B9BF-8ECA-800CFD8A7356}"/>
              </a:ext>
            </a:extLst>
          </p:cNvPr>
          <p:cNvSpPr txBox="1"/>
          <p:nvPr/>
        </p:nvSpPr>
        <p:spPr>
          <a:xfrm>
            <a:off x="4934973" y="5924309"/>
            <a:ext cx="18564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+mn-lt"/>
              </a:rPr>
              <a:t>MAŁOPOLSKA</a:t>
            </a:r>
            <a:endParaRPr lang="pl-PL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+mn-lt"/>
              </a:rPr>
              <a:t>wykrywalność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3539872-1F1D-A50C-C188-993CA1126F1D}"/>
              </a:ext>
            </a:extLst>
          </p:cNvPr>
          <p:cNvSpPr txBox="1"/>
          <p:nvPr/>
        </p:nvSpPr>
        <p:spPr>
          <a:xfrm>
            <a:off x="6942650" y="6016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chemeClr val="tx1"/>
                </a:solidFill>
                <a:latin typeface="+mn-lt"/>
              </a:rPr>
              <a:t>72,9%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92C6A-1A0D-ECE9-DC6D-B2779A26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22" y="444604"/>
            <a:ext cx="8701355" cy="1472228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STAN ZATRUDNIENIA FUNKCJONARIUSZY W POWIECIE CHRZANOWSKIM</a:t>
            </a:r>
            <a:br>
              <a:rPr lang="pl-PL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WEDŁUG STANU NA DZIEŃ: 1 STYCZNIA 2024 ROKU I 1 STYCZNIA 2025 ROKU</a:t>
            </a:r>
            <a:endParaRPr lang="pl-PL" sz="2000" dirty="0">
              <a:effectLst/>
              <a:latin typeface="+mn-lt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A2E1C7EC-9A07-3BE7-9C4C-56943F608C95}"/>
              </a:ext>
            </a:extLst>
          </p:cNvPr>
          <p:cNvSpPr/>
          <p:nvPr/>
        </p:nvSpPr>
        <p:spPr>
          <a:xfrm>
            <a:off x="425293" y="2132856"/>
            <a:ext cx="4110003" cy="406451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21F8604-85C2-0079-7B7D-75EC609718F5}"/>
              </a:ext>
            </a:extLst>
          </p:cNvPr>
          <p:cNvSpPr txBox="1"/>
          <p:nvPr/>
        </p:nvSpPr>
        <p:spPr>
          <a:xfrm>
            <a:off x="550420" y="3457527"/>
            <a:ext cx="390928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974850" algn="l"/>
              </a:tabLst>
            </a:pPr>
            <a:r>
              <a:rPr lang="pl-PL" sz="1600" dirty="0">
                <a:solidFill>
                  <a:schemeClr val="bg2"/>
                </a:solidFill>
                <a:latin typeface="+mn-lt"/>
              </a:rPr>
              <a:t>1 styczeń 2024	1 styczeń 2025</a:t>
            </a:r>
          </a:p>
          <a:p>
            <a:endParaRPr lang="pl-PL" sz="1600" dirty="0">
              <a:solidFill>
                <a:schemeClr val="bg2"/>
              </a:solidFill>
              <a:latin typeface="+mn-lt"/>
            </a:endParaRPr>
          </a:p>
          <a:p>
            <a:pPr algn="ctr">
              <a:tabLst>
                <a:tab pos="2062163" algn="l"/>
              </a:tabLst>
            </a:pPr>
            <a:r>
              <a:rPr lang="pl-PL" sz="1600" dirty="0">
                <a:solidFill>
                  <a:schemeClr val="bg2"/>
                </a:solidFill>
                <a:latin typeface="+mn-lt"/>
              </a:rPr>
              <a:t>  271 	273</a:t>
            </a:r>
          </a:p>
          <a:p>
            <a:endParaRPr lang="pl-PL" sz="1600" dirty="0">
              <a:solidFill>
                <a:schemeClr val="bg2"/>
              </a:solidFill>
              <a:latin typeface="+mn-lt"/>
            </a:endParaRPr>
          </a:p>
          <a:p>
            <a:pPr algn="ctr"/>
            <a:r>
              <a:rPr lang="pl-PL" sz="1600" dirty="0">
                <a:solidFill>
                  <a:schemeClr val="bg2"/>
                </a:solidFill>
                <a:latin typeface="+mn-lt"/>
              </a:rPr>
              <a:t>W 2024 r. pozyskano dwa etaty policyjne </a:t>
            </a:r>
            <a:br>
              <a:rPr lang="pl-PL" sz="1600" dirty="0">
                <a:solidFill>
                  <a:schemeClr val="bg2"/>
                </a:solidFill>
                <a:latin typeface="+mn-lt"/>
              </a:rPr>
            </a:br>
            <a:r>
              <a:rPr lang="pl-PL" sz="1600" dirty="0">
                <a:solidFill>
                  <a:schemeClr val="bg2"/>
                </a:solidFill>
                <a:latin typeface="+mn-lt"/>
              </a:rPr>
              <a:t>do Wydziału Wspomagającego KPP </a:t>
            </a:r>
            <a:br>
              <a:rPr lang="pl-PL" sz="1600" dirty="0">
                <a:solidFill>
                  <a:schemeClr val="bg2"/>
                </a:solidFill>
                <a:latin typeface="+mn-lt"/>
              </a:rPr>
            </a:br>
            <a:r>
              <a:rPr lang="pl-PL" sz="1600" dirty="0">
                <a:solidFill>
                  <a:schemeClr val="bg2"/>
                </a:solidFill>
                <a:latin typeface="+mn-lt"/>
              </a:rPr>
              <a:t>w Chrzanowie: instruktora strzelania </a:t>
            </a:r>
            <a:br>
              <a:rPr lang="pl-PL" sz="1600" dirty="0">
                <a:solidFill>
                  <a:schemeClr val="bg2"/>
                </a:solidFill>
                <a:latin typeface="+mn-lt"/>
              </a:rPr>
            </a:br>
            <a:r>
              <a:rPr lang="pl-PL" sz="1600" dirty="0">
                <a:solidFill>
                  <a:schemeClr val="bg2"/>
                </a:solidFill>
                <a:latin typeface="+mn-lt"/>
              </a:rPr>
              <a:t>i taktyki interwencji </a:t>
            </a:r>
            <a:br>
              <a:rPr lang="pl-PL" sz="1600" dirty="0">
                <a:solidFill>
                  <a:schemeClr val="bg2"/>
                </a:solidFill>
                <a:latin typeface="+mn-lt"/>
              </a:rPr>
            </a:br>
            <a:r>
              <a:rPr lang="pl-PL" sz="1600" dirty="0">
                <a:solidFill>
                  <a:schemeClr val="bg2"/>
                </a:solidFill>
                <a:latin typeface="+mn-lt"/>
              </a:rPr>
              <a:t>oraz asystenta do zespołu zajmującego </a:t>
            </a:r>
            <a:br>
              <a:rPr lang="pl-PL" sz="1600" dirty="0">
                <a:solidFill>
                  <a:schemeClr val="bg2"/>
                </a:solidFill>
                <a:latin typeface="+mn-lt"/>
              </a:rPr>
            </a:br>
            <a:r>
              <a:rPr lang="pl-PL" sz="1600" dirty="0">
                <a:solidFill>
                  <a:schemeClr val="bg2"/>
                </a:solidFill>
                <a:latin typeface="+mn-lt"/>
              </a:rPr>
              <a:t>się łącznością i informatyką.</a:t>
            </a:r>
          </a:p>
          <a:p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D94899C-A715-10E0-DCD7-E1DA783C3014}"/>
              </a:ext>
            </a:extLst>
          </p:cNvPr>
          <p:cNvSpPr txBox="1"/>
          <p:nvPr/>
        </p:nvSpPr>
        <p:spPr>
          <a:xfrm>
            <a:off x="5006030" y="3471463"/>
            <a:ext cx="35850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789113" algn="l"/>
              </a:tabLst>
            </a:pPr>
            <a:r>
              <a:rPr lang="pl-PL" sz="1600" dirty="0">
                <a:solidFill>
                  <a:schemeClr val="bg2"/>
                </a:solidFill>
                <a:latin typeface="+mn-lt"/>
              </a:rPr>
              <a:t>1 styczeń 2024 	1 styczeń 2025</a:t>
            </a:r>
          </a:p>
          <a:p>
            <a:endParaRPr lang="pl-PL" sz="1600" dirty="0">
              <a:solidFill>
                <a:schemeClr val="bg2"/>
              </a:solidFill>
              <a:latin typeface="+mn-lt"/>
            </a:endParaRPr>
          </a:p>
          <a:p>
            <a:pPr algn="ctr">
              <a:tabLst>
                <a:tab pos="1887538" algn="l"/>
              </a:tabLst>
            </a:pPr>
            <a:r>
              <a:rPr lang="pl-PL" sz="1600" dirty="0">
                <a:solidFill>
                  <a:schemeClr val="bg2"/>
                </a:solidFill>
                <a:latin typeface="+mn-lt"/>
              </a:rPr>
              <a:t>19	 2</a:t>
            </a:r>
          </a:p>
          <a:p>
            <a:endParaRPr lang="pl-PL" sz="1600" dirty="0">
              <a:solidFill>
                <a:schemeClr val="bg2"/>
              </a:solidFill>
              <a:latin typeface="+mn-lt"/>
            </a:endParaRPr>
          </a:p>
          <a:p>
            <a:pPr algn="ctr"/>
            <a:r>
              <a:rPr lang="pl-PL" sz="1600" dirty="0">
                <a:solidFill>
                  <a:schemeClr val="bg2"/>
                </a:solidFill>
                <a:latin typeface="+mn-lt"/>
              </a:rPr>
              <a:t>W 2024 r. z KPP w Chrzanowie odeszło </a:t>
            </a:r>
            <a:br>
              <a:rPr lang="pl-PL" sz="1600" dirty="0">
                <a:solidFill>
                  <a:schemeClr val="bg2"/>
                </a:solidFill>
                <a:latin typeface="+mn-lt"/>
              </a:rPr>
            </a:br>
            <a:r>
              <a:rPr lang="pl-PL" sz="1600" dirty="0">
                <a:solidFill>
                  <a:schemeClr val="bg2"/>
                </a:solidFill>
                <a:latin typeface="+mn-lt"/>
              </a:rPr>
              <a:t>12 funkcjonariuszy (emerytura, zwolnienia, przeniesienia do innych jednostek), a przyjęto 32.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D730A29-051C-85F5-5530-E858B5366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2076190" cy="131428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C5E9B25-05D2-4FA0-8CE1-DA65ED8DD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39" y="2095622"/>
            <a:ext cx="1771429" cy="1361905"/>
          </a:xfrm>
          <a:prstGeom prst="rect">
            <a:avLst/>
          </a:prstGeom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B557DD65-08EF-353E-6489-A76127F0DFD1}"/>
              </a:ext>
            </a:extLst>
          </p:cNvPr>
          <p:cNvSpPr/>
          <p:nvPr/>
        </p:nvSpPr>
        <p:spPr>
          <a:xfrm>
            <a:off x="4770864" y="2115676"/>
            <a:ext cx="4110003" cy="406451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</p:spTree>
    <p:extLst>
      <p:ext uri="{BB962C8B-B14F-4D97-AF65-F5344CB8AC3E}">
        <p14:creationId xmlns:p14="http://schemas.microsoft.com/office/powerpoint/2010/main" val="32989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C828D-E08B-AEB3-FF5F-9C1C8D456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2">
            <a:extLst>
              <a:ext uri="{FF2B5EF4-FFF2-40B4-BE49-F238E27FC236}">
                <a16:creationId xmlns:a16="http://schemas.microsoft.com/office/drawing/2014/main" id="{308DF742-4200-87D5-4C02-C0D2A2ACC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37431"/>
              </p:ext>
            </p:extLst>
          </p:nvPr>
        </p:nvGraphicFramePr>
        <p:xfrm>
          <a:off x="-1548680" y="332219"/>
          <a:ext cx="8802000" cy="582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5" name="CustomShape 1">
            <a:extLst>
              <a:ext uri="{FF2B5EF4-FFF2-40B4-BE49-F238E27FC236}">
                <a16:creationId xmlns:a16="http://schemas.microsoft.com/office/drawing/2014/main" id="{D7EED6FF-943D-EA4E-E6B3-345BFC53E2ED}"/>
              </a:ext>
            </a:extLst>
          </p:cNvPr>
          <p:cNvSpPr/>
          <p:nvPr/>
        </p:nvSpPr>
        <p:spPr>
          <a:xfrm>
            <a:off x="467640" y="908640"/>
            <a:ext cx="82054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366092"/>
                </a:solidFill>
                <a:latin typeface="Calibri"/>
                <a:ea typeface="Calibri"/>
              </a:rPr>
              <a:t>STRUKTURA PRZESTĘPSTW KRYMINALNYCH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2" name="Grafika 1" descr="Bejsbol">
            <a:extLst>
              <a:ext uri="{FF2B5EF4-FFF2-40B4-BE49-F238E27FC236}">
                <a16:creationId xmlns:a16="http://schemas.microsoft.com/office/drawing/2014/main" id="{9578E2F5-C085-5D4C-5900-9D38234E3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7537" y="1368851"/>
            <a:ext cx="1877928" cy="1877928"/>
          </a:xfrm>
          <a:prstGeom prst="rect">
            <a:avLst/>
          </a:prstGeom>
        </p:spPr>
      </p:pic>
      <p:pic>
        <p:nvPicPr>
          <p:cNvPr id="3" name="Grafika 2" descr="Policja">
            <a:extLst>
              <a:ext uri="{FF2B5EF4-FFF2-40B4-BE49-F238E27FC236}">
                <a16:creationId xmlns:a16="http://schemas.microsoft.com/office/drawing/2014/main" id="{ADE853AD-BF44-CB2C-85F3-804F315272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7537" y="4437112"/>
            <a:ext cx="2067948" cy="20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Object 2"/>
          <p:cNvGraphicFramePr/>
          <p:nvPr>
            <p:extLst>
              <p:ext uri="{D42A27DB-BD31-4B8C-83A1-F6EECF244321}">
                <p14:modId xmlns:p14="http://schemas.microsoft.com/office/powerpoint/2010/main" val="4095325777"/>
              </p:ext>
            </p:extLst>
          </p:nvPr>
        </p:nvGraphicFramePr>
        <p:xfrm>
          <a:off x="50760" y="1989000"/>
          <a:ext cx="4373640" cy="359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8" name="CustomShape 1"/>
          <p:cNvSpPr/>
          <p:nvPr/>
        </p:nvSpPr>
        <p:spPr>
          <a:xfrm>
            <a:off x="467640" y="908640"/>
            <a:ext cx="820548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366092"/>
                </a:solidFill>
                <a:latin typeface="Calibri"/>
                <a:ea typeface="Calibri"/>
              </a:rPr>
              <a:t>7 KATEGORII PRZESTĘPSTW KRYMINALNYCH</a:t>
            </a:r>
            <a:endParaRPr lang="pl-PL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600" b="1" strike="noStrike" spc="-1" dirty="0">
                <a:solidFill>
                  <a:srgbClr val="366092"/>
                </a:solidFill>
                <a:latin typeface="Calibri"/>
                <a:ea typeface="Calibri"/>
              </a:rPr>
              <a:t>(rozbój, bójka i pobicie, uszkodzenie ciała, kradzież, kradzież samochodu, kradzież z włamaniem, zniszczenie mienia)</a:t>
            </a:r>
            <a:endParaRPr lang="pl-PL" sz="1600" b="0" strike="noStrike" spc="-1" dirty="0">
              <a:latin typeface="Arial"/>
            </a:endParaRPr>
          </a:p>
        </p:txBody>
      </p:sp>
      <p:graphicFrame>
        <p:nvGraphicFramePr>
          <p:cNvPr id="149" name="Object 2"/>
          <p:cNvGraphicFramePr/>
          <p:nvPr>
            <p:extLst>
              <p:ext uri="{D42A27DB-BD31-4B8C-83A1-F6EECF244321}">
                <p14:modId xmlns:p14="http://schemas.microsoft.com/office/powerpoint/2010/main" val="175470339"/>
              </p:ext>
            </p:extLst>
          </p:nvPr>
        </p:nvGraphicFramePr>
        <p:xfrm>
          <a:off x="4644000" y="1989000"/>
          <a:ext cx="4373640" cy="3596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" name="CustomShape 5"/>
          <p:cNvSpPr/>
          <p:nvPr/>
        </p:nvSpPr>
        <p:spPr>
          <a:xfrm>
            <a:off x="6876360" y="5661360"/>
            <a:ext cx="214128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4400" spc="-1" dirty="0">
                <a:solidFill>
                  <a:srgbClr val="1F497D"/>
                </a:solidFill>
                <a:latin typeface="Calibri"/>
                <a:ea typeface="DejaVu Sans"/>
              </a:rPr>
              <a:t>  </a:t>
            </a:r>
            <a:endParaRPr lang="pl-PL" sz="4400" b="0" strike="noStrike" spc="-1" dirty="0">
              <a:latin typeface="Arial"/>
            </a:endParaRP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CF1EE271-24B6-65C3-3529-985AC7713032}"/>
              </a:ext>
            </a:extLst>
          </p:cNvPr>
          <p:cNvSpPr/>
          <p:nvPr/>
        </p:nvSpPr>
        <p:spPr bwMode="auto">
          <a:xfrm>
            <a:off x="5062927" y="5848617"/>
            <a:ext cx="3168352" cy="936104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</a:pPr>
            <a:endParaRPr kumimoji="0" lang="pl-PL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E63847D-C897-9345-CAA0-8897AFF74287}"/>
              </a:ext>
            </a:extLst>
          </p:cNvPr>
          <p:cNvSpPr txBox="1"/>
          <p:nvPr/>
        </p:nvSpPr>
        <p:spPr>
          <a:xfrm>
            <a:off x="5016593" y="6000809"/>
            <a:ext cx="18564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tx1"/>
                </a:solidFill>
                <a:latin typeface="+mn-lt"/>
              </a:rPr>
              <a:t>MAŁOPOLSKA</a:t>
            </a:r>
            <a:endParaRPr lang="pl-PL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l-PL" sz="1600" dirty="0">
                <a:solidFill>
                  <a:schemeClr val="tx1"/>
                </a:solidFill>
                <a:latin typeface="+mn-lt"/>
              </a:rPr>
              <a:t>wykrywalność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2FF89D1-780B-B0DA-80B6-99143FB732F4}"/>
              </a:ext>
            </a:extLst>
          </p:cNvPr>
          <p:cNvSpPr txBox="1"/>
          <p:nvPr/>
        </p:nvSpPr>
        <p:spPr>
          <a:xfrm>
            <a:off x="6919363" y="613200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solidFill>
                  <a:schemeClr val="tx1"/>
                </a:solidFill>
                <a:latin typeface="+mn-lt"/>
              </a:rPr>
              <a:t>53,4%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2"/>
          <p:cNvGraphicFramePr/>
          <p:nvPr>
            <p:extLst>
              <p:ext uri="{D42A27DB-BD31-4B8C-83A1-F6EECF244321}">
                <p14:modId xmlns:p14="http://schemas.microsoft.com/office/powerpoint/2010/main" val="575264615"/>
              </p:ext>
            </p:extLst>
          </p:nvPr>
        </p:nvGraphicFramePr>
        <p:xfrm>
          <a:off x="-1046220" y="620688"/>
          <a:ext cx="8802000" cy="582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5" name="CustomShape 1"/>
          <p:cNvSpPr/>
          <p:nvPr/>
        </p:nvSpPr>
        <p:spPr>
          <a:xfrm>
            <a:off x="477911" y="802762"/>
            <a:ext cx="82054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366092"/>
                </a:solidFill>
                <a:latin typeface="Calibri"/>
                <a:ea typeface="Calibri"/>
              </a:rPr>
              <a:t>STRUKTURA PRZESTĘPSTW KRYMINALNYCH </a:t>
            </a:r>
            <a:br>
              <a:rPr lang="pl-PL" sz="2400" b="1" strike="noStrike" spc="-1" dirty="0">
                <a:solidFill>
                  <a:srgbClr val="366092"/>
                </a:solidFill>
                <a:latin typeface="Calibri"/>
                <a:ea typeface="Calibri"/>
              </a:rPr>
            </a:br>
            <a:r>
              <a:rPr lang="pl-PL" sz="2400" b="1" strike="noStrike" spc="-1" dirty="0">
                <a:solidFill>
                  <a:srgbClr val="366092"/>
                </a:solidFill>
                <a:latin typeface="Calibri"/>
                <a:ea typeface="Calibri"/>
              </a:rPr>
              <a:t>7 PODSTAWOWYCH KATEGORII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5789221" y="2132704"/>
            <a:ext cx="2876760" cy="4104608"/>
          </a:xfrm>
          <a:prstGeom prst="snip1Rect">
            <a:avLst>
              <a:gd name="adj" fmla="val 16667"/>
            </a:avLst>
          </a:prstGeom>
          <a:gradFill rotWithShape="0">
            <a:gsLst>
              <a:gs pos="0">
                <a:srgbClr val="D2E4FF"/>
              </a:gs>
              <a:gs pos="100000">
                <a:srgbClr val="EDF4FF"/>
              </a:gs>
            </a:gsLst>
            <a:lin ang="16200000"/>
          </a:gradFill>
          <a:ln>
            <a:solidFill>
              <a:srgbClr val="87AFDF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</p:sp>
      <p:sp>
        <p:nvSpPr>
          <p:cNvPr id="157" name="CustomShape 3"/>
          <p:cNvSpPr/>
          <p:nvPr/>
        </p:nvSpPr>
        <p:spPr>
          <a:xfrm>
            <a:off x="5770695" y="2565029"/>
            <a:ext cx="2948632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600" b="0" strike="noStrike" spc="-1" dirty="0">
                <a:solidFill>
                  <a:srgbClr val="000000"/>
                </a:solidFill>
                <a:ea typeface="DejaVu Sans"/>
              </a:rPr>
              <a:t>NAJWIĘKSZĄ BOLĄCZKĄ POWIATU CHRZANOWSKIEGO SĄ:</a:t>
            </a:r>
            <a:endParaRPr lang="pl-PL" sz="1600" b="0" strike="noStrike" spc="-1" dirty="0"/>
          </a:p>
          <a:p>
            <a:pPr algn="ctr">
              <a:lnSpc>
                <a:spcPct val="100000"/>
              </a:lnSpc>
            </a:pPr>
            <a:endParaRPr lang="pl-PL" sz="1600" b="0" strike="noStrike" spc="-1" dirty="0"/>
          </a:p>
          <a:p>
            <a:pPr algn="ctr">
              <a:lnSpc>
                <a:spcPct val="100000"/>
              </a:lnSpc>
            </a:pPr>
            <a:r>
              <a:rPr lang="pl-PL" sz="1600" b="0" strike="noStrike" spc="-1" dirty="0">
                <a:solidFill>
                  <a:srgbClr val="000000"/>
                </a:solidFill>
                <a:ea typeface="DejaVu Sans"/>
              </a:rPr>
              <a:t>  </a:t>
            </a:r>
            <a:endParaRPr lang="pl-PL" sz="1600" b="0" strike="noStrike" spc="-1" dirty="0"/>
          </a:p>
          <a:p>
            <a:pPr algn="ctr">
              <a:lnSpc>
                <a:spcPct val="100000"/>
              </a:lnSpc>
            </a:pPr>
            <a:endParaRPr lang="pl-PL" sz="1600" b="0" strike="noStrike" spc="-1" dirty="0"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5806631" y="3453153"/>
            <a:ext cx="2876760" cy="14261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 algn="ctr">
              <a:lnSpc>
                <a:spcPct val="150000"/>
              </a:lnSpc>
              <a:buClr>
                <a:srgbClr val="1F497D"/>
              </a:buClr>
            </a:pPr>
            <a:r>
              <a:rPr lang="pl-PL" sz="2000" b="0" strike="noStrike" spc="-1" dirty="0">
                <a:solidFill>
                  <a:srgbClr val="1F497D"/>
                </a:solidFill>
                <a:ea typeface="DejaVu Sans"/>
              </a:rPr>
              <a:t>Kradzieże z włamaniem</a:t>
            </a:r>
            <a:endParaRPr lang="pl-PL" sz="2000" spc="-1" dirty="0">
              <a:solidFill>
                <a:srgbClr val="1F497D"/>
              </a:solidFill>
              <a:ea typeface="DejaVu Sans"/>
            </a:endParaRPr>
          </a:p>
          <a:p>
            <a:pPr marL="3240" algn="ctr">
              <a:lnSpc>
                <a:spcPct val="150000"/>
              </a:lnSpc>
              <a:buClr>
                <a:srgbClr val="1F497D"/>
              </a:buClr>
            </a:pPr>
            <a:r>
              <a:rPr lang="pl-PL" sz="2000" b="0" strike="noStrike" spc="-1" dirty="0">
                <a:solidFill>
                  <a:srgbClr val="1F497D"/>
                </a:solidFill>
                <a:ea typeface="DejaVu Sans"/>
              </a:rPr>
              <a:t>Kradzieże</a:t>
            </a:r>
            <a:endParaRPr lang="pl-PL" sz="2000" b="0" strike="noStrike" spc="-1" dirty="0"/>
          </a:p>
          <a:p>
            <a:pPr marL="3240" algn="ctr">
              <a:lnSpc>
                <a:spcPct val="150000"/>
              </a:lnSpc>
              <a:buClr>
                <a:srgbClr val="1F497D"/>
              </a:buClr>
            </a:pPr>
            <a:r>
              <a:rPr lang="pl-PL" sz="2000" b="0" strike="noStrike" spc="-1" dirty="0">
                <a:solidFill>
                  <a:srgbClr val="1F497D"/>
                </a:solidFill>
                <a:ea typeface="DejaVu Sans"/>
              </a:rPr>
              <a:t>Uszkodzenie mienia</a:t>
            </a:r>
            <a:endParaRPr lang="pl-PL" sz="2000" b="0" strike="noStrike" spc="-1" dirty="0"/>
          </a:p>
        </p:txBody>
      </p:sp>
      <p:sp>
        <p:nvSpPr>
          <p:cNvPr id="159" name="CustomShape 5"/>
          <p:cNvSpPr/>
          <p:nvPr/>
        </p:nvSpPr>
        <p:spPr>
          <a:xfrm>
            <a:off x="5817328" y="5106465"/>
            <a:ext cx="287676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600" b="0" strike="noStrike" spc="-1" dirty="0">
                <a:solidFill>
                  <a:srgbClr val="000000"/>
                </a:solidFill>
                <a:ea typeface="DejaVu Sans"/>
              </a:rPr>
              <a:t>Zwalczanie tego rodzaju przestępstw, jest dla nas sprawą priorytetową.  </a:t>
            </a:r>
            <a:endParaRPr lang="pl-PL" sz="1600" b="0" strike="noStrike" spc="-1" dirty="0"/>
          </a:p>
          <a:p>
            <a:pPr algn="ctr">
              <a:lnSpc>
                <a:spcPct val="100000"/>
              </a:lnSpc>
            </a:pPr>
            <a:endParaRPr lang="pl-PL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BA85F7F-E072-E5F4-41EA-68EB2AAC7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21000D7-117B-E4B0-F0A0-9AE19060D70D}"/>
              </a:ext>
            </a:extLst>
          </p:cNvPr>
          <p:cNvSpPr txBox="1"/>
          <p:nvPr/>
        </p:nvSpPr>
        <p:spPr>
          <a:xfrm>
            <a:off x="1871701" y="3050960"/>
            <a:ext cx="1982405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625" dirty="0">
                <a:solidFill>
                  <a:schemeClr val="bg1"/>
                </a:solidFill>
              </a:rPr>
              <a:t>52 635</a:t>
            </a:r>
          </a:p>
          <a:p>
            <a:pPr algn="ctr"/>
            <a:endParaRPr lang="pl-PL" sz="1725" dirty="0">
              <a:solidFill>
                <a:srgbClr val="FF0000"/>
              </a:solidFill>
            </a:endParaRPr>
          </a:p>
        </p:txBody>
      </p:sp>
      <p:graphicFrame>
        <p:nvGraphicFramePr>
          <p:cNvPr id="2" name="Group 146">
            <a:extLst>
              <a:ext uri="{FF2B5EF4-FFF2-40B4-BE49-F238E27FC236}">
                <a16:creationId xmlns:a16="http://schemas.microsoft.com/office/drawing/2014/main" id="{106CEB11-E7BF-2075-17B5-C6ADAA97F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9709"/>
              </p:ext>
            </p:extLst>
          </p:nvPr>
        </p:nvGraphicFramePr>
        <p:xfrm>
          <a:off x="251520" y="1595701"/>
          <a:ext cx="8640957" cy="5109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610">
                  <a:extLst>
                    <a:ext uri="{9D8B030D-6E8A-4147-A177-3AD203B41FA5}">
                      <a16:colId xmlns:a16="http://schemas.microsoft.com/office/drawing/2014/main" val="3849456259"/>
                    </a:ext>
                  </a:extLst>
                </a:gridCol>
                <a:gridCol w="91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621">
                  <a:extLst>
                    <a:ext uri="{9D8B030D-6E8A-4147-A177-3AD203B41FA5}">
                      <a16:colId xmlns:a16="http://schemas.microsoft.com/office/drawing/2014/main" val="2011877184"/>
                    </a:ext>
                  </a:extLst>
                </a:gridCol>
                <a:gridCol w="919621">
                  <a:extLst>
                    <a:ext uri="{9D8B030D-6E8A-4147-A177-3AD203B41FA5}">
                      <a16:colId xmlns:a16="http://schemas.microsoft.com/office/drawing/2014/main" val="989216532"/>
                    </a:ext>
                  </a:extLst>
                </a:gridCol>
                <a:gridCol w="919621">
                  <a:extLst>
                    <a:ext uri="{9D8B030D-6E8A-4147-A177-3AD203B41FA5}">
                      <a16:colId xmlns:a16="http://schemas.microsoft.com/office/drawing/2014/main" val="1885856974"/>
                    </a:ext>
                  </a:extLst>
                </a:gridCol>
                <a:gridCol w="919621">
                  <a:extLst>
                    <a:ext uri="{9D8B030D-6E8A-4147-A177-3AD203B41FA5}">
                      <a16:colId xmlns:a16="http://schemas.microsoft.com/office/drawing/2014/main" val="733660999"/>
                    </a:ext>
                  </a:extLst>
                </a:gridCol>
                <a:gridCol w="919621">
                  <a:extLst>
                    <a:ext uri="{9D8B030D-6E8A-4147-A177-3AD203B41FA5}">
                      <a16:colId xmlns:a16="http://schemas.microsoft.com/office/drawing/2014/main" val="1108647155"/>
                    </a:ext>
                  </a:extLst>
                </a:gridCol>
              </a:tblGrid>
              <a:tr h="754577">
                <a:tc>
                  <a:txBody>
                    <a:bodyPr/>
                    <a:lstStyle/>
                    <a:p>
                      <a:endParaRPr lang="pl-PL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Wszczęcia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KPP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2023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Wszczęcia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KPP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Dynamika KPP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Dynamika </a:t>
                      </a:r>
                      <a:b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w Małopolsce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Wykrywalność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KPP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 2023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Wykrywalność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KPP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Wykrywalność w Małopolsce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1" dirty="0">
                          <a:solidFill>
                            <a:schemeClr val="bg1"/>
                          </a:solidFill>
                          <a:latin typeface="+mn-lt"/>
                        </a:rPr>
                        <a:t>2024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92277"/>
                  </a:ext>
                </a:extLst>
              </a:tr>
              <a:tr h="395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400" b="1" u="none" strike="noStrike" dirty="0">
                          <a:solidFill>
                            <a:srgbClr val="082322"/>
                          </a:solidFill>
                          <a:effectLst/>
                          <a:latin typeface="+mn-lt"/>
                        </a:rPr>
                        <a:t>przestępczość ogólna</a:t>
                      </a:r>
                      <a:endParaRPr lang="pl-PL" sz="1400" b="1" i="0" u="none" strike="noStrike" dirty="0">
                        <a:solidFill>
                          <a:srgbClr val="082322"/>
                        </a:solidFill>
                        <a:effectLst/>
                        <a:latin typeface="+mn-lt"/>
                      </a:endParaRPr>
                    </a:p>
                  </a:txBody>
                  <a:tcPr marL="7143" marR="7143" marT="7146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101,9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przestępczość kryminalna</a:t>
                      </a:r>
                    </a:p>
                  </a:txBody>
                  <a:tcPr marL="7143" marR="7143" marT="7146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96,7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9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kategorii przestępstw</a:t>
                      </a:r>
                    </a:p>
                  </a:txBody>
                  <a:tcPr marL="7143" marR="7143" marT="7146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87,4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9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przestępczość rozbójnicza</a:t>
                      </a:r>
                    </a:p>
                  </a:txBody>
                  <a:tcPr marL="7143" marR="7143" marT="7146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101,4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9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bójka i pobicie</a:t>
                      </a:r>
                    </a:p>
                  </a:txBody>
                  <a:tcPr marL="7143" marR="7143" marT="7146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88,5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9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uszczerbek na zdrowiu</a:t>
                      </a:r>
                    </a:p>
                  </a:txBody>
                  <a:tcPr marL="7143" marR="7143" marT="7146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103,5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9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uszkodzenie mienia</a:t>
                      </a:r>
                    </a:p>
                  </a:txBody>
                  <a:tcPr marL="7143" marR="7143" marT="7146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93,0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9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kradzież</a:t>
                      </a:r>
                    </a:p>
                  </a:txBody>
                  <a:tcPr marL="7143" marR="7143" marT="7146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81,2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9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 tym kradzież pojazdu</a:t>
                      </a:r>
                    </a:p>
                  </a:txBody>
                  <a:tcPr marL="7143" marR="7143" marT="7146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153,0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9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kradzież z włamaniem</a:t>
                      </a:r>
                    </a:p>
                  </a:txBody>
                  <a:tcPr marL="7143" marR="7143" marT="7146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89,3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9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przestępczość gospodarcza</a:t>
                      </a:r>
                    </a:p>
                  </a:txBody>
                  <a:tcPr marL="7143" marR="7143" marT="7146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108,4</a:t>
                      </a:r>
                    </a:p>
                  </a:txBody>
                  <a:tcPr marL="7144" marR="7144" marT="714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8E964C62-F6C8-C622-1F11-447550BE1CAC}"/>
              </a:ext>
            </a:extLst>
          </p:cNvPr>
          <p:cNvSpPr txBox="1"/>
          <p:nvPr/>
        </p:nvSpPr>
        <p:spPr>
          <a:xfrm>
            <a:off x="251520" y="76470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latin typeface="+mn-lt"/>
              </a:rPr>
              <a:t>DYNAMIKA PRZESTĘPCZOŚCI I WYKRYWALNOŚĆ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  <a:latin typeface="+mn-lt"/>
              </a:rPr>
              <a:t> W POSZCZEGÓLNYCH KATEGORIACH PRZESTĘPSTW</a:t>
            </a:r>
          </a:p>
        </p:txBody>
      </p:sp>
    </p:spTree>
    <p:extLst>
      <p:ext uri="{BB962C8B-B14F-4D97-AF65-F5344CB8AC3E}">
        <p14:creationId xmlns:p14="http://schemas.microsoft.com/office/powerpoint/2010/main" val="10334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A0814-DDDC-2B39-7B03-ADA62531A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>
            <a:extLst>
              <a:ext uri="{FF2B5EF4-FFF2-40B4-BE49-F238E27FC236}">
                <a16:creationId xmlns:a16="http://schemas.microsoft.com/office/drawing/2014/main" id="{135D7DAB-A7A2-BE5F-01CD-AE3C54AA4168}"/>
              </a:ext>
            </a:extLst>
          </p:cNvPr>
          <p:cNvSpPr/>
          <p:nvPr/>
        </p:nvSpPr>
        <p:spPr>
          <a:xfrm>
            <a:off x="1691679" y="4193512"/>
            <a:ext cx="6336704" cy="377429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dokonano 1,4 zatrzymań na gorącym uczynku przestępstwa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Prostokąt zaokrąglony 12">
            <a:extLst>
              <a:ext uri="{FF2B5EF4-FFF2-40B4-BE49-F238E27FC236}">
                <a16:creationId xmlns:a16="http://schemas.microsoft.com/office/drawing/2014/main" id="{D8311DAA-3F3A-10CD-DD16-C9BCC9576649}"/>
              </a:ext>
            </a:extLst>
          </p:cNvPr>
          <p:cNvSpPr/>
          <p:nvPr/>
        </p:nvSpPr>
        <p:spPr>
          <a:xfrm>
            <a:off x="953843" y="3146533"/>
            <a:ext cx="6282452" cy="378619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przeprowadzono 49 interwencji prewencyjnych </a:t>
            </a:r>
          </a:p>
        </p:txBody>
      </p:sp>
      <p:sp>
        <p:nvSpPr>
          <p:cNvPr id="16" name="Prostokąt zaokrąglony 15">
            <a:extLst>
              <a:ext uri="{FF2B5EF4-FFF2-40B4-BE49-F238E27FC236}">
                <a16:creationId xmlns:a16="http://schemas.microsoft.com/office/drawing/2014/main" id="{0AAC1EBD-C8FE-66DA-AC0F-820493B8CF4D}"/>
              </a:ext>
            </a:extLst>
          </p:cNvPr>
          <p:cNvSpPr/>
          <p:nvPr/>
        </p:nvSpPr>
        <p:spPr>
          <a:xfrm>
            <a:off x="1259631" y="3672609"/>
            <a:ext cx="6336704" cy="377428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ujawniono 115 wykroczeń</a:t>
            </a:r>
          </a:p>
        </p:txBody>
      </p:sp>
      <p:sp>
        <p:nvSpPr>
          <p:cNvPr id="17" name="Prostokąt zaokrąglony 16">
            <a:extLst>
              <a:ext uri="{FF2B5EF4-FFF2-40B4-BE49-F238E27FC236}">
                <a16:creationId xmlns:a16="http://schemas.microsoft.com/office/drawing/2014/main" id="{2C0C9865-9EC7-95D2-6777-ED670A632628}"/>
              </a:ext>
            </a:extLst>
          </p:cNvPr>
          <p:cNvSpPr/>
          <p:nvPr/>
        </p:nvSpPr>
        <p:spPr>
          <a:xfrm>
            <a:off x="323528" y="2132856"/>
            <a:ext cx="6120680" cy="378619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skierowano do służby patrolowej i obchodowej 41 policjantów prewencji 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B2DD0563-EAFE-F921-8C2A-6D10F2757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36" y="836712"/>
            <a:ext cx="7380328" cy="6373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7500" tIns="35100" rIns="67500" bIns="351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pl-PL" altLang="pl-PL" sz="24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W POWIECIE CHRZANOWSKIM KAŻDEGO </a:t>
            </a:r>
            <a:br>
              <a:rPr kumimoji="0" lang="pl-PL" altLang="pl-PL" sz="24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</a:br>
            <a:r>
              <a:rPr kumimoji="0" lang="pl-PL" altLang="pl-PL" sz="24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ahoma" panose="020B0604030504040204" pitchFamily="34" charset="0"/>
              </a:rPr>
              <a:t>DNIA 2024 ROKU ŚREDNIO ……</a:t>
            </a:r>
          </a:p>
        </p:txBody>
      </p:sp>
      <p:sp>
        <p:nvSpPr>
          <p:cNvPr id="22" name="Prostokąt zaokrąglony 21">
            <a:extLst>
              <a:ext uri="{FF2B5EF4-FFF2-40B4-BE49-F238E27FC236}">
                <a16:creationId xmlns:a16="http://schemas.microsoft.com/office/drawing/2014/main" id="{8FD4A3CD-8C78-0934-C55F-B58F74204F34}"/>
              </a:ext>
            </a:extLst>
          </p:cNvPr>
          <p:cNvSpPr/>
          <p:nvPr/>
        </p:nvSpPr>
        <p:spPr>
          <a:xfrm>
            <a:off x="611559" y="2627288"/>
            <a:ext cx="6264695" cy="378619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skierowano do służby na drogach   </a:t>
            </a:r>
            <a:r>
              <a:rPr lang="pl-PL" altLang="pl-PL" dirty="0">
                <a:solidFill>
                  <a:srgbClr val="FFFFFF"/>
                </a:solidFill>
                <a:latin typeface="Calibri" panose="020F0502020204030204" pitchFamily="34" charset="0"/>
              </a:rPr>
              <a:t>11,42</a:t>
            </a: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policjantów ruchu drogowego</a:t>
            </a:r>
          </a:p>
        </p:txBody>
      </p:sp>
      <p:sp>
        <p:nvSpPr>
          <p:cNvPr id="14" name="Prostokąt zaokrąglony 10">
            <a:extLst>
              <a:ext uri="{FF2B5EF4-FFF2-40B4-BE49-F238E27FC236}">
                <a16:creationId xmlns:a16="http://schemas.microsoft.com/office/drawing/2014/main" id="{19B98EBB-323A-4A05-A877-581F9643E1CC}"/>
              </a:ext>
            </a:extLst>
          </p:cNvPr>
          <p:cNvSpPr/>
          <p:nvPr/>
        </p:nvSpPr>
        <p:spPr>
          <a:xfrm>
            <a:off x="2051719" y="4682467"/>
            <a:ext cx="6408712" cy="377429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przedstawiono zarzuty 2,3 podejrzanym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5626477E-CAB7-480E-9AD6-D812BEBF494A}"/>
              </a:ext>
            </a:extLst>
          </p:cNvPr>
          <p:cNvSpPr/>
          <p:nvPr/>
        </p:nvSpPr>
        <p:spPr>
          <a:xfrm>
            <a:off x="2555775" y="5177769"/>
            <a:ext cx="6336704" cy="377429"/>
          </a:xfrm>
          <a:prstGeom prst="roundRect">
            <a:avLst/>
          </a:prstGeom>
          <a:solidFill>
            <a:srgbClr val="00206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kumimoji="0" lang="pl-PL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ykryto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5,6 przestępstw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786210-D7E6-FFA0-2DA2-CD73BEA6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26884"/>
            <a:ext cx="8064896" cy="97951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bg1"/>
                </a:solidFill>
                <a:effectLst/>
              </a:rPr>
              <a:t>KIERUNKI DZIAŁAŃ ZWIĄZANE ZE ZWALCZANIEM PRZESTĘPCZOŚCI W 2025 ROKU</a:t>
            </a:r>
            <a:br>
              <a:rPr lang="pl-PL" sz="2400" dirty="0">
                <a:solidFill>
                  <a:schemeClr val="bg1"/>
                </a:solidFill>
                <a:effectLst/>
              </a:rPr>
            </a:br>
            <a:r>
              <a:rPr lang="pl-PL" sz="1800" dirty="0">
                <a:solidFill>
                  <a:schemeClr val="bg1"/>
                </a:solidFill>
                <a:effectLst/>
              </a:rPr>
              <a:t>wynikające z poleceń kierownictwa KGP</a:t>
            </a:r>
            <a:endParaRPr lang="pl-PL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A185D2-CC91-D7DC-6FE7-574AA8A7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24064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>
                <a:solidFill>
                  <a:schemeClr val="bg2"/>
                </a:solidFill>
                <a:effectLst/>
              </a:rPr>
              <a:t>Szczegółowe rozpoznanie działalności osób wywodzących się ze środowisk przestępczych, przebywających na terenie RP,</a:t>
            </a:r>
          </a:p>
          <a:p>
            <a:pPr marL="0" indent="0">
              <a:buNone/>
            </a:pPr>
            <a:endParaRPr lang="pl-PL" sz="2000" dirty="0">
              <a:solidFill>
                <a:schemeClr val="bg2"/>
              </a:solidFill>
              <a:effectLst/>
            </a:endParaRPr>
          </a:p>
          <a:p>
            <a:r>
              <a:rPr lang="pl-PL" sz="2000" dirty="0">
                <a:solidFill>
                  <a:schemeClr val="bg2"/>
                </a:solidFill>
                <a:effectLst/>
              </a:rPr>
              <a:t>Rozpoznawanie grup zajmujących się przemytem imigrantów, walka z handlem ludźmi i nielegalną migracją,</a:t>
            </a:r>
          </a:p>
          <a:p>
            <a:pPr marL="0" indent="0">
              <a:buNone/>
            </a:pPr>
            <a:endParaRPr lang="pl-PL" sz="2000" dirty="0">
              <a:solidFill>
                <a:schemeClr val="bg2"/>
              </a:solidFill>
              <a:effectLst/>
            </a:endParaRPr>
          </a:p>
          <a:p>
            <a:r>
              <a:rPr lang="pl-PL" sz="2000" dirty="0">
                <a:solidFill>
                  <a:schemeClr val="bg2"/>
                </a:solidFill>
                <a:effectLst/>
              </a:rPr>
              <a:t>Monitorowanie zdarzeń, które mogą mieć znamiona sabotażowo-dywersyjne, </a:t>
            </a:r>
          </a:p>
          <a:p>
            <a:pPr marL="0" indent="0">
              <a:buNone/>
            </a:pPr>
            <a:endParaRPr lang="pl-PL" sz="2000" dirty="0">
              <a:solidFill>
                <a:schemeClr val="bg2"/>
              </a:solidFill>
              <a:effectLst/>
            </a:endParaRPr>
          </a:p>
          <a:p>
            <a:r>
              <a:rPr lang="pl-PL" sz="2000" dirty="0">
                <a:solidFill>
                  <a:schemeClr val="bg2"/>
                </a:solidFill>
                <a:effectLst/>
              </a:rPr>
              <a:t>Walka z zagrożeniami hybrydowymi, przyjmującymi formę dezinformacji, cyberataków, działań paramilitarnych oraz społecznych manipulacji z wykorzystaniem platform cyfrowych – niezbędna jest wczesna identyfikacja oraz efektywne koordynowanie.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8ABD626-8164-ED48-10D5-D9EC4C0C3840}"/>
              </a:ext>
            </a:extLst>
          </p:cNvPr>
          <p:cNvSpPr/>
          <p:nvPr/>
        </p:nvSpPr>
        <p:spPr>
          <a:xfrm>
            <a:off x="7164288" y="4725144"/>
            <a:ext cx="17831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1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26795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0431C7-D449-383A-2372-667D59B0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587152"/>
          </a:xfrm>
        </p:spPr>
        <p:txBody>
          <a:bodyPr>
            <a:normAutofit/>
          </a:bodyPr>
          <a:lstStyle/>
          <a:p>
            <a:pPr algn="just"/>
            <a:r>
              <a:rPr lang="pl-PL" sz="2100" dirty="0">
                <a:solidFill>
                  <a:schemeClr val="bg2"/>
                </a:solidFill>
                <a:effectLst/>
              </a:rPr>
              <a:t>Prowadzenie rozpoznania grup przestępczych w tym pseudokibiców, przeciwdziałanie ich działalności przestępczej, w tym przeciwdziałanie wprowadzaniu środków odurzających na rynek;</a:t>
            </a:r>
          </a:p>
          <a:p>
            <a:endParaRPr lang="pl-PL" sz="2100" dirty="0">
              <a:solidFill>
                <a:schemeClr val="bg2"/>
              </a:solidFill>
              <a:effectLst/>
            </a:endParaRPr>
          </a:p>
          <a:p>
            <a:pPr algn="just"/>
            <a:r>
              <a:rPr lang="pl-PL" sz="2100" dirty="0">
                <a:solidFill>
                  <a:schemeClr val="bg2"/>
                </a:solidFill>
                <a:effectLst/>
              </a:rPr>
              <a:t>Zwalczanie przestępczości „na wnuczka” i innej dotykającej osoby starsze i nieporadne;</a:t>
            </a:r>
          </a:p>
          <a:p>
            <a:endParaRPr lang="pl-PL" sz="2100" dirty="0">
              <a:solidFill>
                <a:schemeClr val="bg2"/>
              </a:solidFill>
              <a:effectLst/>
            </a:endParaRPr>
          </a:p>
          <a:p>
            <a:r>
              <a:rPr lang="pl-PL" sz="2100" dirty="0">
                <a:solidFill>
                  <a:schemeClr val="bg2"/>
                </a:solidFill>
                <a:effectLst/>
              </a:rPr>
              <a:t>Zwalczanie przestępczości wykorzystującej nowe instrumenty płatnicze („na blika).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220AAF58-AB53-9D91-3DD5-B14053A1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08720"/>
            <a:ext cx="8712968" cy="68580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bg1"/>
                </a:solidFill>
                <a:effectLst/>
              </a:rPr>
              <a:t>KIERUNKI DZIAŁAŃ ZWIĄZANE ZE ZWALCZANIEM PRZESTĘPCZOŚCI W 2025 ROKU</a:t>
            </a:r>
            <a:br>
              <a:rPr lang="pl-PL" sz="1500" dirty="0">
                <a:solidFill>
                  <a:schemeClr val="bg1"/>
                </a:solidFill>
                <a:effectLst/>
              </a:rPr>
            </a:br>
            <a:r>
              <a:rPr lang="pl-PL" sz="1500" dirty="0">
                <a:solidFill>
                  <a:schemeClr val="bg1"/>
                </a:solidFill>
                <a:effectLst/>
              </a:rPr>
              <a:t>wynikające z zagrożeń lokalnych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C74D6E9-8017-4392-CF42-B465C22525AF}"/>
              </a:ext>
            </a:extLst>
          </p:cNvPr>
          <p:cNvSpPr/>
          <p:nvPr/>
        </p:nvSpPr>
        <p:spPr>
          <a:xfrm>
            <a:off x="7164288" y="4725144"/>
            <a:ext cx="178319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115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30893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E5141-5407-B98A-1BC2-7704662CE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>
            <a:extLst>
              <a:ext uri="{FF2B5EF4-FFF2-40B4-BE49-F238E27FC236}">
                <a16:creationId xmlns:a16="http://schemas.microsoft.com/office/drawing/2014/main" id="{52908969-709D-5CBD-2585-9D82839E94F6}"/>
              </a:ext>
            </a:extLst>
          </p:cNvPr>
          <p:cNvSpPr/>
          <p:nvPr/>
        </p:nvSpPr>
        <p:spPr>
          <a:xfrm>
            <a:off x="397080" y="3921442"/>
            <a:ext cx="8349840" cy="255309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1" u="none" strike="noStrike" kern="1200" cap="none" spc="-1" normalizeH="0" baseline="0" noProof="0" dirty="0">
                <a:ln>
                  <a:noFill/>
                </a:ln>
                <a:solidFill>
                  <a:srgbClr val="0E1825"/>
                </a:solidFill>
                <a:effectLst/>
                <a:uLnTx/>
                <a:uFillTx/>
                <a:latin typeface="Calibri"/>
                <a:ea typeface="Calibri"/>
              </a:rPr>
              <a:t>PION </a:t>
            </a:r>
            <a:endParaRPr kumimoji="0" lang="pl-PL" sz="6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1" u="none" strike="noStrike" kern="1200" cap="none" spc="-1" normalizeH="0" baseline="0" noProof="0" dirty="0">
                <a:ln>
                  <a:noFill/>
                </a:ln>
                <a:solidFill>
                  <a:srgbClr val="0E1825"/>
                </a:solidFill>
                <a:effectLst/>
                <a:uLnTx/>
                <a:uFillTx/>
                <a:latin typeface="Calibri"/>
                <a:ea typeface="Calibri"/>
              </a:rPr>
              <a:t>PREWENCJI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1" u="none" strike="noStrike" kern="1200" cap="none" spc="-1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Calibri"/>
              </a:rPr>
              <a:t>.</a:t>
            </a:r>
            <a:endParaRPr kumimoji="0" lang="pl-PL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20" name="Picture 2" descr="\\kpp-chrzanow-fs\Domowe$\mateusz.jamrozik\Moje dokumenty\Projekty\grafiki\text3030A.png">
            <a:extLst>
              <a:ext uri="{FF2B5EF4-FFF2-40B4-BE49-F238E27FC236}">
                <a16:creationId xmlns:a16="http://schemas.microsoft.com/office/drawing/2014/main" id="{CE56481C-5496-10E8-7FFA-C8833D53B10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79640" y="908640"/>
            <a:ext cx="3524760" cy="3131640"/>
          </a:xfrm>
          <a:prstGeom prst="rect">
            <a:avLst/>
          </a:prstGeom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0CFFAD7-643A-1C5C-FC11-31A11C00A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88" y="1052736"/>
            <a:ext cx="1420251" cy="194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499">
            <a:extLst>
              <a:ext uri="{FF2B5EF4-FFF2-40B4-BE49-F238E27FC236}">
                <a16:creationId xmlns:a16="http://schemas.microsoft.com/office/drawing/2014/main" id="{C3D02FB1-216A-46C0-8992-2F936780DEAF}"/>
              </a:ext>
            </a:extLst>
          </p:cNvPr>
          <p:cNvSpPr/>
          <p:nvPr/>
        </p:nvSpPr>
        <p:spPr>
          <a:xfrm>
            <a:off x="2613932" y="1562723"/>
            <a:ext cx="1550348" cy="964839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rPr>
              <a:t>17 968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TextBox 1480">
            <a:extLst>
              <a:ext uri="{FF2B5EF4-FFF2-40B4-BE49-F238E27FC236}">
                <a16:creationId xmlns:a16="http://schemas.microsoft.com/office/drawing/2014/main" id="{D366DFAF-42B9-441A-8702-3FFF0677ADBD}"/>
              </a:ext>
            </a:extLst>
          </p:cNvPr>
          <p:cNvSpPr txBox="1"/>
          <p:nvPr/>
        </p:nvSpPr>
        <p:spPr>
          <a:xfrm>
            <a:off x="-58103" y="1799126"/>
            <a:ext cx="2717396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podjęte interwencje</a:t>
            </a:r>
            <a:b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o charakterze prewencyjnym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315784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1" name="TextBox 1480">
            <a:extLst>
              <a:ext uri="{FF2B5EF4-FFF2-40B4-BE49-F238E27FC236}">
                <a16:creationId xmlns:a16="http://schemas.microsoft.com/office/drawing/2014/main" id="{61A6AE4F-2673-46BE-BD6E-71EAD209C9D8}"/>
              </a:ext>
            </a:extLst>
          </p:cNvPr>
          <p:cNvSpPr txBox="1"/>
          <p:nvPr/>
        </p:nvSpPr>
        <p:spPr>
          <a:xfrm>
            <a:off x="16562" y="2887095"/>
            <a:ext cx="259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zatrzymani sprawcy przestępstw na gorącym uczynku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315784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2" name="Oval 1499">
            <a:extLst>
              <a:ext uri="{FF2B5EF4-FFF2-40B4-BE49-F238E27FC236}">
                <a16:creationId xmlns:a16="http://schemas.microsoft.com/office/drawing/2014/main" id="{DEE1DDEB-BB61-4030-B0BD-3D00134488EC}"/>
              </a:ext>
            </a:extLst>
          </p:cNvPr>
          <p:cNvSpPr/>
          <p:nvPr/>
        </p:nvSpPr>
        <p:spPr>
          <a:xfrm>
            <a:off x="2613932" y="2729828"/>
            <a:ext cx="1550348" cy="914804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rPr>
              <a:t>501</a:t>
            </a:r>
          </a:p>
        </p:txBody>
      </p:sp>
      <p:sp>
        <p:nvSpPr>
          <p:cNvPr id="14" name="TextBox 1480">
            <a:extLst>
              <a:ext uri="{FF2B5EF4-FFF2-40B4-BE49-F238E27FC236}">
                <a16:creationId xmlns:a16="http://schemas.microsoft.com/office/drawing/2014/main" id="{BC9DAEED-0647-4D5A-BEED-F5596F356296}"/>
              </a:ext>
            </a:extLst>
          </p:cNvPr>
          <p:cNvSpPr txBox="1"/>
          <p:nvPr/>
        </p:nvSpPr>
        <p:spPr>
          <a:xfrm>
            <a:off x="-4735" y="4166862"/>
            <a:ext cx="2664028" cy="28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zrealizowane doprowadzenia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315784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5" name="Oval 1499">
            <a:extLst>
              <a:ext uri="{FF2B5EF4-FFF2-40B4-BE49-F238E27FC236}">
                <a16:creationId xmlns:a16="http://schemas.microsoft.com/office/drawing/2014/main" id="{68943503-9975-4BB6-AAF5-2D9030E7BA83}"/>
              </a:ext>
            </a:extLst>
          </p:cNvPr>
          <p:cNvSpPr/>
          <p:nvPr/>
        </p:nvSpPr>
        <p:spPr>
          <a:xfrm>
            <a:off x="2613932" y="4058495"/>
            <a:ext cx="1517995" cy="623025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rPr>
              <a:t>783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315784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TextBox 1480">
            <a:extLst>
              <a:ext uri="{FF2B5EF4-FFF2-40B4-BE49-F238E27FC236}">
                <a16:creationId xmlns:a16="http://schemas.microsoft.com/office/drawing/2014/main" id="{1685CC31-EB07-4BA4-A7CA-1C7FB1E3CF98}"/>
              </a:ext>
            </a:extLst>
          </p:cNvPr>
          <p:cNvSpPr txBox="1"/>
          <p:nvPr/>
        </p:nvSpPr>
        <p:spPr>
          <a:xfrm>
            <a:off x="68580" y="4845574"/>
            <a:ext cx="259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przeprowadzone                 przez dzielnicowych </a:t>
            </a:r>
          </a:p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wywiady i ustalenia 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315784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8" name="Oval 1499">
            <a:extLst>
              <a:ext uri="{FF2B5EF4-FFF2-40B4-BE49-F238E27FC236}">
                <a16:creationId xmlns:a16="http://schemas.microsoft.com/office/drawing/2014/main" id="{FCDFE8C5-D57A-4691-BDD6-5254CD922EEF}"/>
              </a:ext>
            </a:extLst>
          </p:cNvPr>
          <p:cNvSpPr/>
          <p:nvPr/>
        </p:nvSpPr>
        <p:spPr>
          <a:xfrm>
            <a:off x="2613932" y="4856312"/>
            <a:ext cx="1522321" cy="645947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rPr>
              <a:t>17 718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315784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" name="TextBox 1480">
            <a:extLst>
              <a:ext uri="{FF2B5EF4-FFF2-40B4-BE49-F238E27FC236}">
                <a16:creationId xmlns:a16="http://schemas.microsoft.com/office/drawing/2014/main" id="{1EC07217-CB8B-452A-AF6E-6279EB51ED02}"/>
              </a:ext>
            </a:extLst>
          </p:cNvPr>
          <p:cNvSpPr txBox="1"/>
          <p:nvPr/>
        </p:nvSpPr>
        <p:spPr>
          <a:xfrm>
            <a:off x="0" y="5773376"/>
            <a:ext cx="2630309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spotkania dzielnicowych </a:t>
            </a:r>
            <a:b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ze społeczeństwem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315784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1" name="Oval 1499">
            <a:extLst>
              <a:ext uri="{FF2B5EF4-FFF2-40B4-BE49-F238E27FC236}">
                <a16:creationId xmlns:a16="http://schemas.microsoft.com/office/drawing/2014/main" id="{81DFDF7B-7E74-492D-99A8-B33F0FB6C3B2}"/>
              </a:ext>
            </a:extLst>
          </p:cNvPr>
          <p:cNvSpPr/>
          <p:nvPr/>
        </p:nvSpPr>
        <p:spPr>
          <a:xfrm>
            <a:off x="2613932" y="5678087"/>
            <a:ext cx="1504987" cy="624608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ko-KR" sz="27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rPr>
              <a:t>1 862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315784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" name="TextBox 1480">
            <a:extLst>
              <a:ext uri="{FF2B5EF4-FFF2-40B4-BE49-F238E27FC236}">
                <a16:creationId xmlns:a16="http://schemas.microsoft.com/office/drawing/2014/main" id="{442AF70E-F7BF-4382-8350-2AC2A9F9B36D}"/>
              </a:ext>
            </a:extLst>
          </p:cNvPr>
          <p:cNvSpPr txBox="1"/>
          <p:nvPr/>
        </p:nvSpPr>
        <p:spPr>
          <a:xfrm>
            <a:off x="4296661" y="1718973"/>
            <a:ext cx="3056593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odwiedziny rodzin objętych procedurą NK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315784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4" name="Oval 1499">
            <a:extLst>
              <a:ext uri="{FF2B5EF4-FFF2-40B4-BE49-F238E27FC236}">
                <a16:creationId xmlns:a16="http://schemas.microsoft.com/office/drawing/2014/main" id="{46A0C14E-E3DA-4F54-AB50-AB21371AD77A}"/>
              </a:ext>
            </a:extLst>
          </p:cNvPr>
          <p:cNvSpPr/>
          <p:nvPr/>
        </p:nvSpPr>
        <p:spPr>
          <a:xfrm>
            <a:off x="7304662" y="1493719"/>
            <a:ext cx="1507237" cy="871759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rPr>
              <a:t>1 550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" name="TextBox 1480">
            <a:extLst>
              <a:ext uri="{FF2B5EF4-FFF2-40B4-BE49-F238E27FC236}">
                <a16:creationId xmlns:a16="http://schemas.microsoft.com/office/drawing/2014/main" id="{961DD8F4-EE43-42F5-B652-9F5C706A87FC}"/>
              </a:ext>
            </a:extLst>
          </p:cNvPr>
          <p:cNvSpPr txBox="1"/>
          <p:nvPr/>
        </p:nvSpPr>
        <p:spPr>
          <a:xfrm>
            <a:off x="4363482" y="2655203"/>
            <a:ext cx="3037120" cy="65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udział w posiedzeniach zespołów interdyscyplinarnych i grup roboczych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315784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7" name="Oval 1499">
            <a:extLst>
              <a:ext uri="{FF2B5EF4-FFF2-40B4-BE49-F238E27FC236}">
                <a16:creationId xmlns:a16="http://schemas.microsoft.com/office/drawing/2014/main" id="{3600DFD3-CEFA-4FA5-944A-2BBB7EC33EEA}"/>
              </a:ext>
            </a:extLst>
          </p:cNvPr>
          <p:cNvSpPr/>
          <p:nvPr/>
        </p:nvSpPr>
        <p:spPr>
          <a:xfrm>
            <a:off x="7304661" y="2701186"/>
            <a:ext cx="1507238" cy="739032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rPr>
              <a:t>826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9" name="TextBox 1480">
            <a:extLst>
              <a:ext uri="{FF2B5EF4-FFF2-40B4-BE49-F238E27FC236}">
                <a16:creationId xmlns:a16="http://schemas.microsoft.com/office/drawing/2014/main" id="{7C17817F-4DFC-4264-A3A2-2E1FD6B0497C}"/>
              </a:ext>
            </a:extLst>
          </p:cNvPr>
          <p:cNvSpPr txBox="1"/>
          <p:nvPr/>
        </p:nvSpPr>
        <p:spPr>
          <a:xfrm>
            <a:off x="4118919" y="3707669"/>
            <a:ext cx="3263057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poszukiwania administracyjno-porządkowe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315784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0" name="Oval 1499">
            <a:extLst>
              <a:ext uri="{FF2B5EF4-FFF2-40B4-BE49-F238E27FC236}">
                <a16:creationId xmlns:a16="http://schemas.microsoft.com/office/drawing/2014/main" id="{EF03120C-FE7D-426D-B070-002DE16CE51D}"/>
              </a:ext>
            </a:extLst>
          </p:cNvPr>
          <p:cNvSpPr/>
          <p:nvPr/>
        </p:nvSpPr>
        <p:spPr>
          <a:xfrm>
            <a:off x="7304661" y="3676301"/>
            <a:ext cx="1507238" cy="553766"/>
          </a:xfrm>
          <a:prstGeom prst="round2Diag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rPr>
              <a:t>441</a:t>
            </a:r>
          </a:p>
        </p:txBody>
      </p:sp>
      <p:sp>
        <p:nvSpPr>
          <p:cNvPr id="32" name="TextBox 1480">
            <a:extLst>
              <a:ext uri="{FF2B5EF4-FFF2-40B4-BE49-F238E27FC236}">
                <a16:creationId xmlns:a16="http://schemas.microsoft.com/office/drawing/2014/main" id="{64BF07FF-9596-4A9F-8688-CAE4CA945170}"/>
              </a:ext>
            </a:extLst>
          </p:cNvPr>
          <p:cNvSpPr txBox="1"/>
          <p:nvPr/>
        </p:nvSpPr>
        <p:spPr>
          <a:xfrm>
            <a:off x="4492107" y="4610065"/>
            <a:ext cx="3037120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administracyjno-porządkowe czynności jednorazowe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315784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3" name="Oval 1499">
            <a:extLst>
              <a:ext uri="{FF2B5EF4-FFF2-40B4-BE49-F238E27FC236}">
                <a16:creationId xmlns:a16="http://schemas.microsoft.com/office/drawing/2014/main" id="{89BD49B7-3352-437B-9058-F874ABD7D961}"/>
              </a:ext>
            </a:extLst>
          </p:cNvPr>
          <p:cNvSpPr/>
          <p:nvPr/>
        </p:nvSpPr>
        <p:spPr>
          <a:xfrm>
            <a:off x="7300336" y="4532564"/>
            <a:ext cx="1507238" cy="768644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rPr>
              <a:t>233</a:t>
            </a: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6" name="TextBox 1480">
            <a:extLst>
              <a:ext uri="{FF2B5EF4-FFF2-40B4-BE49-F238E27FC236}">
                <a16:creationId xmlns:a16="http://schemas.microsoft.com/office/drawing/2014/main" id="{D44AC9C4-B3F6-4718-9182-FB4B78860113}"/>
              </a:ext>
            </a:extLst>
          </p:cNvPr>
          <p:cNvSpPr txBox="1"/>
          <p:nvPr/>
        </p:nvSpPr>
        <p:spPr>
          <a:xfrm>
            <a:off x="4363482" y="5428152"/>
            <a:ext cx="3056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wnioski, zawiadomienia, interwencje skierowane                    do sądów rodzinnych, instytucji, organizacji                </a:t>
            </a:r>
            <a:b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1578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dot. małoletnich/nieletnich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315784">
                  <a:lumMod val="50000"/>
                </a:srgbClr>
              </a:solidFill>
              <a:effectLst/>
              <a:uLnTx/>
              <a:uFillTx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7" name="Oval 1499">
            <a:extLst>
              <a:ext uri="{FF2B5EF4-FFF2-40B4-BE49-F238E27FC236}">
                <a16:creationId xmlns:a16="http://schemas.microsoft.com/office/drawing/2014/main" id="{4C96B6BC-A113-4C54-9C7B-8F0363F87435}"/>
              </a:ext>
            </a:extLst>
          </p:cNvPr>
          <p:cNvSpPr/>
          <p:nvPr/>
        </p:nvSpPr>
        <p:spPr>
          <a:xfrm>
            <a:off x="7300337" y="5552536"/>
            <a:ext cx="1507238" cy="722525"/>
          </a:xfrm>
          <a:prstGeom prst="round2Diag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ko-KR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rPr>
              <a:t>165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A2F3ED4-19B4-400F-55DA-7789A11C7474}"/>
              </a:ext>
            </a:extLst>
          </p:cNvPr>
          <p:cNvSpPr txBox="1"/>
          <p:nvPr/>
        </p:nvSpPr>
        <p:spPr>
          <a:xfrm>
            <a:off x="251521" y="752048"/>
            <a:ext cx="8464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ZAANGAŻOWANIE SŁUŻBY PREWENCYJNEJ W POWIECIE CHRZANOWSKIM W LICZBACH W 2024 ROKU </a:t>
            </a:r>
          </a:p>
        </p:txBody>
      </p:sp>
    </p:spTree>
    <p:extLst>
      <p:ext uri="{BB962C8B-B14F-4D97-AF65-F5344CB8AC3E}">
        <p14:creationId xmlns:p14="http://schemas.microsoft.com/office/powerpoint/2010/main" val="17977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C780E80E-55ED-2E50-EFB4-350EA92AB59C}"/>
              </a:ext>
            </a:extLst>
          </p:cNvPr>
          <p:cNvSpPr/>
          <p:nvPr/>
        </p:nvSpPr>
        <p:spPr>
          <a:xfrm rot="18900000">
            <a:off x="6453681" y="4490147"/>
            <a:ext cx="1969274" cy="1981771"/>
          </a:xfrm>
          <a:prstGeom prst="roundRect">
            <a:avLst>
              <a:gd name="adj" fmla="val 10715"/>
            </a:avLst>
          </a:prstGeom>
          <a:solidFill>
            <a:schemeClr val="accent6"/>
          </a:solidFill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A3C03586-0050-3A79-1BBE-9FA02AC81ABD}"/>
              </a:ext>
            </a:extLst>
          </p:cNvPr>
          <p:cNvSpPr/>
          <p:nvPr/>
        </p:nvSpPr>
        <p:spPr>
          <a:xfrm rot="18900000">
            <a:off x="3523362" y="4481620"/>
            <a:ext cx="1969274" cy="1981771"/>
          </a:xfrm>
          <a:prstGeom prst="roundRect">
            <a:avLst>
              <a:gd name="adj" fmla="val 10715"/>
            </a:avLst>
          </a:prstGeom>
          <a:solidFill>
            <a:schemeClr val="accent6"/>
          </a:solidFill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3F4ADF99-DE3B-7D0B-7862-6EA4576E0414}"/>
              </a:ext>
            </a:extLst>
          </p:cNvPr>
          <p:cNvSpPr/>
          <p:nvPr/>
        </p:nvSpPr>
        <p:spPr>
          <a:xfrm rot="18900000">
            <a:off x="6448048" y="1776538"/>
            <a:ext cx="1969274" cy="1981771"/>
          </a:xfrm>
          <a:prstGeom prst="roundRect">
            <a:avLst>
              <a:gd name="adj" fmla="val 10715"/>
            </a:avLst>
          </a:prstGeom>
          <a:solidFill>
            <a:schemeClr val="accent6"/>
          </a:solidFill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426C8ED1-BCE5-BCE7-F5EE-B7BC9813A43D}"/>
              </a:ext>
            </a:extLst>
          </p:cNvPr>
          <p:cNvSpPr/>
          <p:nvPr/>
        </p:nvSpPr>
        <p:spPr>
          <a:xfrm rot="18900000">
            <a:off x="3531535" y="1788661"/>
            <a:ext cx="1969274" cy="1981771"/>
          </a:xfrm>
          <a:prstGeom prst="roundRect">
            <a:avLst>
              <a:gd name="adj" fmla="val 10715"/>
            </a:avLst>
          </a:prstGeom>
          <a:solidFill>
            <a:schemeClr val="accent6"/>
          </a:solidFill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02AFE595-53F1-4967-954E-0DCADA5284B6}"/>
              </a:ext>
            </a:extLst>
          </p:cNvPr>
          <p:cNvSpPr/>
          <p:nvPr/>
        </p:nvSpPr>
        <p:spPr>
          <a:xfrm>
            <a:off x="-50563" y="722370"/>
            <a:ext cx="913346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PRZEMOC DOMOWA W POWIECIE CHRZANOWSKIM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2024 ROKU </a:t>
            </a:r>
          </a:p>
        </p:txBody>
      </p:sp>
      <p:pic>
        <p:nvPicPr>
          <p:cNvPr id="3" name="Grafika 2" descr="Chodzenie">
            <a:extLst>
              <a:ext uri="{FF2B5EF4-FFF2-40B4-BE49-F238E27FC236}">
                <a16:creationId xmlns:a16="http://schemas.microsoft.com/office/drawing/2014/main" id="{53808124-8119-425A-801A-96D61E16F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2118" y="5838931"/>
            <a:ext cx="417638" cy="417638"/>
          </a:xfrm>
          <a:prstGeom prst="rect">
            <a:avLst/>
          </a:prstGeom>
        </p:spPr>
      </p:pic>
      <p:pic>
        <p:nvPicPr>
          <p:cNvPr id="5" name="Grafika 4" descr="Strzałki ostrokątne">
            <a:extLst>
              <a:ext uri="{FF2B5EF4-FFF2-40B4-BE49-F238E27FC236}">
                <a16:creationId xmlns:a16="http://schemas.microsoft.com/office/drawing/2014/main" id="{F0CD133D-8DC8-4CB4-AD74-280EFE553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7756" y="5905800"/>
            <a:ext cx="300485" cy="300485"/>
          </a:xfrm>
          <a:prstGeom prst="rect">
            <a:avLst/>
          </a:prstGeom>
        </p:spPr>
      </p:pic>
      <p:pic>
        <p:nvPicPr>
          <p:cNvPr id="9" name="Grafika 8" descr="Dom">
            <a:extLst>
              <a:ext uri="{FF2B5EF4-FFF2-40B4-BE49-F238E27FC236}">
                <a16:creationId xmlns:a16="http://schemas.microsoft.com/office/drawing/2014/main" id="{34B35472-CB98-48E6-8320-B59DCEA5D5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9597" y="5737535"/>
            <a:ext cx="506914" cy="506914"/>
          </a:xfrm>
          <a:prstGeom prst="rect">
            <a:avLst/>
          </a:prstGeom>
        </p:spPr>
      </p:pic>
      <p:pic>
        <p:nvPicPr>
          <p:cNvPr id="81" name="Grafika 80" descr="Chodzenie">
            <a:extLst>
              <a:ext uri="{FF2B5EF4-FFF2-40B4-BE49-F238E27FC236}">
                <a16:creationId xmlns:a16="http://schemas.microsoft.com/office/drawing/2014/main" id="{5F3141D6-E9DF-4009-B14C-781C8657A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797176" y="5540843"/>
            <a:ext cx="479987" cy="479987"/>
          </a:xfrm>
          <a:prstGeom prst="rect">
            <a:avLst/>
          </a:prstGeom>
        </p:spPr>
      </p:pic>
      <p:pic>
        <p:nvPicPr>
          <p:cNvPr id="82" name="Grafika 81" descr="Strzałki ostrokątne">
            <a:extLst>
              <a:ext uri="{FF2B5EF4-FFF2-40B4-BE49-F238E27FC236}">
                <a16:creationId xmlns:a16="http://schemas.microsoft.com/office/drawing/2014/main" id="{390EA8FA-96FA-4B17-ACE7-B1FD5D4EAF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7659825" y="5718579"/>
            <a:ext cx="344828" cy="344828"/>
          </a:xfrm>
          <a:prstGeom prst="rect">
            <a:avLst/>
          </a:prstGeom>
        </p:spPr>
      </p:pic>
      <p:pic>
        <p:nvPicPr>
          <p:cNvPr id="83" name="Grafika 82" descr="Dom">
            <a:extLst>
              <a:ext uri="{FF2B5EF4-FFF2-40B4-BE49-F238E27FC236}">
                <a16:creationId xmlns:a16="http://schemas.microsoft.com/office/drawing/2014/main" id="{E5AFF2CA-7701-424C-AB44-CAFE96620C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05032" y="5509659"/>
            <a:ext cx="634290" cy="634290"/>
          </a:xfrm>
          <a:prstGeom prst="rect">
            <a:avLst/>
          </a:prstGeom>
        </p:spPr>
      </p:pic>
      <p:sp>
        <p:nvSpPr>
          <p:cNvPr id="85" name="Prostokąt 84">
            <a:extLst>
              <a:ext uri="{FF2B5EF4-FFF2-40B4-BE49-F238E27FC236}">
                <a16:creationId xmlns:a16="http://schemas.microsoft.com/office/drawing/2014/main" id="{482A81B8-827D-4DC2-8A76-05C835B6A453}"/>
              </a:ext>
            </a:extLst>
          </p:cNvPr>
          <p:cNvSpPr/>
          <p:nvPr/>
        </p:nvSpPr>
        <p:spPr>
          <a:xfrm>
            <a:off x="6300544" y="5109820"/>
            <a:ext cx="222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ILOŚĆ ZŁAMANYCH NAKAZÓW/ZAKAZÓW</a:t>
            </a:r>
          </a:p>
        </p:txBody>
      </p:sp>
      <p:sp>
        <p:nvSpPr>
          <p:cNvPr id="94" name="Prostokąt 93">
            <a:extLst>
              <a:ext uri="{FF2B5EF4-FFF2-40B4-BE49-F238E27FC236}">
                <a16:creationId xmlns:a16="http://schemas.microsoft.com/office/drawing/2014/main" id="{192042A7-9A2B-4175-BF18-3985B25F4F60}"/>
              </a:ext>
            </a:extLst>
          </p:cNvPr>
          <p:cNvSpPr/>
          <p:nvPr/>
        </p:nvSpPr>
        <p:spPr>
          <a:xfrm>
            <a:off x="3446056" y="2321111"/>
            <a:ext cx="1991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NIEBIESKIE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KARTY</a:t>
            </a:r>
          </a:p>
        </p:txBody>
      </p:sp>
      <p:pic>
        <p:nvPicPr>
          <p:cNvPr id="49" name="Grafika 48" descr="Bejsbol">
            <a:extLst>
              <a:ext uri="{FF2B5EF4-FFF2-40B4-BE49-F238E27FC236}">
                <a16:creationId xmlns:a16="http://schemas.microsoft.com/office/drawing/2014/main" id="{570FCA99-D134-4ABE-81B9-3ABFA8A163B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96424" y="2763003"/>
            <a:ext cx="645249" cy="645249"/>
          </a:xfrm>
          <a:prstGeom prst="rect">
            <a:avLst/>
          </a:prstGeom>
        </p:spPr>
      </p:pic>
      <p:pic>
        <p:nvPicPr>
          <p:cNvPr id="50" name="Grafika 49" descr="Kobieta z dzieckiem">
            <a:extLst>
              <a:ext uri="{FF2B5EF4-FFF2-40B4-BE49-F238E27FC236}">
                <a16:creationId xmlns:a16="http://schemas.microsoft.com/office/drawing/2014/main" id="{2173DE7F-37AC-4104-9132-A001F0D53F3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78353" y="2871553"/>
            <a:ext cx="590013" cy="590013"/>
          </a:xfrm>
          <a:prstGeom prst="rect">
            <a:avLst/>
          </a:prstGeom>
        </p:spPr>
      </p:pic>
      <p:pic>
        <p:nvPicPr>
          <p:cNvPr id="51" name="Grafika 50" descr="Dokument">
            <a:extLst>
              <a:ext uri="{FF2B5EF4-FFF2-40B4-BE49-F238E27FC236}">
                <a16:creationId xmlns:a16="http://schemas.microsoft.com/office/drawing/2014/main" id="{3EE5B699-2B94-42F3-B67F-9CCF09551C8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70173" y="2855775"/>
            <a:ext cx="527145" cy="527145"/>
          </a:xfrm>
          <a:prstGeom prst="rect">
            <a:avLst/>
          </a:prstGeom>
        </p:spPr>
      </p:pic>
      <p:sp>
        <p:nvSpPr>
          <p:cNvPr id="95" name="Owal 94">
            <a:extLst>
              <a:ext uri="{FF2B5EF4-FFF2-40B4-BE49-F238E27FC236}">
                <a16:creationId xmlns:a16="http://schemas.microsoft.com/office/drawing/2014/main" id="{403849E0-7219-4F0C-B862-88D916BEA42B}"/>
              </a:ext>
            </a:extLst>
          </p:cNvPr>
          <p:cNvSpPr/>
          <p:nvPr/>
        </p:nvSpPr>
        <p:spPr>
          <a:xfrm>
            <a:off x="7318904" y="5818113"/>
            <a:ext cx="308403" cy="308403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0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6" name="Łącznik prosty 95">
            <a:extLst>
              <a:ext uri="{FF2B5EF4-FFF2-40B4-BE49-F238E27FC236}">
                <a16:creationId xmlns:a16="http://schemas.microsoft.com/office/drawing/2014/main" id="{ABA09612-90C0-4602-9FAD-AE061B90CF4C}"/>
              </a:ext>
            </a:extLst>
          </p:cNvPr>
          <p:cNvCxnSpPr>
            <a:cxnSpLocks/>
          </p:cNvCxnSpPr>
          <p:nvPr/>
        </p:nvCxnSpPr>
        <p:spPr>
          <a:xfrm>
            <a:off x="7385621" y="5878151"/>
            <a:ext cx="218074" cy="218074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rostokąt 71">
            <a:extLst>
              <a:ext uri="{FF2B5EF4-FFF2-40B4-BE49-F238E27FC236}">
                <a16:creationId xmlns:a16="http://schemas.microsoft.com/office/drawing/2014/main" id="{D9C6228D-E699-41EE-B5C0-F98C720865C4}"/>
              </a:ext>
            </a:extLst>
          </p:cNvPr>
          <p:cNvSpPr/>
          <p:nvPr/>
        </p:nvSpPr>
        <p:spPr>
          <a:xfrm>
            <a:off x="6217438" y="5010751"/>
            <a:ext cx="9279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3" name="Prostokąt 72">
            <a:extLst>
              <a:ext uri="{FF2B5EF4-FFF2-40B4-BE49-F238E27FC236}">
                <a16:creationId xmlns:a16="http://schemas.microsoft.com/office/drawing/2014/main" id="{5EE26E67-F55D-4D8F-B57F-A06E16478AFA}"/>
              </a:ext>
            </a:extLst>
          </p:cNvPr>
          <p:cNvSpPr/>
          <p:nvPr/>
        </p:nvSpPr>
        <p:spPr>
          <a:xfrm>
            <a:off x="6431401" y="2474657"/>
            <a:ext cx="21573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OSOBY STOSUJĄCE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PRZEMOC</a:t>
            </a:r>
          </a:p>
        </p:txBody>
      </p:sp>
      <p:pic>
        <p:nvPicPr>
          <p:cNvPr id="103" name="Graphic 34" descr="Martial Arts">
            <a:extLst>
              <a:ext uri="{FF2B5EF4-FFF2-40B4-BE49-F238E27FC236}">
                <a16:creationId xmlns:a16="http://schemas.microsoft.com/office/drawing/2014/main" id="{DA77AB7B-01F0-4EC0-A5CE-5DE01E4E8F8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425193" y="2988029"/>
            <a:ext cx="645249" cy="645249"/>
          </a:xfrm>
          <a:prstGeom prst="rect">
            <a:avLst/>
          </a:prstGeom>
        </p:spPr>
      </p:pic>
      <p:pic>
        <p:nvPicPr>
          <p:cNvPr id="75" name="Grafika 74" descr="Bejsbol">
            <a:extLst>
              <a:ext uri="{FF2B5EF4-FFF2-40B4-BE49-F238E27FC236}">
                <a16:creationId xmlns:a16="http://schemas.microsoft.com/office/drawing/2014/main" id="{A73320C7-0EBE-4DC0-BD34-E65420BCA26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884799" y="2942584"/>
            <a:ext cx="645249" cy="645249"/>
          </a:xfrm>
          <a:prstGeom prst="rect">
            <a:avLst/>
          </a:prstGeom>
        </p:spPr>
      </p:pic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D75DE95E-8855-101E-8A25-D3D46E357258}"/>
              </a:ext>
            </a:extLst>
          </p:cNvPr>
          <p:cNvSpPr/>
          <p:nvPr/>
        </p:nvSpPr>
        <p:spPr>
          <a:xfrm rot="18900000">
            <a:off x="601217" y="1797631"/>
            <a:ext cx="1969274" cy="1981771"/>
          </a:xfrm>
          <a:prstGeom prst="roundRect">
            <a:avLst>
              <a:gd name="adj" fmla="val 10715"/>
            </a:avLst>
          </a:prstGeom>
          <a:solidFill>
            <a:schemeClr val="accent6"/>
          </a:solidFill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2" name="Graphic 32" descr="Group">
            <a:extLst>
              <a:ext uri="{FF2B5EF4-FFF2-40B4-BE49-F238E27FC236}">
                <a16:creationId xmlns:a16="http://schemas.microsoft.com/office/drawing/2014/main" id="{590C7344-DCD7-406F-BA3A-2A8F7F3D368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16304" y="2669419"/>
            <a:ext cx="1005551" cy="100555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AEB9A92-9158-F60E-B971-12D91B8FF691}"/>
              </a:ext>
            </a:extLst>
          </p:cNvPr>
          <p:cNvSpPr txBox="1"/>
          <p:nvPr/>
        </p:nvSpPr>
        <p:spPr>
          <a:xfrm>
            <a:off x="514300" y="2370921"/>
            <a:ext cx="206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charset="0"/>
              </a:rPr>
              <a:t>OSOBY DOZNAJĄCE PRZEMOCY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2FC6B61-A1AD-40EA-1059-82E50F6A1EA2}"/>
              </a:ext>
            </a:extLst>
          </p:cNvPr>
          <p:cNvSpPr/>
          <p:nvPr/>
        </p:nvSpPr>
        <p:spPr>
          <a:xfrm>
            <a:off x="3543606" y="5182062"/>
            <a:ext cx="2014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ILOŚĆ WYDANYCH NAKAZÓW/ZAKAZÓW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80E3249-C9F6-896A-0EF3-97B4AB57BBC9}"/>
              </a:ext>
            </a:extLst>
          </p:cNvPr>
          <p:cNvSpPr txBox="1"/>
          <p:nvPr/>
        </p:nvSpPr>
        <p:spPr>
          <a:xfrm>
            <a:off x="1104060" y="1831941"/>
            <a:ext cx="8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charset="0"/>
              </a:rPr>
              <a:t>218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2D69687-C807-9F7D-617F-F4C902543D55}"/>
              </a:ext>
            </a:extLst>
          </p:cNvPr>
          <p:cNvSpPr txBox="1"/>
          <p:nvPr/>
        </p:nvSpPr>
        <p:spPr>
          <a:xfrm>
            <a:off x="4029130" y="1786447"/>
            <a:ext cx="8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charset="0"/>
              </a:rPr>
              <a:t>149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D8BD254-CE35-6610-DF69-D7C0087AB7D1}"/>
              </a:ext>
            </a:extLst>
          </p:cNvPr>
          <p:cNvSpPr txBox="1"/>
          <p:nvPr/>
        </p:nvSpPr>
        <p:spPr>
          <a:xfrm>
            <a:off x="7020272" y="1805574"/>
            <a:ext cx="8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charset="0"/>
              </a:rPr>
              <a:t>154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E34DFFC-9874-AD9C-411A-521AAA898BED}"/>
              </a:ext>
            </a:extLst>
          </p:cNvPr>
          <p:cNvSpPr txBox="1"/>
          <p:nvPr/>
        </p:nvSpPr>
        <p:spPr>
          <a:xfrm>
            <a:off x="4013517" y="4715619"/>
            <a:ext cx="8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charset="0"/>
              </a:rPr>
              <a:t>37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966D7BB-D93C-0AD5-8844-4E1B66A74DC8}"/>
              </a:ext>
            </a:extLst>
          </p:cNvPr>
          <p:cNvSpPr txBox="1"/>
          <p:nvPr/>
        </p:nvSpPr>
        <p:spPr>
          <a:xfrm>
            <a:off x="6980964" y="4476005"/>
            <a:ext cx="8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A4B4D7F-B702-E4F0-2376-5C8A55FC4A42}"/>
              </a:ext>
            </a:extLst>
          </p:cNvPr>
          <p:cNvSpPr/>
          <p:nvPr/>
        </p:nvSpPr>
        <p:spPr>
          <a:xfrm rot="18900000">
            <a:off x="596820" y="4556122"/>
            <a:ext cx="1969541" cy="1969443"/>
          </a:xfrm>
          <a:prstGeom prst="roundRect">
            <a:avLst>
              <a:gd name="adj" fmla="val 10715"/>
            </a:avLst>
          </a:prstGeom>
          <a:solidFill>
            <a:schemeClr val="accent6"/>
          </a:solidFill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3F103A3B-C3F0-46BC-8125-010B1500D664}"/>
              </a:ext>
            </a:extLst>
          </p:cNvPr>
          <p:cNvSpPr/>
          <p:nvPr/>
        </p:nvSpPr>
        <p:spPr>
          <a:xfrm>
            <a:off x="593223" y="5259469"/>
            <a:ext cx="1991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ZATRZYMANI SPRAWCY PRZEMOCY DOMOWEJ</a:t>
            </a:r>
          </a:p>
        </p:txBody>
      </p:sp>
      <p:pic>
        <p:nvPicPr>
          <p:cNvPr id="54" name="Grafika 53" descr="Kajdanki">
            <a:extLst>
              <a:ext uri="{FF2B5EF4-FFF2-40B4-BE49-F238E27FC236}">
                <a16:creationId xmlns:a16="http://schemas.microsoft.com/office/drawing/2014/main" id="{3A9A76B0-D393-467E-B6BF-7A004075153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288173" y="5937442"/>
            <a:ext cx="685800" cy="68580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3407D58-1997-F259-374D-16C76CBA4FE2}"/>
              </a:ext>
            </a:extLst>
          </p:cNvPr>
          <p:cNvSpPr txBox="1"/>
          <p:nvPr/>
        </p:nvSpPr>
        <p:spPr>
          <a:xfrm>
            <a:off x="1108941" y="4704035"/>
            <a:ext cx="88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9927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6450247-6FEB-5960-A5FD-7D0C5BA6E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>
            <a:extLst>
              <a:ext uri="{FF2B5EF4-FFF2-40B4-BE49-F238E27FC236}">
                <a16:creationId xmlns:a16="http://schemas.microsoft.com/office/drawing/2014/main" id="{79557C48-B29F-EF50-7D00-1576D142B72F}"/>
              </a:ext>
            </a:extLst>
          </p:cNvPr>
          <p:cNvSpPr/>
          <p:nvPr/>
        </p:nvSpPr>
        <p:spPr>
          <a:xfrm>
            <a:off x="3419640" y="1413000"/>
            <a:ext cx="2301480" cy="518112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0D5FF"/>
              </a:gs>
              <a:gs pos="100000">
                <a:srgbClr val="E6EDFF"/>
              </a:gs>
            </a:gsLst>
            <a:lin ang="16200000"/>
          </a:gradFill>
          <a:ln>
            <a:solidFill>
              <a:srgbClr val="5685BE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270" name="CustomShape 2">
            <a:extLst>
              <a:ext uri="{FF2B5EF4-FFF2-40B4-BE49-F238E27FC236}">
                <a16:creationId xmlns:a16="http://schemas.microsoft.com/office/drawing/2014/main" id="{6146FFBA-55BD-C269-E7AE-4A12916817AD}"/>
              </a:ext>
            </a:extLst>
          </p:cNvPr>
          <p:cNvSpPr/>
          <p:nvPr/>
        </p:nvSpPr>
        <p:spPr>
          <a:xfrm>
            <a:off x="3348000" y="2278080"/>
            <a:ext cx="24444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ea typeface="DejaVu Sans"/>
              </a:rPr>
              <a:t>Stan etatowy</a:t>
            </a:r>
            <a:endParaRPr lang="pl-PL" sz="2000" b="0" strike="noStrike" spc="-1" dirty="0"/>
          </a:p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000000"/>
                </a:solidFill>
                <a:ea typeface="DejaVu Sans"/>
              </a:rPr>
              <a:t>46,85</a:t>
            </a:r>
            <a:endParaRPr lang="pl-PL" sz="2800" b="0" strike="noStrike" spc="-1" dirty="0"/>
          </a:p>
        </p:txBody>
      </p:sp>
      <p:sp>
        <p:nvSpPr>
          <p:cNvPr id="271" name="CustomShape 3">
            <a:extLst>
              <a:ext uri="{FF2B5EF4-FFF2-40B4-BE49-F238E27FC236}">
                <a16:creationId xmlns:a16="http://schemas.microsoft.com/office/drawing/2014/main" id="{56C29B0D-F1DC-0191-D4F9-BDF8FB5E6BA8}"/>
              </a:ext>
            </a:extLst>
          </p:cNvPr>
          <p:cNvSpPr/>
          <p:nvPr/>
        </p:nvSpPr>
        <p:spPr>
          <a:xfrm>
            <a:off x="3348000" y="3357720"/>
            <a:ext cx="24444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ea typeface="DejaVu Sans"/>
              </a:rPr>
              <a:t>Stan zatrudnienia</a:t>
            </a:r>
            <a:endParaRPr lang="pl-PL" sz="2000" b="0" strike="noStrike" spc="-1" dirty="0"/>
          </a:p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000000"/>
                </a:solidFill>
                <a:ea typeface="DejaVu Sans"/>
              </a:rPr>
              <a:t>46,85</a:t>
            </a:r>
            <a:endParaRPr lang="pl-PL" sz="2800" b="0" strike="noStrike" spc="-1" dirty="0"/>
          </a:p>
        </p:txBody>
      </p:sp>
      <p:sp>
        <p:nvSpPr>
          <p:cNvPr id="272" name="CustomShape 4">
            <a:extLst>
              <a:ext uri="{FF2B5EF4-FFF2-40B4-BE49-F238E27FC236}">
                <a16:creationId xmlns:a16="http://schemas.microsoft.com/office/drawing/2014/main" id="{8B8D11E5-BB7C-A92E-B6CD-DABFD57B2F79}"/>
              </a:ext>
            </a:extLst>
          </p:cNvPr>
          <p:cNvSpPr/>
          <p:nvPr/>
        </p:nvSpPr>
        <p:spPr>
          <a:xfrm>
            <a:off x="3348000" y="4438800"/>
            <a:ext cx="24444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ea typeface="DejaVu Sans"/>
              </a:rPr>
              <a:t>Wakaty</a:t>
            </a:r>
            <a:endParaRPr lang="pl-PL" sz="2000" b="0" strike="noStrike" spc="-1" dirty="0"/>
          </a:p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000000"/>
                </a:solidFill>
              </a:rPr>
              <a:t>0</a:t>
            </a:r>
            <a:endParaRPr lang="pl-PL" sz="2800" b="0" strike="noStrike" spc="-1" dirty="0"/>
          </a:p>
        </p:txBody>
      </p:sp>
      <p:sp>
        <p:nvSpPr>
          <p:cNvPr id="273" name="CustomShape 5">
            <a:extLst>
              <a:ext uri="{FF2B5EF4-FFF2-40B4-BE49-F238E27FC236}">
                <a16:creationId xmlns:a16="http://schemas.microsoft.com/office/drawing/2014/main" id="{478B7145-BF88-0445-CEF0-1F4E51C477A7}"/>
              </a:ext>
            </a:extLst>
          </p:cNvPr>
          <p:cNvSpPr/>
          <p:nvPr/>
        </p:nvSpPr>
        <p:spPr>
          <a:xfrm>
            <a:off x="3348000" y="5302080"/>
            <a:ext cx="244440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ea typeface="DejaVu Sans"/>
              </a:rPr>
              <a:t>Wskaźnik wakatów do</a:t>
            </a:r>
            <a:endParaRPr lang="pl-PL" sz="1800" b="0" strike="noStrike" spc="-1"/>
          </a:p>
        </p:txBody>
      </p:sp>
      <p:sp>
        <p:nvSpPr>
          <p:cNvPr id="274" name="CustomShape 6">
            <a:extLst>
              <a:ext uri="{FF2B5EF4-FFF2-40B4-BE49-F238E27FC236}">
                <a16:creationId xmlns:a16="http://schemas.microsoft.com/office/drawing/2014/main" id="{14DCCB92-8610-065A-4B35-A4835A74DC39}"/>
              </a:ext>
            </a:extLst>
          </p:cNvPr>
          <p:cNvSpPr/>
          <p:nvPr/>
        </p:nvSpPr>
        <p:spPr>
          <a:xfrm>
            <a:off x="3564000" y="5662440"/>
            <a:ext cx="1995120" cy="79876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ea typeface="DejaVu Sans"/>
              </a:rPr>
              <a:t>stanu etatowego</a:t>
            </a:r>
            <a:endParaRPr lang="pl-PL" sz="1800" b="0" strike="noStrike" spc="-1" dirty="0"/>
          </a:p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000000"/>
                </a:solidFill>
                <a:ea typeface="DejaVu Sans"/>
              </a:rPr>
              <a:t>0,00%</a:t>
            </a:r>
            <a:endParaRPr lang="pl-PL" sz="2800" b="0" strike="noStrike" spc="-1" dirty="0"/>
          </a:p>
        </p:txBody>
      </p:sp>
      <p:sp>
        <p:nvSpPr>
          <p:cNvPr id="275" name="CustomShape 7">
            <a:extLst>
              <a:ext uri="{FF2B5EF4-FFF2-40B4-BE49-F238E27FC236}">
                <a16:creationId xmlns:a16="http://schemas.microsoft.com/office/drawing/2014/main" id="{CBF01825-FEEC-F1D1-35DB-7E4B282C0794}"/>
              </a:ext>
            </a:extLst>
          </p:cNvPr>
          <p:cNvSpPr/>
          <p:nvPr/>
        </p:nvSpPr>
        <p:spPr>
          <a:xfrm>
            <a:off x="611280" y="1413000"/>
            <a:ext cx="2301480" cy="518112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0D5FF"/>
              </a:gs>
              <a:gs pos="100000">
                <a:srgbClr val="E6EDFF"/>
              </a:gs>
            </a:gsLst>
            <a:lin ang="16200000"/>
          </a:gradFill>
          <a:ln>
            <a:solidFill>
              <a:srgbClr val="5685BE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276" name="CustomShape 8">
            <a:extLst>
              <a:ext uri="{FF2B5EF4-FFF2-40B4-BE49-F238E27FC236}">
                <a16:creationId xmlns:a16="http://schemas.microsoft.com/office/drawing/2014/main" id="{DFAF9899-9F86-0012-A60E-F6CA1E50A393}"/>
              </a:ext>
            </a:extLst>
          </p:cNvPr>
          <p:cNvSpPr/>
          <p:nvPr/>
        </p:nvSpPr>
        <p:spPr>
          <a:xfrm>
            <a:off x="538200" y="2278080"/>
            <a:ext cx="24444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ea typeface="DejaVu Sans"/>
              </a:rPr>
              <a:t>Stan etatowy</a:t>
            </a:r>
            <a:endParaRPr lang="pl-PL" sz="2000" b="0" strike="noStrike" spc="-1" dirty="0"/>
          </a:p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000000"/>
                </a:solidFill>
                <a:ea typeface="DejaVu Sans"/>
              </a:rPr>
              <a:t>273</a:t>
            </a:r>
            <a:endParaRPr lang="pl-PL" sz="2800" b="0" strike="noStrike" spc="-1" dirty="0"/>
          </a:p>
        </p:txBody>
      </p:sp>
      <p:sp>
        <p:nvSpPr>
          <p:cNvPr id="277" name="CustomShape 9">
            <a:extLst>
              <a:ext uri="{FF2B5EF4-FFF2-40B4-BE49-F238E27FC236}">
                <a16:creationId xmlns:a16="http://schemas.microsoft.com/office/drawing/2014/main" id="{4BEA54F0-4DFD-928B-1E3E-CA18FD1B6E72}"/>
              </a:ext>
            </a:extLst>
          </p:cNvPr>
          <p:cNvSpPr/>
          <p:nvPr/>
        </p:nvSpPr>
        <p:spPr>
          <a:xfrm>
            <a:off x="538200" y="3357720"/>
            <a:ext cx="24444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ea typeface="DejaVu Sans"/>
              </a:rPr>
              <a:t>Stan zatrudnienia</a:t>
            </a:r>
            <a:endParaRPr lang="pl-PL" sz="2000" b="0" strike="noStrike" spc="-1" dirty="0"/>
          </a:p>
          <a:p>
            <a:pPr algn="ctr">
              <a:lnSpc>
                <a:spcPct val="100000"/>
              </a:lnSpc>
            </a:pPr>
            <a:r>
              <a:rPr lang="pl-PL" sz="2800" b="1" spc="-1" dirty="0">
                <a:solidFill>
                  <a:srgbClr val="000000"/>
                </a:solidFill>
              </a:rPr>
              <a:t>271</a:t>
            </a:r>
            <a:endParaRPr lang="pl-PL" sz="2800" b="0" strike="noStrike" spc="-1" dirty="0"/>
          </a:p>
        </p:txBody>
      </p:sp>
      <p:sp>
        <p:nvSpPr>
          <p:cNvPr id="278" name="CustomShape 10">
            <a:extLst>
              <a:ext uri="{FF2B5EF4-FFF2-40B4-BE49-F238E27FC236}">
                <a16:creationId xmlns:a16="http://schemas.microsoft.com/office/drawing/2014/main" id="{22CAA8E2-D67D-9CC2-7D01-7348F42246BD}"/>
              </a:ext>
            </a:extLst>
          </p:cNvPr>
          <p:cNvSpPr/>
          <p:nvPr/>
        </p:nvSpPr>
        <p:spPr>
          <a:xfrm>
            <a:off x="538200" y="4438800"/>
            <a:ext cx="24444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ea typeface="DejaVu Sans"/>
              </a:rPr>
              <a:t>Wakaty</a:t>
            </a:r>
            <a:endParaRPr lang="pl-PL" sz="2000" b="0" strike="noStrike" spc="-1" dirty="0"/>
          </a:p>
          <a:p>
            <a:pPr algn="ctr">
              <a:lnSpc>
                <a:spcPct val="100000"/>
              </a:lnSpc>
            </a:pPr>
            <a:r>
              <a:rPr lang="pl-PL" sz="2800" b="1" spc="-1" dirty="0">
                <a:solidFill>
                  <a:srgbClr val="000000"/>
                </a:solidFill>
              </a:rPr>
              <a:t>2</a:t>
            </a:r>
            <a:endParaRPr lang="pl-PL" sz="2800" b="0" strike="noStrike" spc="-1" dirty="0"/>
          </a:p>
        </p:txBody>
      </p:sp>
      <p:sp>
        <p:nvSpPr>
          <p:cNvPr id="279" name="CustomShape 11">
            <a:extLst>
              <a:ext uri="{FF2B5EF4-FFF2-40B4-BE49-F238E27FC236}">
                <a16:creationId xmlns:a16="http://schemas.microsoft.com/office/drawing/2014/main" id="{3DFCA1DE-3EFC-33C9-C93D-ADE6CEAE96EA}"/>
              </a:ext>
            </a:extLst>
          </p:cNvPr>
          <p:cNvSpPr/>
          <p:nvPr/>
        </p:nvSpPr>
        <p:spPr>
          <a:xfrm>
            <a:off x="538200" y="5302080"/>
            <a:ext cx="244440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ea typeface="DejaVu Sans"/>
              </a:rPr>
              <a:t>Wskaźnik wakatów do</a:t>
            </a:r>
            <a:endParaRPr lang="pl-PL" sz="1800" b="0" strike="noStrike" spc="-1"/>
          </a:p>
        </p:txBody>
      </p:sp>
      <p:sp>
        <p:nvSpPr>
          <p:cNvPr id="280" name="CustomShape 12">
            <a:extLst>
              <a:ext uri="{FF2B5EF4-FFF2-40B4-BE49-F238E27FC236}">
                <a16:creationId xmlns:a16="http://schemas.microsoft.com/office/drawing/2014/main" id="{27C1595F-F0D8-DFE3-B90A-CAC280B68B4D}"/>
              </a:ext>
            </a:extLst>
          </p:cNvPr>
          <p:cNvSpPr/>
          <p:nvPr/>
        </p:nvSpPr>
        <p:spPr>
          <a:xfrm>
            <a:off x="754200" y="5662440"/>
            <a:ext cx="1996560" cy="79876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ea typeface="DejaVu Sans"/>
              </a:rPr>
              <a:t>stanu etatowego</a:t>
            </a:r>
            <a:endParaRPr lang="pl-PL" sz="1800" b="0" strike="noStrike" spc="-1" dirty="0"/>
          </a:p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000000"/>
                </a:solidFill>
                <a:ea typeface="DejaVu Sans"/>
              </a:rPr>
              <a:t>0,7</a:t>
            </a:r>
            <a:r>
              <a:rPr lang="pl-PL" sz="2800" b="1" spc="-1" dirty="0">
                <a:solidFill>
                  <a:srgbClr val="000000"/>
                </a:solidFill>
                <a:ea typeface="DejaVu Sans"/>
              </a:rPr>
              <a:t>3</a:t>
            </a:r>
            <a:r>
              <a:rPr lang="pl-PL" sz="2800" b="1" strike="noStrike" spc="-1" dirty="0">
                <a:solidFill>
                  <a:srgbClr val="000000"/>
                </a:solidFill>
                <a:ea typeface="DejaVu Sans"/>
              </a:rPr>
              <a:t>%</a:t>
            </a:r>
            <a:endParaRPr lang="pl-PL" sz="2800" b="0" strike="noStrike" spc="-1" dirty="0"/>
          </a:p>
        </p:txBody>
      </p:sp>
      <p:sp>
        <p:nvSpPr>
          <p:cNvPr id="281" name="CustomShape 13">
            <a:extLst>
              <a:ext uri="{FF2B5EF4-FFF2-40B4-BE49-F238E27FC236}">
                <a16:creationId xmlns:a16="http://schemas.microsoft.com/office/drawing/2014/main" id="{41F5B2BD-BE4B-C716-4818-F9F192AAAF9F}"/>
              </a:ext>
            </a:extLst>
          </p:cNvPr>
          <p:cNvSpPr/>
          <p:nvPr/>
        </p:nvSpPr>
        <p:spPr>
          <a:xfrm>
            <a:off x="539640" y="1557360"/>
            <a:ext cx="2444400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strike="noStrike" spc="-1">
                <a:solidFill>
                  <a:srgbClr val="000000"/>
                </a:solidFill>
                <a:ea typeface="DejaVu Sans"/>
              </a:rPr>
              <a:t>POLICJANCI</a:t>
            </a:r>
            <a:endParaRPr lang="pl-PL" sz="2200" b="0" strike="noStrike" spc="-1"/>
          </a:p>
        </p:txBody>
      </p:sp>
      <p:sp>
        <p:nvSpPr>
          <p:cNvPr id="282" name="CustomShape 14">
            <a:extLst>
              <a:ext uri="{FF2B5EF4-FFF2-40B4-BE49-F238E27FC236}">
                <a16:creationId xmlns:a16="http://schemas.microsoft.com/office/drawing/2014/main" id="{C30FCD40-F3E5-E3D6-A08A-4FE90B0AE863}"/>
              </a:ext>
            </a:extLst>
          </p:cNvPr>
          <p:cNvSpPr/>
          <p:nvPr/>
        </p:nvSpPr>
        <p:spPr>
          <a:xfrm>
            <a:off x="3348000" y="1484280"/>
            <a:ext cx="2444400" cy="7679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strike="noStrike" spc="-1">
                <a:solidFill>
                  <a:srgbClr val="000000"/>
                </a:solidFill>
                <a:ea typeface="DejaVu Sans"/>
              </a:rPr>
              <a:t>PRACOWNICY</a:t>
            </a:r>
            <a:endParaRPr lang="pl-PL" sz="2200" b="0" strike="noStrike" spc="-1"/>
          </a:p>
          <a:p>
            <a:pPr algn="ctr">
              <a:lnSpc>
                <a:spcPct val="100000"/>
              </a:lnSpc>
            </a:pPr>
            <a:r>
              <a:rPr lang="pl-PL" sz="2200" b="1" strike="noStrike" spc="-1">
                <a:solidFill>
                  <a:srgbClr val="000000"/>
                </a:solidFill>
                <a:ea typeface="DejaVu Sans"/>
              </a:rPr>
              <a:t>CYWILNI</a:t>
            </a:r>
            <a:endParaRPr lang="pl-PL" sz="2200" b="0" strike="noStrike" spc="-1"/>
          </a:p>
        </p:txBody>
      </p:sp>
      <p:sp>
        <p:nvSpPr>
          <p:cNvPr id="283" name="CustomShape 15">
            <a:extLst>
              <a:ext uri="{FF2B5EF4-FFF2-40B4-BE49-F238E27FC236}">
                <a16:creationId xmlns:a16="http://schemas.microsoft.com/office/drawing/2014/main" id="{2BA9E316-AAB5-2C38-C568-77657320A6D4}"/>
              </a:ext>
            </a:extLst>
          </p:cNvPr>
          <p:cNvSpPr/>
          <p:nvPr/>
        </p:nvSpPr>
        <p:spPr>
          <a:xfrm>
            <a:off x="6227640" y="1413000"/>
            <a:ext cx="2301480" cy="518112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C0D5FF"/>
              </a:gs>
              <a:gs pos="100000">
                <a:srgbClr val="E6EDFF"/>
              </a:gs>
            </a:gsLst>
            <a:lin ang="16200000"/>
          </a:gradFill>
          <a:ln>
            <a:solidFill>
              <a:srgbClr val="5685BE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284" name="CustomShape 16">
            <a:extLst>
              <a:ext uri="{FF2B5EF4-FFF2-40B4-BE49-F238E27FC236}">
                <a16:creationId xmlns:a16="http://schemas.microsoft.com/office/drawing/2014/main" id="{E99E0774-9243-3161-1DF7-DA0CBECE676A}"/>
              </a:ext>
            </a:extLst>
          </p:cNvPr>
          <p:cNvSpPr/>
          <p:nvPr/>
        </p:nvSpPr>
        <p:spPr>
          <a:xfrm>
            <a:off x="6156360" y="2278080"/>
            <a:ext cx="24444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ea typeface="DejaVu Sans"/>
              </a:rPr>
              <a:t>Stan etatowy</a:t>
            </a:r>
            <a:endParaRPr lang="pl-PL" sz="2000" b="0" strike="noStrike" spc="-1" dirty="0"/>
          </a:p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000000"/>
                </a:solidFill>
                <a:ea typeface="DejaVu Sans"/>
              </a:rPr>
              <a:t>319,85</a:t>
            </a:r>
            <a:endParaRPr lang="pl-PL" sz="2800" b="0" strike="noStrike" spc="-1" dirty="0"/>
          </a:p>
        </p:txBody>
      </p:sp>
      <p:sp>
        <p:nvSpPr>
          <p:cNvPr id="285" name="CustomShape 17">
            <a:extLst>
              <a:ext uri="{FF2B5EF4-FFF2-40B4-BE49-F238E27FC236}">
                <a16:creationId xmlns:a16="http://schemas.microsoft.com/office/drawing/2014/main" id="{C18906B7-E4C6-599F-7BC4-64D89E17E434}"/>
              </a:ext>
            </a:extLst>
          </p:cNvPr>
          <p:cNvSpPr/>
          <p:nvPr/>
        </p:nvSpPr>
        <p:spPr>
          <a:xfrm>
            <a:off x="6156360" y="3357720"/>
            <a:ext cx="24444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ea typeface="DejaVu Sans"/>
              </a:rPr>
              <a:t>Stan zatrudnienia</a:t>
            </a:r>
            <a:endParaRPr lang="pl-PL" sz="2000" b="0" strike="noStrike" spc="-1" dirty="0"/>
          </a:p>
          <a:p>
            <a:pPr algn="ctr">
              <a:lnSpc>
                <a:spcPct val="100000"/>
              </a:lnSpc>
            </a:pPr>
            <a:r>
              <a:rPr lang="pl-PL" sz="2800" b="1" spc="-1" dirty="0">
                <a:solidFill>
                  <a:srgbClr val="000000"/>
                </a:solidFill>
                <a:ea typeface="DejaVu Sans"/>
              </a:rPr>
              <a:t>317</a:t>
            </a:r>
            <a:r>
              <a:rPr lang="pl-PL" sz="2800" b="1" strike="noStrike" spc="-1" dirty="0">
                <a:solidFill>
                  <a:srgbClr val="000000"/>
                </a:solidFill>
                <a:ea typeface="DejaVu Sans"/>
              </a:rPr>
              <a:t>,85</a:t>
            </a:r>
            <a:endParaRPr lang="pl-PL" sz="2800" b="0" strike="noStrike" spc="-1" dirty="0"/>
          </a:p>
        </p:txBody>
      </p:sp>
      <p:sp>
        <p:nvSpPr>
          <p:cNvPr id="286" name="CustomShape 18">
            <a:extLst>
              <a:ext uri="{FF2B5EF4-FFF2-40B4-BE49-F238E27FC236}">
                <a16:creationId xmlns:a16="http://schemas.microsoft.com/office/drawing/2014/main" id="{B556BEF2-D682-47E0-35AF-EECAE1F994DD}"/>
              </a:ext>
            </a:extLst>
          </p:cNvPr>
          <p:cNvSpPr/>
          <p:nvPr/>
        </p:nvSpPr>
        <p:spPr>
          <a:xfrm>
            <a:off x="6156360" y="4438800"/>
            <a:ext cx="244440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ea typeface="DejaVu Sans"/>
              </a:rPr>
              <a:t>Wakaty</a:t>
            </a:r>
            <a:endParaRPr lang="pl-PL" sz="2000" b="0" strike="noStrike" spc="-1" dirty="0"/>
          </a:p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000000"/>
                </a:solidFill>
              </a:rPr>
              <a:t>2</a:t>
            </a:r>
            <a:endParaRPr lang="pl-PL" sz="2800" b="0" strike="noStrike" spc="-1" dirty="0"/>
          </a:p>
        </p:txBody>
      </p:sp>
      <p:sp>
        <p:nvSpPr>
          <p:cNvPr id="287" name="CustomShape 19">
            <a:extLst>
              <a:ext uri="{FF2B5EF4-FFF2-40B4-BE49-F238E27FC236}">
                <a16:creationId xmlns:a16="http://schemas.microsoft.com/office/drawing/2014/main" id="{DC4C0250-784E-5210-70B3-5E9F639D0493}"/>
              </a:ext>
            </a:extLst>
          </p:cNvPr>
          <p:cNvSpPr/>
          <p:nvPr/>
        </p:nvSpPr>
        <p:spPr>
          <a:xfrm>
            <a:off x="6156360" y="5302080"/>
            <a:ext cx="244440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ea typeface="DejaVu Sans"/>
              </a:rPr>
              <a:t>Wskaźnik wakatów do</a:t>
            </a:r>
            <a:endParaRPr lang="pl-PL" sz="1800" b="0" strike="noStrike" spc="-1"/>
          </a:p>
        </p:txBody>
      </p:sp>
      <p:sp>
        <p:nvSpPr>
          <p:cNvPr id="288" name="CustomShape 20">
            <a:extLst>
              <a:ext uri="{FF2B5EF4-FFF2-40B4-BE49-F238E27FC236}">
                <a16:creationId xmlns:a16="http://schemas.microsoft.com/office/drawing/2014/main" id="{6AF3E2B0-9186-61D3-611A-CCB5CD18525F}"/>
              </a:ext>
            </a:extLst>
          </p:cNvPr>
          <p:cNvSpPr/>
          <p:nvPr/>
        </p:nvSpPr>
        <p:spPr>
          <a:xfrm>
            <a:off x="6372360" y="5662440"/>
            <a:ext cx="1995120" cy="79876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ea typeface="DejaVu Sans"/>
              </a:rPr>
              <a:t>stanu etatowego</a:t>
            </a:r>
            <a:endParaRPr lang="pl-PL" sz="1800" b="0" strike="noStrike" spc="-1" dirty="0"/>
          </a:p>
          <a:p>
            <a:pPr algn="ctr">
              <a:lnSpc>
                <a:spcPct val="100000"/>
              </a:lnSpc>
            </a:pPr>
            <a:r>
              <a:rPr lang="pl-PL" sz="2800" b="1" spc="-1" dirty="0">
                <a:solidFill>
                  <a:srgbClr val="000000"/>
                </a:solidFill>
                <a:ea typeface="DejaVu Sans"/>
              </a:rPr>
              <a:t>0,63</a:t>
            </a:r>
            <a:r>
              <a:rPr lang="pl-PL" sz="2800" b="1" strike="noStrike" spc="-1" dirty="0">
                <a:solidFill>
                  <a:srgbClr val="000000"/>
                </a:solidFill>
                <a:ea typeface="DejaVu Sans"/>
              </a:rPr>
              <a:t>%</a:t>
            </a:r>
            <a:endParaRPr lang="pl-PL" sz="2800" b="0" strike="noStrike" spc="-1" dirty="0"/>
          </a:p>
        </p:txBody>
      </p:sp>
      <p:sp>
        <p:nvSpPr>
          <p:cNvPr id="289" name="CustomShape 21">
            <a:extLst>
              <a:ext uri="{FF2B5EF4-FFF2-40B4-BE49-F238E27FC236}">
                <a16:creationId xmlns:a16="http://schemas.microsoft.com/office/drawing/2014/main" id="{8651AD47-0711-3D9E-81AD-9BFFFBCA6262}"/>
              </a:ext>
            </a:extLst>
          </p:cNvPr>
          <p:cNvSpPr/>
          <p:nvPr/>
        </p:nvSpPr>
        <p:spPr>
          <a:xfrm>
            <a:off x="6156360" y="1628640"/>
            <a:ext cx="2444400" cy="4294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200" b="1" strike="noStrike" spc="-1">
                <a:solidFill>
                  <a:srgbClr val="000000"/>
                </a:solidFill>
                <a:ea typeface="DejaVu Sans"/>
              </a:rPr>
              <a:t>ŁĄCZNIE</a:t>
            </a:r>
            <a:endParaRPr lang="pl-PL" sz="2200" b="0" strike="noStrike" spc="-1"/>
          </a:p>
        </p:txBody>
      </p:sp>
      <p:sp>
        <p:nvSpPr>
          <p:cNvPr id="290" name="CustomShape 22">
            <a:extLst>
              <a:ext uri="{FF2B5EF4-FFF2-40B4-BE49-F238E27FC236}">
                <a16:creationId xmlns:a16="http://schemas.microsoft.com/office/drawing/2014/main" id="{7E97CE5E-E983-3CA0-7907-B231DA92D8A0}"/>
              </a:ext>
            </a:extLst>
          </p:cNvPr>
          <p:cNvSpPr/>
          <p:nvPr/>
        </p:nvSpPr>
        <p:spPr>
          <a:xfrm>
            <a:off x="538200" y="673328"/>
            <a:ext cx="82054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366092"/>
                </a:solidFill>
                <a:ea typeface="Calibri"/>
              </a:rPr>
              <a:t>SYTUACJA KADROWA NA DZIEŃ  </a:t>
            </a:r>
            <a:r>
              <a:rPr lang="pl-PL" sz="2400" spc="-1" dirty="0">
                <a:solidFill>
                  <a:srgbClr val="366092"/>
                </a:solidFill>
                <a:ea typeface="Calibri"/>
              </a:rPr>
              <a:t>1 STYCZNIA 2025</a:t>
            </a:r>
          </a:p>
        </p:txBody>
      </p:sp>
    </p:spTree>
    <p:extLst>
      <p:ext uri="{BB962C8B-B14F-4D97-AF65-F5344CB8AC3E}">
        <p14:creationId xmlns:p14="http://schemas.microsoft.com/office/powerpoint/2010/main" val="8860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93D5BDB-67C1-404D-ADCB-261819B7DB95}"/>
              </a:ext>
            </a:extLst>
          </p:cNvPr>
          <p:cNvSpPr/>
          <p:nvPr/>
        </p:nvSpPr>
        <p:spPr>
          <a:xfrm>
            <a:off x="0" y="1003099"/>
            <a:ext cx="9144000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ILOŚĆ UJAWNIONYCH WYKROCZEŃ Z WYŁĄCZENIEM WYKROCZEŃ UJAWNIONYCH PRZEZ POLICJANTÓW RUCHU DROGOWEGO </a:t>
            </a:r>
          </a:p>
        </p:txBody>
      </p:sp>
      <p:sp>
        <p:nvSpPr>
          <p:cNvPr id="2" name="Schemat blokowy: taśma dziurkowana 1">
            <a:extLst>
              <a:ext uri="{FF2B5EF4-FFF2-40B4-BE49-F238E27FC236}">
                <a16:creationId xmlns:a16="http://schemas.microsoft.com/office/drawing/2014/main" id="{37559CE3-9AF1-2ABD-F4CD-6D237F1D7729}"/>
              </a:ext>
            </a:extLst>
          </p:cNvPr>
          <p:cNvSpPr/>
          <p:nvPr/>
        </p:nvSpPr>
        <p:spPr bwMode="auto">
          <a:xfrm>
            <a:off x="3979461" y="1927022"/>
            <a:ext cx="3600400" cy="1501977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7365D"/>
              </a:buClr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Schemat blokowy: taśma dziurkowana 7">
            <a:extLst>
              <a:ext uri="{FF2B5EF4-FFF2-40B4-BE49-F238E27FC236}">
                <a16:creationId xmlns:a16="http://schemas.microsoft.com/office/drawing/2014/main" id="{808920B5-5026-1A9B-1E31-415F24E0A7E2}"/>
              </a:ext>
            </a:extLst>
          </p:cNvPr>
          <p:cNvSpPr/>
          <p:nvPr/>
        </p:nvSpPr>
        <p:spPr bwMode="auto">
          <a:xfrm>
            <a:off x="797992" y="3687355"/>
            <a:ext cx="3774008" cy="1512168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7365D"/>
              </a:buClr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4968200-464E-BB61-0931-5C6760BCE717}"/>
              </a:ext>
            </a:extLst>
          </p:cNvPr>
          <p:cNvSpPr txBox="1"/>
          <p:nvPr/>
        </p:nvSpPr>
        <p:spPr>
          <a:xfrm>
            <a:off x="4756328" y="2262511"/>
            <a:ext cx="2046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2024 ROK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25 389</a:t>
            </a:r>
          </a:p>
        </p:txBody>
      </p:sp>
      <p:sp>
        <p:nvSpPr>
          <p:cNvPr id="9" name="Strzałka: w górę 8">
            <a:extLst>
              <a:ext uri="{FF2B5EF4-FFF2-40B4-BE49-F238E27FC236}">
                <a16:creationId xmlns:a16="http://schemas.microsoft.com/office/drawing/2014/main" id="{3BA0A10B-E650-A72C-B42D-4D2D3E0FA2A2}"/>
              </a:ext>
            </a:extLst>
          </p:cNvPr>
          <p:cNvSpPr/>
          <p:nvPr/>
        </p:nvSpPr>
        <p:spPr bwMode="auto">
          <a:xfrm>
            <a:off x="6372200" y="3663025"/>
            <a:ext cx="792088" cy="2214247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7365D"/>
              </a:buClr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1E1B32E-C1A0-C93C-1C85-16D14F02D8D9}"/>
              </a:ext>
            </a:extLst>
          </p:cNvPr>
          <p:cNvSpPr txBox="1"/>
          <p:nvPr/>
        </p:nvSpPr>
        <p:spPr>
          <a:xfrm>
            <a:off x="1619672" y="4007393"/>
            <a:ext cx="2046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2023 ROK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24 076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DA3E739-D462-1F59-2263-581232244A83}"/>
              </a:ext>
            </a:extLst>
          </p:cNvPr>
          <p:cNvSpPr txBox="1"/>
          <p:nvPr/>
        </p:nvSpPr>
        <p:spPr>
          <a:xfrm>
            <a:off x="7164288" y="4570093"/>
            <a:ext cx="1543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+ 1 313</a:t>
            </a:r>
          </a:p>
        </p:txBody>
      </p:sp>
    </p:spTree>
    <p:extLst>
      <p:ext uri="{BB962C8B-B14F-4D97-AF65-F5344CB8AC3E}">
        <p14:creationId xmlns:p14="http://schemas.microsoft.com/office/powerpoint/2010/main" val="118808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816357-0AA1-F441-9257-E99FF3E3B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63B32814-AF24-6118-ECBA-76A051DD9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245207"/>
              </p:ext>
            </p:extLst>
          </p:nvPr>
        </p:nvGraphicFramePr>
        <p:xfrm>
          <a:off x="323528" y="1700808"/>
          <a:ext cx="84969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DFDBBF4F-F1F4-C4FA-8109-D3CC78355FEB}"/>
              </a:ext>
            </a:extLst>
          </p:cNvPr>
          <p:cNvSpPr txBox="1"/>
          <p:nvPr/>
        </p:nvSpPr>
        <p:spPr>
          <a:xfrm>
            <a:off x="0" y="764704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2400" b="1" i="0" u="none" strike="noStrike" kern="1200" cap="all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>
                <a:solidFill>
                  <a:schemeClr val="bg1"/>
                </a:solidFill>
              </a:rPr>
              <a:t>UJAWNIONE WYKROCZENIA W 2024 ROKU WEDŁUG KATEGORII 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Z WYŁĄCZENIEM WYKROCZEŃ UJAWNIONYCH</a:t>
            </a:r>
            <a:r>
              <a:rPr lang="pl-PL" sz="2400" baseline="0" dirty="0">
                <a:solidFill>
                  <a:schemeClr val="bg1"/>
                </a:solidFill>
              </a:rPr>
              <a:t> </a:t>
            </a:r>
            <a:r>
              <a:rPr lang="pl-PL" sz="2400" dirty="0">
                <a:solidFill>
                  <a:schemeClr val="bg1"/>
                </a:solidFill>
              </a:rPr>
              <a:t>PRZEZ POLICJANTÓW RUCHU DROGOWEGO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45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FDEB7-EBF6-D354-D9EA-8B08921C6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47E121E-9FCF-7BAB-C81B-A59861224AAB}"/>
              </a:ext>
            </a:extLst>
          </p:cNvPr>
          <p:cNvSpPr/>
          <p:nvPr/>
        </p:nvSpPr>
        <p:spPr>
          <a:xfrm>
            <a:off x="265898" y="692696"/>
            <a:ext cx="8612204" cy="96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SPOSÓB ZAKOŃCZENIA CZYNNOŚCI WYJAŚNIAJĄCYCH</a:t>
            </a:r>
          </a:p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2024 ROKU</a:t>
            </a:r>
          </a:p>
        </p:txBody>
      </p:sp>
      <p:sp>
        <p:nvSpPr>
          <p:cNvPr id="2" name="Schemat blokowy: taśma dziurkowana 1">
            <a:extLst>
              <a:ext uri="{FF2B5EF4-FFF2-40B4-BE49-F238E27FC236}">
                <a16:creationId xmlns:a16="http://schemas.microsoft.com/office/drawing/2014/main" id="{167595EA-10BC-1D38-47DA-146FA1FBAA96}"/>
              </a:ext>
            </a:extLst>
          </p:cNvPr>
          <p:cNvSpPr/>
          <p:nvPr/>
        </p:nvSpPr>
        <p:spPr bwMode="auto">
          <a:xfrm>
            <a:off x="457133" y="1816441"/>
            <a:ext cx="3888432" cy="2378269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7365D"/>
              </a:buClr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chemat blokowy: taśma dziurkowana 4">
            <a:extLst>
              <a:ext uri="{FF2B5EF4-FFF2-40B4-BE49-F238E27FC236}">
                <a16:creationId xmlns:a16="http://schemas.microsoft.com/office/drawing/2014/main" id="{4AC2F075-2E30-D8D0-670D-54F21DD938DB}"/>
              </a:ext>
            </a:extLst>
          </p:cNvPr>
          <p:cNvSpPr/>
          <p:nvPr/>
        </p:nvSpPr>
        <p:spPr bwMode="auto">
          <a:xfrm>
            <a:off x="4427984" y="3717032"/>
            <a:ext cx="4450118" cy="2592288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7365D"/>
              </a:buClr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A7B9BC6-88A7-EBEB-137C-74A9F0505823}"/>
              </a:ext>
            </a:extLst>
          </p:cNvPr>
          <p:cNvSpPr txBox="1"/>
          <p:nvPr/>
        </p:nvSpPr>
        <p:spPr>
          <a:xfrm>
            <a:off x="673157" y="2516703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ilość sporządzonych wniosków o ukaranie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799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4B57970-9AF9-B65B-5A72-2497E585C600}"/>
              </a:ext>
            </a:extLst>
          </p:cNvPr>
          <p:cNvSpPr txBox="1"/>
          <p:nvPr/>
        </p:nvSpPr>
        <p:spPr>
          <a:xfrm>
            <a:off x="4345565" y="450912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ilość sporządzonych wniosków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o odstąpienie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1 033</a:t>
            </a:r>
          </a:p>
        </p:txBody>
      </p:sp>
    </p:spTree>
    <p:extLst>
      <p:ext uri="{BB962C8B-B14F-4D97-AF65-F5344CB8AC3E}">
        <p14:creationId xmlns:p14="http://schemas.microsoft.com/office/powerpoint/2010/main" val="32155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CBF5DAC-DC55-E4C3-32CB-64820AC00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499">
            <a:extLst>
              <a:ext uri="{FF2B5EF4-FFF2-40B4-BE49-F238E27FC236}">
                <a16:creationId xmlns:a16="http://schemas.microsoft.com/office/drawing/2014/main" id="{4284833F-7D1C-B708-FA5E-32361BF982DD}"/>
              </a:ext>
            </a:extLst>
          </p:cNvPr>
          <p:cNvSpPr/>
          <p:nvPr/>
        </p:nvSpPr>
        <p:spPr>
          <a:xfrm rot="826414">
            <a:off x="6401241" y="1523654"/>
            <a:ext cx="2703285" cy="870826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" name="Grafika 9" descr="Pies">
            <a:extLst>
              <a:ext uri="{FF2B5EF4-FFF2-40B4-BE49-F238E27FC236}">
                <a16:creationId xmlns:a16="http://schemas.microsoft.com/office/drawing/2014/main" id="{270CF04B-8B49-0E72-2D77-A0D30CDBEB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12077">
            <a:off x="6640024" y="1473123"/>
            <a:ext cx="704134" cy="70413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CBA8921-DEBC-1CBE-E8B6-FC789709C8DA}"/>
              </a:ext>
            </a:extLst>
          </p:cNvPr>
          <p:cNvSpPr txBox="1"/>
          <p:nvPr/>
        </p:nvSpPr>
        <p:spPr>
          <a:xfrm rot="813795">
            <a:off x="7054478" y="1692756"/>
            <a:ext cx="197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wałęsające się bezpańskie psy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63</a:t>
            </a:r>
          </a:p>
        </p:txBody>
      </p:sp>
      <p:sp>
        <p:nvSpPr>
          <p:cNvPr id="14" name="Oval 1499">
            <a:extLst>
              <a:ext uri="{FF2B5EF4-FFF2-40B4-BE49-F238E27FC236}">
                <a16:creationId xmlns:a16="http://schemas.microsoft.com/office/drawing/2014/main" id="{2841F624-B443-39A6-90B3-6FBCD8AFBC70}"/>
              </a:ext>
            </a:extLst>
          </p:cNvPr>
          <p:cNvSpPr/>
          <p:nvPr/>
        </p:nvSpPr>
        <p:spPr>
          <a:xfrm rot="715718">
            <a:off x="6586032" y="2592725"/>
            <a:ext cx="2252571" cy="907428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5" name="Grafika 14" descr="Butelka">
            <a:extLst>
              <a:ext uri="{FF2B5EF4-FFF2-40B4-BE49-F238E27FC236}">
                <a16:creationId xmlns:a16="http://schemas.microsoft.com/office/drawing/2014/main" id="{DA749461-F6F4-2EFC-0151-7817F259F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4017" y="2682677"/>
            <a:ext cx="445277" cy="445277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8FC2EA9-D104-2909-E028-E94E756856E5}"/>
              </a:ext>
            </a:extLst>
          </p:cNvPr>
          <p:cNvSpPr txBox="1"/>
          <p:nvPr/>
        </p:nvSpPr>
        <p:spPr>
          <a:xfrm>
            <a:off x="6766478" y="2664453"/>
            <a:ext cx="18068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spożywanie alkoholu w miejscach niedozwolonych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827</a:t>
            </a:r>
          </a:p>
        </p:txBody>
      </p:sp>
      <p:sp>
        <p:nvSpPr>
          <p:cNvPr id="18" name="Oval 1499">
            <a:extLst>
              <a:ext uri="{FF2B5EF4-FFF2-40B4-BE49-F238E27FC236}">
                <a16:creationId xmlns:a16="http://schemas.microsoft.com/office/drawing/2014/main" id="{0366365D-CA02-F1B7-6ABA-457C9B0692BC}"/>
              </a:ext>
            </a:extLst>
          </p:cNvPr>
          <p:cNvSpPr/>
          <p:nvPr/>
        </p:nvSpPr>
        <p:spPr>
          <a:xfrm rot="715718">
            <a:off x="6392627" y="3678801"/>
            <a:ext cx="2437705" cy="813256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dzikie wysypiska śmieci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129</a:t>
            </a:r>
          </a:p>
        </p:txBody>
      </p:sp>
      <p:pic>
        <p:nvPicPr>
          <p:cNvPr id="19" name="Grafika 18" descr="Śmieci">
            <a:extLst>
              <a:ext uri="{FF2B5EF4-FFF2-40B4-BE49-F238E27FC236}">
                <a16:creationId xmlns:a16="http://schemas.microsoft.com/office/drawing/2014/main" id="{21A1C4C1-02C3-1112-B1D5-98484AA465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2444" y="3945605"/>
            <a:ext cx="279647" cy="279647"/>
          </a:xfrm>
          <a:prstGeom prst="rect">
            <a:avLst/>
          </a:prstGeom>
        </p:spPr>
      </p:pic>
      <p:sp>
        <p:nvSpPr>
          <p:cNvPr id="21" name="Oval 1499">
            <a:extLst>
              <a:ext uri="{FF2B5EF4-FFF2-40B4-BE49-F238E27FC236}">
                <a16:creationId xmlns:a16="http://schemas.microsoft.com/office/drawing/2014/main" id="{BBDF55EA-CBA0-8849-A85B-7DACC291D864}"/>
              </a:ext>
            </a:extLst>
          </p:cNvPr>
          <p:cNvSpPr/>
          <p:nvPr/>
        </p:nvSpPr>
        <p:spPr>
          <a:xfrm rot="715718">
            <a:off x="6549746" y="4752411"/>
            <a:ext cx="2325141" cy="808587"/>
          </a:xfrm>
          <a:prstGeom prst="round2DiagRect">
            <a:avLst>
              <a:gd name="adj1" fmla="val 16667"/>
              <a:gd name="adj2" fmla="val 461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2" name="Grafika 21" descr="Bejsbol">
            <a:extLst>
              <a:ext uri="{FF2B5EF4-FFF2-40B4-BE49-F238E27FC236}">
                <a16:creationId xmlns:a16="http://schemas.microsoft.com/office/drawing/2014/main" id="{D81A3782-1191-65FE-BCB4-E272DF5112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67929">
            <a:off x="6729138" y="4809758"/>
            <a:ext cx="330252" cy="330252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B643FF6A-24AB-68D8-D511-95DD3B3476B4}"/>
              </a:ext>
            </a:extLst>
          </p:cNvPr>
          <p:cNvSpPr txBox="1"/>
          <p:nvPr/>
        </p:nvSpPr>
        <p:spPr>
          <a:xfrm rot="805463">
            <a:off x="7052962" y="4843990"/>
            <a:ext cx="1419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akty wandalizmu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38</a:t>
            </a:r>
          </a:p>
        </p:txBody>
      </p:sp>
      <p:sp>
        <p:nvSpPr>
          <p:cNvPr id="25" name="Oval 1499">
            <a:extLst>
              <a:ext uri="{FF2B5EF4-FFF2-40B4-BE49-F238E27FC236}">
                <a16:creationId xmlns:a16="http://schemas.microsoft.com/office/drawing/2014/main" id="{2B05BE3B-FC81-88C3-AC43-A9ED6B56F70B}"/>
              </a:ext>
            </a:extLst>
          </p:cNvPr>
          <p:cNvSpPr/>
          <p:nvPr/>
        </p:nvSpPr>
        <p:spPr>
          <a:xfrm rot="929312">
            <a:off x="6696908" y="5751473"/>
            <a:ext cx="1720574" cy="87082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" name="Oval 19">
            <a:extLst>
              <a:ext uri="{FF2B5EF4-FFF2-40B4-BE49-F238E27FC236}">
                <a16:creationId xmlns:a16="http://schemas.microsoft.com/office/drawing/2014/main" id="{A9F27CCB-EFC3-2B62-F0C3-3EC2A953BC3A}"/>
              </a:ext>
            </a:extLst>
          </p:cNvPr>
          <p:cNvSpPr/>
          <p:nvPr/>
        </p:nvSpPr>
        <p:spPr>
          <a:xfrm rot="4915326">
            <a:off x="7035990" y="5605810"/>
            <a:ext cx="216556" cy="561200"/>
          </a:xfrm>
          <a:custGeom>
            <a:avLst/>
            <a:gdLst/>
            <a:ahLst/>
            <a:cxnLst/>
            <a:rect l="l" t="t" r="r" b="b"/>
            <a:pathLst>
              <a:path w="4290840" h="3660228">
                <a:moveTo>
                  <a:pt x="2325835" y="1430901"/>
                </a:moveTo>
                <a:cubicBezTo>
                  <a:pt x="2336670" y="1441414"/>
                  <a:pt x="2351639" y="1447919"/>
                  <a:pt x="2368172" y="1447919"/>
                </a:cubicBezTo>
                <a:cubicBezTo>
                  <a:pt x="2401241" y="1447919"/>
                  <a:pt x="2428048" y="1421905"/>
                  <a:pt x="2428048" y="1389815"/>
                </a:cubicBezTo>
                <a:lnTo>
                  <a:pt x="2428048" y="290423"/>
                </a:lnTo>
                <a:cubicBezTo>
                  <a:pt x="2428048" y="258334"/>
                  <a:pt x="2401241" y="232319"/>
                  <a:pt x="2368173" y="232320"/>
                </a:cubicBezTo>
                <a:cubicBezTo>
                  <a:pt x="2335105" y="232319"/>
                  <a:pt x="2308298" y="258334"/>
                  <a:pt x="2308298" y="290424"/>
                </a:cubicBezTo>
                <a:lnTo>
                  <a:pt x="2308298" y="1389814"/>
                </a:lnTo>
                <a:cubicBezTo>
                  <a:pt x="2308297" y="1405860"/>
                  <a:pt x="2314999" y="1420385"/>
                  <a:pt x="2325835" y="1430901"/>
                </a:cubicBezTo>
                <a:close/>
                <a:moveTo>
                  <a:pt x="1712446" y="1346642"/>
                </a:moveTo>
                <a:cubicBezTo>
                  <a:pt x="1591450" y="1204364"/>
                  <a:pt x="1518764" y="1021961"/>
                  <a:pt x="1518764" y="823084"/>
                </a:cubicBezTo>
                <a:cubicBezTo>
                  <a:pt x="1518764" y="368507"/>
                  <a:pt x="1898505" y="1"/>
                  <a:pt x="2366939" y="0"/>
                </a:cubicBezTo>
                <a:cubicBezTo>
                  <a:pt x="2835373" y="1"/>
                  <a:pt x="3215115" y="368508"/>
                  <a:pt x="3215114" y="823084"/>
                </a:cubicBezTo>
                <a:cubicBezTo>
                  <a:pt x="3215114" y="1277660"/>
                  <a:pt x="2835373" y="1646168"/>
                  <a:pt x="2366939" y="1646167"/>
                </a:cubicBezTo>
                <a:cubicBezTo>
                  <a:pt x="2132723" y="1646167"/>
                  <a:pt x="1920679" y="1554040"/>
                  <a:pt x="1767189" y="1405093"/>
                </a:cubicBezTo>
                <a:cubicBezTo>
                  <a:pt x="1748003" y="1386474"/>
                  <a:pt x="1729732" y="1366968"/>
                  <a:pt x="1712446" y="1346642"/>
                </a:cubicBezTo>
                <a:close/>
                <a:moveTo>
                  <a:pt x="2442785" y="3276067"/>
                </a:moveTo>
                <a:cubicBezTo>
                  <a:pt x="2452539" y="3288725"/>
                  <a:pt x="2467121" y="3297661"/>
                  <a:pt x="2484220" y="3299876"/>
                </a:cubicBezTo>
                <a:lnTo>
                  <a:pt x="3567493" y="3440235"/>
                </a:lnTo>
                <a:cubicBezTo>
                  <a:pt x="3601691" y="3444665"/>
                  <a:pt x="3633005" y="3420535"/>
                  <a:pt x="3637436" y="3386337"/>
                </a:cubicBezTo>
                <a:lnTo>
                  <a:pt x="3638507" y="3378082"/>
                </a:lnTo>
                <a:cubicBezTo>
                  <a:pt x="3642938" y="3343884"/>
                  <a:pt x="3618808" y="3312570"/>
                  <a:pt x="3584610" y="3308139"/>
                </a:cubicBezTo>
                <a:cubicBezTo>
                  <a:pt x="3223518" y="3261353"/>
                  <a:pt x="2862428" y="3214566"/>
                  <a:pt x="2501336" y="3167780"/>
                </a:cubicBezTo>
                <a:cubicBezTo>
                  <a:pt x="2467138" y="3163349"/>
                  <a:pt x="2435824" y="3187479"/>
                  <a:pt x="2431392" y="3221677"/>
                </a:cubicBezTo>
                <a:lnTo>
                  <a:pt x="2430323" y="3229933"/>
                </a:lnTo>
                <a:cubicBezTo>
                  <a:pt x="2428107" y="3247032"/>
                  <a:pt x="2433032" y="3263410"/>
                  <a:pt x="2442785" y="3276067"/>
                </a:cubicBezTo>
                <a:close/>
                <a:moveTo>
                  <a:pt x="2077965" y="3502921"/>
                </a:moveTo>
                <a:cubicBezTo>
                  <a:pt x="2211151" y="3366898"/>
                  <a:pt x="2317658" y="3113548"/>
                  <a:pt x="2352262" y="2815726"/>
                </a:cubicBezTo>
                <a:cubicBezTo>
                  <a:pt x="2386865" y="2517903"/>
                  <a:pt x="2341165" y="2247898"/>
                  <a:pt x="2242534" y="2086510"/>
                </a:cubicBezTo>
                <a:lnTo>
                  <a:pt x="3638641" y="2239266"/>
                </a:lnTo>
                <a:cubicBezTo>
                  <a:pt x="4041695" y="2283368"/>
                  <a:pt x="4331596" y="2636192"/>
                  <a:pt x="4286150" y="3027324"/>
                </a:cubicBezTo>
                <a:cubicBezTo>
                  <a:pt x="4240705" y="3418455"/>
                  <a:pt x="3877125" y="3699778"/>
                  <a:pt x="3474071" y="3655676"/>
                </a:cubicBezTo>
                <a:close/>
                <a:moveTo>
                  <a:pt x="554154" y="3094005"/>
                </a:moveTo>
                <a:cubicBezTo>
                  <a:pt x="563899" y="3106651"/>
                  <a:pt x="578469" y="3115580"/>
                  <a:pt x="595552" y="3117793"/>
                </a:cubicBezTo>
                <a:lnTo>
                  <a:pt x="1844342" y="3279597"/>
                </a:lnTo>
                <a:cubicBezTo>
                  <a:pt x="1878509" y="3284024"/>
                  <a:pt x="1909796" y="3259914"/>
                  <a:pt x="1914223" y="3225747"/>
                </a:cubicBezTo>
                <a:lnTo>
                  <a:pt x="1915292" y="3217498"/>
                </a:lnTo>
                <a:cubicBezTo>
                  <a:pt x="1919719" y="3183330"/>
                  <a:pt x="1895610" y="3152043"/>
                  <a:pt x="1861442" y="3147616"/>
                </a:cubicBezTo>
                <a:lnTo>
                  <a:pt x="612653" y="2985812"/>
                </a:lnTo>
                <a:cubicBezTo>
                  <a:pt x="578485" y="2981385"/>
                  <a:pt x="547198" y="3005495"/>
                  <a:pt x="542771" y="3039662"/>
                </a:cubicBezTo>
                <a:lnTo>
                  <a:pt x="541702" y="3047911"/>
                </a:lnTo>
                <a:cubicBezTo>
                  <a:pt x="539489" y="3064995"/>
                  <a:pt x="544409" y="3081359"/>
                  <a:pt x="554154" y="3094005"/>
                </a:cubicBezTo>
                <a:close/>
                <a:moveTo>
                  <a:pt x="160256" y="3083028"/>
                </a:moveTo>
                <a:cubicBezTo>
                  <a:pt x="43080" y="2940417"/>
                  <a:pt x="-18033" y="2754428"/>
                  <a:pt x="4690" y="2558864"/>
                </a:cubicBezTo>
                <a:cubicBezTo>
                  <a:pt x="50134" y="2167732"/>
                  <a:pt x="413715" y="1886409"/>
                  <a:pt x="816769" y="1930509"/>
                </a:cubicBezTo>
                <a:lnTo>
                  <a:pt x="2159669" y="2077444"/>
                </a:lnTo>
                <a:cubicBezTo>
                  <a:pt x="2252567" y="2248534"/>
                  <a:pt x="2291731" y="2517583"/>
                  <a:pt x="2258286" y="2805444"/>
                </a:cubicBezTo>
                <a:cubicBezTo>
                  <a:pt x="2224840" y="3093304"/>
                  <a:pt x="2124922" y="3347135"/>
                  <a:pt x="1995098" y="3493855"/>
                </a:cubicBezTo>
                <a:lnTo>
                  <a:pt x="652198" y="3346920"/>
                </a:lnTo>
                <a:cubicBezTo>
                  <a:pt x="450671" y="3324868"/>
                  <a:pt x="277431" y="3225638"/>
                  <a:pt x="160256" y="30830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l-PL"/>
            </a:defPPr>
            <a:lvl1pPr marL="0" indent="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6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8" name="Oval 1499">
            <a:extLst>
              <a:ext uri="{FF2B5EF4-FFF2-40B4-BE49-F238E27FC236}">
                <a16:creationId xmlns:a16="http://schemas.microsoft.com/office/drawing/2014/main" id="{9195D0BD-221F-2E80-2D3A-35EF53FB04B6}"/>
              </a:ext>
            </a:extLst>
          </p:cNvPr>
          <p:cNvSpPr/>
          <p:nvPr/>
        </p:nvSpPr>
        <p:spPr>
          <a:xfrm rot="446340">
            <a:off x="4152190" y="1452115"/>
            <a:ext cx="2004766" cy="1000445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29" name="Grafika 28" descr="Bejsbol">
            <a:extLst>
              <a:ext uri="{FF2B5EF4-FFF2-40B4-BE49-F238E27FC236}">
                <a16:creationId xmlns:a16="http://schemas.microsoft.com/office/drawing/2014/main" id="{7599EAE8-C2C5-663C-298E-B0EA2D1381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67929">
            <a:off x="4305487" y="1869480"/>
            <a:ext cx="266364" cy="266364"/>
          </a:xfrm>
          <a:prstGeom prst="rect">
            <a:avLst/>
          </a:prstGeom>
        </p:spPr>
      </p:pic>
      <p:pic>
        <p:nvPicPr>
          <p:cNvPr id="31" name="Grafika 30" descr="Bejsbol">
            <a:extLst>
              <a:ext uri="{FF2B5EF4-FFF2-40B4-BE49-F238E27FC236}">
                <a16:creationId xmlns:a16="http://schemas.microsoft.com/office/drawing/2014/main" id="{68E3D324-7706-2563-A974-44E79AEEF4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67929">
            <a:off x="4452134" y="1846937"/>
            <a:ext cx="266364" cy="266364"/>
          </a:xfrm>
          <a:prstGeom prst="rect">
            <a:avLst/>
          </a:prstGeom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892A133-466F-08E2-05CA-9177FE74324B}"/>
              </a:ext>
            </a:extLst>
          </p:cNvPr>
          <p:cNvSpPr txBox="1"/>
          <p:nvPr/>
        </p:nvSpPr>
        <p:spPr>
          <a:xfrm>
            <a:off x="6766478" y="5978419"/>
            <a:ext cx="18068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używanie środków odurzających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26</a:t>
            </a:r>
          </a:p>
        </p:txBody>
      </p:sp>
      <p:pic>
        <p:nvPicPr>
          <p:cNvPr id="34" name="Grafika 33" descr="Bejsbol">
            <a:extLst>
              <a:ext uri="{FF2B5EF4-FFF2-40B4-BE49-F238E27FC236}">
                <a16:creationId xmlns:a16="http://schemas.microsoft.com/office/drawing/2014/main" id="{F7340D7B-F44A-E5D3-9F34-548473B95D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67929">
            <a:off x="4167838" y="1818076"/>
            <a:ext cx="266364" cy="266364"/>
          </a:xfrm>
          <a:prstGeom prst="rect">
            <a:avLst/>
          </a:prstGeom>
        </p:spPr>
      </p:pic>
      <p:sp>
        <p:nvSpPr>
          <p:cNvPr id="35" name="pole tekstowe 34">
            <a:extLst>
              <a:ext uri="{FF2B5EF4-FFF2-40B4-BE49-F238E27FC236}">
                <a16:creationId xmlns:a16="http://schemas.microsoft.com/office/drawing/2014/main" id="{841E5972-3742-9834-CFAE-781768285BA9}"/>
              </a:ext>
            </a:extLst>
          </p:cNvPr>
          <p:cNvSpPr txBox="1"/>
          <p:nvPr/>
        </p:nvSpPr>
        <p:spPr>
          <a:xfrm rot="447466">
            <a:off x="4317342" y="1511211"/>
            <a:ext cx="18068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grupowanie się małoletnich zagrożonych demoralizacją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38</a:t>
            </a:r>
          </a:p>
        </p:txBody>
      </p:sp>
      <p:sp>
        <p:nvSpPr>
          <p:cNvPr id="36" name="Oval 1499">
            <a:extLst>
              <a:ext uri="{FF2B5EF4-FFF2-40B4-BE49-F238E27FC236}">
                <a16:creationId xmlns:a16="http://schemas.microsoft.com/office/drawing/2014/main" id="{A3AC76AA-1421-271C-E3F5-257E0324613A}"/>
              </a:ext>
            </a:extLst>
          </p:cNvPr>
          <p:cNvSpPr/>
          <p:nvPr/>
        </p:nvSpPr>
        <p:spPr>
          <a:xfrm rot="21020583">
            <a:off x="2277312" y="1657393"/>
            <a:ext cx="1707810" cy="780760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46B4B54B-DAAF-54E0-B112-39BBDFC583B6}"/>
              </a:ext>
            </a:extLst>
          </p:cNvPr>
          <p:cNvSpPr txBox="1"/>
          <p:nvPr/>
        </p:nvSpPr>
        <p:spPr>
          <a:xfrm rot="20997067">
            <a:off x="2291712" y="1666427"/>
            <a:ext cx="18068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przekroczenie dozwolonej prędkości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526</a:t>
            </a:r>
          </a:p>
        </p:txBody>
      </p:sp>
      <p:pic>
        <p:nvPicPr>
          <p:cNvPr id="39" name="Grafika 38" descr="Miernik">
            <a:extLst>
              <a:ext uri="{FF2B5EF4-FFF2-40B4-BE49-F238E27FC236}">
                <a16:creationId xmlns:a16="http://schemas.microsoft.com/office/drawing/2014/main" id="{D552AC72-E756-C5AE-DBAE-C405384537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61857" y="1874893"/>
            <a:ext cx="585801" cy="595198"/>
          </a:xfrm>
          <a:prstGeom prst="rect">
            <a:avLst/>
          </a:prstGeom>
        </p:spPr>
      </p:pic>
      <p:sp>
        <p:nvSpPr>
          <p:cNvPr id="40" name="Oval 1499">
            <a:extLst>
              <a:ext uri="{FF2B5EF4-FFF2-40B4-BE49-F238E27FC236}">
                <a16:creationId xmlns:a16="http://schemas.microsoft.com/office/drawing/2014/main" id="{9700FF39-C9EC-F86E-3C33-3D618B222A18}"/>
              </a:ext>
            </a:extLst>
          </p:cNvPr>
          <p:cNvSpPr/>
          <p:nvPr/>
        </p:nvSpPr>
        <p:spPr>
          <a:xfrm rot="21020583">
            <a:off x="43521" y="2256300"/>
            <a:ext cx="2117584" cy="793300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1" name="Oval 1499">
            <a:extLst>
              <a:ext uri="{FF2B5EF4-FFF2-40B4-BE49-F238E27FC236}">
                <a16:creationId xmlns:a16="http://schemas.microsoft.com/office/drawing/2014/main" id="{D85AA195-9027-8993-B48F-0331625671BF}"/>
              </a:ext>
            </a:extLst>
          </p:cNvPr>
          <p:cNvSpPr/>
          <p:nvPr/>
        </p:nvSpPr>
        <p:spPr>
          <a:xfrm rot="20253637">
            <a:off x="85684" y="3428148"/>
            <a:ext cx="1918228" cy="907428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2" name="Oval 1499">
            <a:extLst>
              <a:ext uri="{FF2B5EF4-FFF2-40B4-BE49-F238E27FC236}">
                <a16:creationId xmlns:a16="http://schemas.microsoft.com/office/drawing/2014/main" id="{3DDC72E0-DED0-CE2A-0E2A-938170EA98DB}"/>
              </a:ext>
            </a:extLst>
          </p:cNvPr>
          <p:cNvSpPr/>
          <p:nvPr/>
        </p:nvSpPr>
        <p:spPr>
          <a:xfrm rot="20253637">
            <a:off x="41166" y="4654647"/>
            <a:ext cx="1918228" cy="907428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3" name="Oval 1499">
            <a:extLst>
              <a:ext uri="{FF2B5EF4-FFF2-40B4-BE49-F238E27FC236}">
                <a16:creationId xmlns:a16="http://schemas.microsoft.com/office/drawing/2014/main" id="{64CAD637-A1C0-3E09-1C65-687BF68BB231}"/>
              </a:ext>
            </a:extLst>
          </p:cNvPr>
          <p:cNvSpPr/>
          <p:nvPr/>
        </p:nvSpPr>
        <p:spPr>
          <a:xfrm rot="20415877">
            <a:off x="860101" y="5622528"/>
            <a:ext cx="1918228" cy="907428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4" name="Oval 1499">
            <a:extLst>
              <a:ext uri="{FF2B5EF4-FFF2-40B4-BE49-F238E27FC236}">
                <a16:creationId xmlns:a16="http://schemas.microsoft.com/office/drawing/2014/main" id="{38774C5D-BDC0-FF99-E636-FAE80A68104B}"/>
              </a:ext>
            </a:extLst>
          </p:cNvPr>
          <p:cNvSpPr/>
          <p:nvPr/>
        </p:nvSpPr>
        <p:spPr>
          <a:xfrm rot="20253637">
            <a:off x="2967072" y="5695582"/>
            <a:ext cx="1625660" cy="907428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5" name="Oval 1499">
            <a:extLst>
              <a:ext uri="{FF2B5EF4-FFF2-40B4-BE49-F238E27FC236}">
                <a16:creationId xmlns:a16="http://schemas.microsoft.com/office/drawing/2014/main" id="{363A23DF-4B09-7DA2-4CD2-F68216BB8B6F}"/>
              </a:ext>
            </a:extLst>
          </p:cNvPr>
          <p:cNvSpPr/>
          <p:nvPr/>
        </p:nvSpPr>
        <p:spPr>
          <a:xfrm rot="981060">
            <a:off x="4769160" y="5597576"/>
            <a:ext cx="1625660" cy="907428"/>
          </a:xfrm>
          <a:prstGeom prst="round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6" name="Donut 11">
            <a:extLst>
              <a:ext uri="{FF2B5EF4-FFF2-40B4-BE49-F238E27FC236}">
                <a16:creationId xmlns:a16="http://schemas.microsoft.com/office/drawing/2014/main" id="{773D0F0E-EF2D-8E50-A8B8-0ECAEF61BFCE}"/>
              </a:ext>
            </a:extLst>
          </p:cNvPr>
          <p:cNvSpPr/>
          <p:nvPr/>
        </p:nvSpPr>
        <p:spPr>
          <a:xfrm>
            <a:off x="3090721" y="2439597"/>
            <a:ext cx="2737165" cy="2953022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47B54A03-5B52-009B-6B86-992D83AAFDAD}"/>
              </a:ext>
            </a:extLst>
          </p:cNvPr>
          <p:cNvSpPr txBox="1"/>
          <p:nvPr/>
        </p:nvSpPr>
        <p:spPr>
          <a:xfrm>
            <a:off x="3671328" y="3370836"/>
            <a:ext cx="157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ilość zgłoszeń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2811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ilość zgłoszeń potwierdzonych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1477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18FA9796-38FE-83D2-0F96-5C46107C8A77}"/>
              </a:ext>
            </a:extLst>
          </p:cNvPr>
          <p:cNvSpPr txBox="1"/>
          <p:nvPr/>
        </p:nvSpPr>
        <p:spPr>
          <a:xfrm rot="712294">
            <a:off x="4693417" y="5828601"/>
            <a:ext cx="1806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pozostałe zagrożenia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106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6B25B222-BFBB-9352-2F1A-8CFB1495824E}"/>
              </a:ext>
            </a:extLst>
          </p:cNvPr>
          <p:cNvSpPr txBox="1"/>
          <p:nvPr/>
        </p:nvSpPr>
        <p:spPr>
          <a:xfrm rot="21069809">
            <a:off x="2847333" y="5894511"/>
            <a:ext cx="18068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poruszanie się po terenach leśnych quadami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40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1E331C6D-1EC5-31D9-3BFE-9204A87387A3}"/>
              </a:ext>
            </a:extLst>
          </p:cNvPr>
          <p:cNvSpPr txBox="1"/>
          <p:nvPr/>
        </p:nvSpPr>
        <p:spPr>
          <a:xfrm rot="21069809">
            <a:off x="792163" y="5866580"/>
            <a:ext cx="18068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zła organizacja ruchu drogowego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49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7AAD89D4-ED95-048C-8613-CDB841CAA616}"/>
              </a:ext>
            </a:extLst>
          </p:cNvPr>
          <p:cNvSpPr txBox="1"/>
          <p:nvPr/>
        </p:nvSpPr>
        <p:spPr>
          <a:xfrm rot="20248040">
            <a:off x="248214" y="4693025"/>
            <a:ext cx="18068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nielegalne rajdy samochodowe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38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8CD4863F-DA04-5792-3B9B-78E76662995C}"/>
              </a:ext>
            </a:extLst>
          </p:cNvPr>
          <p:cNvSpPr txBox="1"/>
          <p:nvPr/>
        </p:nvSpPr>
        <p:spPr>
          <a:xfrm rot="20313603">
            <a:off x="123304" y="3515229"/>
            <a:ext cx="18068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niewłaściwa infrastruktura drogowa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285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5E7761E1-2554-8F65-DF66-760E6407DFB1}"/>
              </a:ext>
            </a:extLst>
          </p:cNvPr>
          <p:cNvSpPr txBox="1"/>
          <p:nvPr/>
        </p:nvSpPr>
        <p:spPr>
          <a:xfrm rot="21069809">
            <a:off x="236256" y="2337724"/>
            <a:ext cx="18068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nieprawidłowe parkowanie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646</a:t>
            </a:r>
          </a:p>
        </p:txBody>
      </p:sp>
      <p:pic>
        <p:nvPicPr>
          <p:cNvPr id="54" name="Grafika 53" descr="Samochód">
            <a:extLst>
              <a:ext uri="{FF2B5EF4-FFF2-40B4-BE49-F238E27FC236}">
                <a16:creationId xmlns:a16="http://schemas.microsoft.com/office/drawing/2014/main" id="{6618CE06-16DF-4F21-7FFC-33BAE268F7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1130" y="2494660"/>
            <a:ext cx="557628" cy="557628"/>
          </a:xfrm>
          <a:prstGeom prst="rect">
            <a:avLst/>
          </a:prstGeom>
        </p:spPr>
      </p:pic>
      <p:pic>
        <p:nvPicPr>
          <p:cNvPr id="55" name="Grafika 54" descr="Sygnalizacja świetlna">
            <a:extLst>
              <a:ext uri="{FF2B5EF4-FFF2-40B4-BE49-F238E27FC236}">
                <a16:creationId xmlns:a16="http://schemas.microsoft.com/office/drawing/2014/main" id="{F47C6A2D-4427-60FD-8297-66AA6018A7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5718" y="4043541"/>
            <a:ext cx="347151" cy="347151"/>
          </a:xfrm>
          <a:prstGeom prst="rect">
            <a:avLst/>
          </a:prstGeom>
        </p:spPr>
      </p:pic>
      <p:pic>
        <p:nvPicPr>
          <p:cNvPr id="56" name="Grafika 55" descr="Samochód">
            <a:extLst>
              <a:ext uri="{FF2B5EF4-FFF2-40B4-BE49-F238E27FC236}">
                <a16:creationId xmlns:a16="http://schemas.microsoft.com/office/drawing/2014/main" id="{36003C9B-9CC2-B18A-17DC-611412DCA0B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1268" y="4940902"/>
            <a:ext cx="557628" cy="557628"/>
          </a:xfrm>
          <a:prstGeom prst="rect">
            <a:avLst/>
          </a:prstGeom>
        </p:spPr>
      </p:pic>
      <p:pic>
        <p:nvPicPr>
          <p:cNvPr id="57" name="Grafika 56" descr="Miernik">
            <a:extLst>
              <a:ext uri="{FF2B5EF4-FFF2-40B4-BE49-F238E27FC236}">
                <a16:creationId xmlns:a16="http://schemas.microsoft.com/office/drawing/2014/main" id="{78896CD6-A4C9-55F0-A1DE-BBC575822C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9986" y="5204365"/>
            <a:ext cx="585801" cy="595198"/>
          </a:xfrm>
          <a:prstGeom prst="rect">
            <a:avLst/>
          </a:prstGeom>
        </p:spPr>
      </p:pic>
      <p:pic>
        <p:nvPicPr>
          <p:cNvPr id="58" name="Grafika 57" descr="Sygnalizacja świetlna">
            <a:extLst>
              <a:ext uri="{FF2B5EF4-FFF2-40B4-BE49-F238E27FC236}">
                <a16:creationId xmlns:a16="http://schemas.microsoft.com/office/drawing/2014/main" id="{9871ADC6-1A9C-6796-B337-B638E41137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46014" y="5419673"/>
            <a:ext cx="436047" cy="436047"/>
          </a:xfrm>
          <a:prstGeom prst="rect">
            <a:avLst/>
          </a:prstGeom>
        </p:spPr>
      </p:pic>
      <p:pic>
        <p:nvPicPr>
          <p:cNvPr id="59" name="Grafika 58" descr="Widok na wzgórze">
            <a:extLst>
              <a:ext uri="{FF2B5EF4-FFF2-40B4-BE49-F238E27FC236}">
                <a16:creationId xmlns:a16="http://schemas.microsoft.com/office/drawing/2014/main" id="{4FFA5622-C67A-DE4C-4CD5-B2C2DBD00D7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1422934">
            <a:off x="4104615" y="5473704"/>
            <a:ext cx="348961" cy="348961"/>
          </a:xfrm>
          <a:prstGeom prst="rect">
            <a:avLst/>
          </a:prstGeom>
        </p:spPr>
      </p:pic>
      <p:pic>
        <p:nvPicPr>
          <p:cNvPr id="60" name="Grafika 59" descr="Samochód">
            <a:extLst>
              <a:ext uri="{FF2B5EF4-FFF2-40B4-BE49-F238E27FC236}">
                <a16:creationId xmlns:a16="http://schemas.microsoft.com/office/drawing/2014/main" id="{4F084321-BCAB-DC71-EDBE-A23A0BC5F7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04477" y="5855720"/>
            <a:ext cx="557628" cy="557628"/>
          </a:xfrm>
          <a:prstGeom prst="rect">
            <a:avLst/>
          </a:prstGeom>
        </p:spPr>
      </p:pic>
      <p:sp>
        <p:nvSpPr>
          <p:cNvPr id="61" name="Prostokąt 60">
            <a:extLst>
              <a:ext uri="{FF2B5EF4-FFF2-40B4-BE49-F238E27FC236}">
                <a16:creationId xmlns:a16="http://schemas.microsoft.com/office/drawing/2014/main" id="{4929584B-2C13-FF1B-2A00-A1468272A09A}"/>
              </a:ext>
            </a:extLst>
          </p:cNvPr>
          <p:cNvSpPr/>
          <p:nvPr/>
        </p:nvSpPr>
        <p:spPr>
          <a:xfrm>
            <a:off x="248663" y="641513"/>
            <a:ext cx="873656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KRAJOWA MAPA ZAGROŻEŃ BEZPIECZEŃSTWA W 2024 ROKU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ILOŚĆ ZGŁOSZEŃ</a:t>
            </a:r>
          </a:p>
        </p:txBody>
      </p:sp>
    </p:spTree>
    <p:extLst>
      <p:ext uri="{BB962C8B-B14F-4D97-AF65-F5344CB8AC3E}">
        <p14:creationId xmlns:p14="http://schemas.microsoft.com/office/powerpoint/2010/main" val="11887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FC3BC-1EC3-90A4-7E9F-76EB1A72A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D604AC5-FD4E-B42B-995F-E76B062B7610}"/>
              </a:ext>
            </a:extLst>
          </p:cNvPr>
          <p:cNvSpPr/>
          <p:nvPr/>
        </p:nvSpPr>
        <p:spPr>
          <a:xfrm rot="18900000">
            <a:off x="6547783" y="4328784"/>
            <a:ext cx="1421225" cy="1478083"/>
          </a:xfrm>
          <a:prstGeom prst="roundRect">
            <a:avLst>
              <a:gd name="adj" fmla="val 10715"/>
            </a:avLst>
          </a:prstGeom>
          <a:solidFill>
            <a:schemeClr val="accent6"/>
          </a:solidFill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54D01B-A3C9-7B8C-2428-63F5CF3B3196}"/>
              </a:ext>
            </a:extLst>
          </p:cNvPr>
          <p:cNvSpPr/>
          <p:nvPr/>
        </p:nvSpPr>
        <p:spPr>
          <a:xfrm rot="18900000">
            <a:off x="6547783" y="1592814"/>
            <a:ext cx="1421225" cy="1478083"/>
          </a:xfrm>
          <a:prstGeom prst="roundRect">
            <a:avLst>
              <a:gd name="adj" fmla="val 10715"/>
            </a:avLst>
          </a:prstGeom>
          <a:solidFill>
            <a:schemeClr val="accent6"/>
          </a:solidFill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4C9C2132-DA49-A0BF-E125-EF05C17360D1}"/>
              </a:ext>
            </a:extLst>
          </p:cNvPr>
          <p:cNvSpPr/>
          <p:nvPr/>
        </p:nvSpPr>
        <p:spPr>
          <a:xfrm rot="18900000">
            <a:off x="1352674" y="1592815"/>
            <a:ext cx="1421225" cy="1478083"/>
          </a:xfrm>
          <a:prstGeom prst="roundRect">
            <a:avLst>
              <a:gd name="adj" fmla="val 10715"/>
            </a:avLst>
          </a:prstGeom>
          <a:solidFill>
            <a:schemeClr val="accent6"/>
          </a:solidFill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940B956-22C8-293B-5BF4-E44EFCE3924E}"/>
              </a:ext>
            </a:extLst>
          </p:cNvPr>
          <p:cNvSpPr/>
          <p:nvPr/>
        </p:nvSpPr>
        <p:spPr>
          <a:xfrm>
            <a:off x="265898" y="771759"/>
            <a:ext cx="861220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OSOBY DOPROWADZONE DO WYTRZEŹWIENIA W 2024 ROKU</a:t>
            </a:r>
          </a:p>
        </p:txBody>
      </p:sp>
      <p:sp>
        <p:nvSpPr>
          <p:cNvPr id="3" name="Donut 11">
            <a:extLst>
              <a:ext uri="{FF2B5EF4-FFF2-40B4-BE49-F238E27FC236}">
                <a16:creationId xmlns:a16="http://schemas.microsoft.com/office/drawing/2014/main" id="{CF1CCAC1-7ACD-FCD8-44AF-4D51761A09A2}"/>
              </a:ext>
            </a:extLst>
          </p:cNvPr>
          <p:cNvSpPr/>
          <p:nvPr/>
        </p:nvSpPr>
        <p:spPr>
          <a:xfrm>
            <a:off x="3419872" y="2319162"/>
            <a:ext cx="2737165" cy="2953022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E2D7213-7B1B-91E5-3278-3BAD108F0197}"/>
              </a:ext>
            </a:extLst>
          </p:cNvPr>
          <p:cNvSpPr txBox="1"/>
          <p:nvPr/>
        </p:nvSpPr>
        <p:spPr>
          <a:xfrm>
            <a:off x="3852350" y="3534933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POWIAT CHRZANOWSKI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384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D62BA26A-31D6-8287-01C9-5D3333FFF7BF}"/>
              </a:ext>
            </a:extLst>
          </p:cNvPr>
          <p:cNvSpPr/>
          <p:nvPr/>
        </p:nvSpPr>
        <p:spPr>
          <a:xfrm rot="18900000">
            <a:off x="1352673" y="4328785"/>
            <a:ext cx="1421225" cy="1478083"/>
          </a:xfrm>
          <a:prstGeom prst="roundRect">
            <a:avLst>
              <a:gd name="adj" fmla="val 10715"/>
            </a:avLst>
          </a:prstGeom>
          <a:solidFill>
            <a:schemeClr val="accent6"/>
          </a:solidFill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ko-KR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A3B46C9-B40E-C4C9-D624-E85C0BB1D04A}"/>
              </a:ext>
            </a:extLst>
          </p:cNvPr>
          <p:cNvSpPr txBox="1"/>
          <p:nvPr/>
        </p:nvSpPr>
        <p:spPr>
          <a:xfrm>
            <a:off x="1120063" y="2114573"/>
            <a:ext cx="183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KPP CHRZANÓW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133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ACDF48E-ACEC-B8EE-22FF-37DA9667E5BF}"/>
              </a:ext>
            </a:extLst>
          </p:cNvPr>
          <p:cNvSpPr txBox="1"/>
          <p:nvPr/>
        </p:nvSpPr>
        <p:spPr>
          <a:xfrm>
            <a:off x="6299576" y="2114573"/>
            <a:ext cx="183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KP TRZEBINIA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121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9CF9AED-D396-DA1D-56BB-BD1FE6D505D8}"/>
              </a:ext>
            </a:extLst>
          </p:cNvPr>
          <p:cNvSpPr txBox="1"/>
          <p:nvPr/>
        </p:nvSpPr>
        <p:spPr>
          <a:xfrm>
            <a:off x="1120063" y="4853040"/>
            <a:ext cx="183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KP LIBIĄŻ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91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86245D5-02A1-3C73-F325-CE3EC877EF09}"/>
              </a:ext>
            </a:extLst>
          </p:cNvPr>
          <p:cNvSpPr txBox="1"/>
          <p:nvPr/>
        </p:nvSpPr>
        <p:spPr>
          <a:xfrm>
            <a:off x="6341347" y="4790826"/>
            <a:ext cx="183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KP ALWERNIA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4862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rostokąt 53">
            <a:extLst>
              <a:ext uri="{FF2B5EF4-FFF2-40B4-BE49-F238E27FC236}">
                <a16:creationId xmlns:a16="http://schemas.microsoft.com/office/drawing/2014/main" id="{546C8F88-EF1B-4AAC-94D3-0AE159160A98}"/>
              </a:ext>
            </a:extLst>
          </p:cNvPr>
          <p:cNvSpPr/>
          <p:nvPr/>
        </p:nvSpPr>
        <p:spPr>
          <a:xfrm>
            <a:off x="114179" y="770919"/>
            <a:ext cx="9144000" cy="10737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PRIORYTETY KOMENDANTA GŁÓWNEGO POLICJI NA 2024 ROK</a:t>
            </a:r>
            <a:b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</a:b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dostosowanie działań profilaktycznych Policji do zdiagnozowanych zagrożeń społecznych – 2024 r.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pl-PL" sz="19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3" name="Grupa 52">
            <a:extLst>
              <a:ext uri="{FF2B5EF4-FFF2-40B4-BE49-F238E27FC236}">
                <a16:creationId xmlns:a16="http://schemas.microsoft.com/office/drawing/2014/main" id="{2B961AC4-D113-44E8-BA61-58EF4B5171D0}"/>
              </a:ext>
            </a:extLst>
          </p:cNvPr>
          <p:cNvGrpSpPr/>
          <p:nvPr/>
        </p:nvGrpSpPr>
        <p:grpSpPr>
          <a:xfrm>
            <a:off x="130163" y="2204864"/>
            <a:ext cx="8883673" cy="3650441"/>
            <a:chOff x="-1028312" y="1083905"/>
            <a:chExt cx="14099748" cy="5590667"/>
          </a:xfrm>
        </p:grpSpPr>
        <p:sp>
          <p:nvSpPr>
            <p:cNvPr id="4" name="직사각형 69">
              <a:extLst>
                <a:ext uri="{FF2B5EF4-FFF2-40B4-BE49-F238E27FC236}">
                  <a16:creationId xmlns:a16="http://schemas.microsoft.com/office/drawing/2014/main" id="{F6C05590-5628-4C1C-AAB4-4DC6D7CE6F92}"/>
                </a:ext>
              </a:extLst>
            </p:cNvPr>
            <p:cNvSpPr/>
            <p:nvPr/>
          </p:nvSpPr>
          <p:spPr>
            <a:xfrm>
              <a:off x="895695" y="2525611"/>
              <a:ext cx="3564000" cy="1270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" name="직사각형 2">
              <a:extLst>
                <a:ext uri="{FF2B5EF4-FFF2-40B4-BE49-F238E27FC236}">
                  <a16:creationId xmlns:a16="http://schemas.microsoft.com/office/drawing/2014/main" id="{2F87C628-E088-4563-8E2E-6AB8A6C8249F}"/>
                </a:ext>
              </a:extLst>
            </p:cNvPr>
            <p:cNvSpPr/>
            <p:nvPr/>
          </p:nvSpPr>
          <p:spPr>
            <a:xfrm>
              <a:off x="884757" y="2588516"/>
              <a:ext cx="3407752" cy="1126831"/>
            </a:xfrm>
            <a:prstGeom prst="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8" name="직사각형 68">
              <a:extLst>
                <a:ext uri="{FF2B5EF4-FFF2-40B4-BE49-F238E27FC236}">
                  <a16:creationId xmlns:a16="http://schemas.microsoft.com/office/drawing/2014/main" id="{AA65EFD1-B1AC-4ADF-89EF-D0159CF31951}"/>
                </a:ext>
              </a:extLst>
            </p:cNvPr>
            <p:cNvSpPr/>
            <p:nvPr/>
          </p:nvSpPr>
          <p:spPr>
            <a:xfrm>
              <a:off x="895695" y="1107657"/>
              <a:ext cx="3564000" cy="1270800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" name="직사각형 2">
              <a:extLst>
                <a:ext uri="{FF2B5EF4-FFF2-40B4-BE49-F238E27FC236}">
                  <a16:creationId xmlns:a16="http://schemas.microsoft.com/office/drawing/2014/main" id="{F58E01D4-2B85-452D-8A5A-53EC5BD5584F}"/>
                </a:ext>
              </a:extLst>
            </p:cNvPr>
            <p:cNvSpPr/>
            <p:nvPr/>
          </p:nvSpPr>
          <p:spPr>
            <a:xfrm>
              <a:off x="963192" y="1179642"/>
              <a:ext cx="3407752" cy="1126830"/>
            </a:xfrm>
            <a:prstGeom prst="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12" name="직사각형 63">
              <a:extLst>
                <a:ext uri="{FF2B5EF4-FFF2-40B4-BE49-F238E27FC236}">
                  <a16:creationId xmlns:a16="http://schemas.microsoft.com/office/drawing/2014/main" id="{12AE6E28-0F50-4940-8CA1-1C6C509DBAA1}"/>
                </a:ext>
              </a:extLst>
            </p:cNvPr>
            <p:cNvSpPr/>
            <p:nvPr/>
          </p:nvSpPr>
          <p:spPr>
            <a:xfrm>
              <a:off x="7680816" y="2529248"/>
              <a:ext cx="3564000" cy="1270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직사각형 2">
              <a:extLst>
                <a:ext uri="{FF2B5EF4-FFF2-40B4-BE49-F238E27FC236}">
                  <a16:creationId xmlns:a16="http://schemas.microsoft.com/office/drawing/2014/main" id="{42BCCFCC-E2FE-4172-AA9A-95BB2D915A54}"/>
                </a:ext>
              </a:extLst>
            </p:cNvPr>
            <p:cNvSpPr/>
            <p:nvPr/>
          </p:nvSpPr>
          <p:spPr>
            <a:xfrm>
              <a:off x="7933692" y="2622283"/>
              <a:ext cx="3407752" cy="1126831"/>
            </a:xfrm>
            <a:prstGeom prst="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14" name="직사각형 2">
              <a:extLst>
                <a:ext uri="{FF2B5EF4-FFF2-40B4-BE49-F238E27FC236}">
                  <a16:creationId xmlns:a16="http://schemas.microsoft.com/office/drawing/2014/main" id="{6B8F3175-868A-44F2-B1A6-AAB0E46FF1D0}"/>
                </a:ext>
              </a:extLst>
            </p:cNvPr>
            <p:cNvSpPr/>
            <p:nvPr/>
          </p:nvSpPr>
          <p:spPr>
            <a:xfrm>
              <a:off x="7680816" y="1111294"/>
              <a:ext cx="3564000" cy="1270800"/>
            </a:xfrm>
            <a:prstGeom prst="rect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5" name="직사각형 2">
              <a:extLst>
                <a:ext uri="{FF2B5EF4-FFF2-40B4-BE49-F238E27FC236}">
                  <a16:creationId xmlns:a16="http://schemas.microsoft.com/office/drawing/2014/main" id="{CC524BBE-CD20-4F5C-A073-79F3F77405B3}"/>
                </a:ext>
              </a:extLst>
            </p:cNvPr>
            <p:cNvSpPr/>
            <p:nvPr/>
          </p:nvSpPr>
          <p:spPr>
            <a:xfrm>
              <a:off x="7758940" y="1185923"/>
              <a:ext cx="3407752" cy="1126830"/>
            </a:xfrm>
            <a:prstGeom prst="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481EEF06-4485-452F-915F-32844842894B}"/>
                </a:ext>
              </a:extLst>
            </p:cNvPr>
            <p:cNvSpPr/>
            <p:nvPr/>
          </p:nvSpPr>
          <p:spPr>
            <a:xfrm rot="2700000">
              <a:off x="4266056" y="2698333"/>
              <a:ext cx="955838" cy="95584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AA7F6C0A-37E7-4BF7-A03F-CDE71728E73F}"/>
                </a:ext>
              </a:extLst>
            </p:cNvPr>
            <p:cNvSpPr/>
            <p:nvPr/>
          </p:nvSpPr>
          <p:spPr>
            <a:xfrm rot="2700000">
              <a:off x="3996192" y="2698345"/>
              <a:ext cx="955838" cy="955841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6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F95D59A1-FE53-4152-979C-BFC3D60F2AE0}"/>
                </a:ext>
              </a:extLst>
            </p:cNvPr>
            <p:cNvSpPr/>
            <p:nvPr/>
          </p:nvSpPr>
          <p:spPr>
            <a:xfrm rot="2700000">
              <a:off x="4266056" y="1270507"/>
              <a:ext cx="955838" cy="95584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3CAE206B-9DA5-48C5-A577-6EBC8CEE2DE7}"/>
                </a:ext>
              </a:extLst>
            </p:cNvPr>
            <p:cNvSpPr/>
            <p:nvPr/>
          </p:nvSpPr>
          <p:spPr>
            <a:xfrm rot="2700000">
              <a:off x="3996192" y="1270518"/>
              <a:ext cx="955838" cy="955841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6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22" name="Rounded Rectangle 23">
              <a:extLst>
                <a:ext uri="{FF2B5EF4-FFF2-40B4-BE49-F238E27FC236}">
                  <a16:creationId xmlns:a16="http://schemas.microsoft.com/office/drawing/2014/main" id="{D2BB9586-81DB-4CB6-AC68-32632AA1C749}"/>
                </a:ext>
              </a:extLst>
            </p:cNvPr>
            <p:cNvSpPr/>
            <p:nvPr/>
          </p:nvSpPr>
          <p:spPr>
            <a:xfrm rot="18900000" flipH="1">
              <a:off x="6888638" y="2697845"/>
              <a:ext cx="955838" cy="95584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" name="Rounded Rectangle 24">
              <a:extLst>
                <a:ext uri="{FF2B5EF4-FFF2-40B4-BE49-F238E27FC236}">
                  <a16:creationId xmlns:a16="http://schemas.microsoft.com/office/drawing/2014/main" id="{3149AF36-603A-42F3-9817-CD29A81E577E}"/>
                </a:ext>
              </a:extLst>
            </p:cNvPr>
            <p:cNvSpPr/>
            <p:nvPr/>
          </p:nvSpPr>
          <p:spPr>
            <a:xfrm rot="18900000" flipH="1">
              <a:off x="7158502" y="2697856"/>
              <a:ext cx="955838" cy="955841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6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24" name="Rounded Rectangle 26">
              <a:extLst>
                <a:ext uri="{FF2B5EF4-FFF2-40B4-BE49-F238E27FC236}">
                  <a16:creationId xmlns:a16="http://schemas.microsoft.com/office/drawing/2014/main" id="{C9E4E076-2ACF-4E28-9ED4-3569E9814CAD}"/>
                </a:ext>
              </a:extLst>
            </p:cNvPr>
            <p:cNvSpPr/>
            <p:nvPr/>
          </p:nvSpPr>
          <p:spPr>
            <a:xfrm rot="18900000" flipH="1">
              <a:off x="6888638" y="1270017"/>
              <a:ext cx="955838" cy="95584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" name="Rounded Rectangle 27">
              <a:extLst>
                <a:ext uri="{FF2B5EF4-FFF2-40B4-BE49-F238E27FC236}">
                  <a16:creationId xmlns:a16="http://schemas.microsoft.com/office/drawing/2014/main" id="{6A9C69E0-2BF3-42EE-8C34-D7EA9A5EBD29}"/>
                </a:ext>
              </a:extLst>
            </p:cNvPr>
            <p:cNvSpPr/>
            <p:nvPr/>
          </p:nvSpPr>
          <p:spPr>
            <a:xfrm rot="18900000" flipH="1">
              <a:off x="7158502" y="1270029"/>
              <a:ext cx="955838" cy="955841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6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cxnSp>
          <p:nvCxnSpPr>
            <p:cNvPr id="35" name="Straight Connector 70">
              <a:extLst>
                <a:ext uri="{FF2B5EF4-FFF2-40B4-BE49-F238E27FC236}">
                  <a16:creationId xmlns:a16="http://schemas.microsoft.com/office/drawing/2014/main" id="{E91EACA6-2A3D-4A25-B005-7CC5B85CFDA9}"/>
                </a:ext>
              </a:extLst>
            </p:cNvPr>
            <p:cNvCxnSpPr/>
            <p:nvPr/>
          </p:nvCxnSpPr>
          <p:spPr>
            <a:xfrm>
              <a:off x="6202783" y="2200225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71">
              <a:extLst>
                <a:ext uri="{FF2B5EF4-FFF2-40B4-BE49-F238E27FC236}">
                  <a16:creationId xmlns:a16="http://schemas.microsoft.com/office/drawing/2014/main" id="{081F9CF5-2B2C-49F5-B9D5-99ABEE9112A5}"/>
                </a:ext>
              </a:extLst>
            </p:cNvPr>
            <p:cNvCxnSpPr/>
            <p:nvPr/>
          </p:nvCxnSpPr>
          <p:spPr>
            <a:xfrm>
              <a:off x="6271281" y="3519027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72">
              <a:extLst>
                <a:ext uri="{FF2B5EF4-FFF2-40B4-BE49-F238E27FC236}">
                  <a16:creationId xmlns:a16="http://schemas.microsoft.com/office/drawing/2014/main" id="{966816FB-28F1-4625-8223-9DF555444282}"/>
                </a:ext>
              </a:extLst>
            </p:cNvPr>
            <p:cNvCxnSpPr/>
            <p:nvPr/>
          </p:nvCxnSpPr>
          <p:spPr>
            <a:xfrm>
              <a:off x="6271281" y="4846620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73">
              <a:extLst>
                <a:ext uri="{FF2B5EF4-FFF2-40B4-BE49-F238E27FC236}">
                  <a16:creationId xmlns:a16="http://schemas.microsoft.com/office/drawing/2014/main" id="{44311320-E3D7-4A83-8607-341C7C8261C7}"/>
                </a:ext>
              </a:extLst>
            </p:cNvPr>
            <p:cNvCxnSpPr/>
            <p:nvPr/>
          </p:nvCxnSpPr>
          <p:spPr>
            <a:xfrm>
              <a:off x="5446756" y="1493199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74">
              <a:extLst>
                <a:ext uri="{FF2B5EF4-FFF2-40B4-BE49-F238E27FC236}">
                  <a16:creationId xmlns:a16="http://schemas.microsoft.com/office/drawing/2014/main" id="{F322CA15-6788-4F9E-8D7E-EDAF173740D9}"/>
                </a:ext>
              </a:extLst>
            </p:cNvPr>
            <p:cNvCxnSpPr/>
            <p:nvPr/>
          </p:nvCxnSpPr>
          <p:spPr>
            <a:xfrm>
              <a:off x="5488878" y="2916776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75">
              <a:extLst>
                <a:ext uri="{FF2B5EF4-FFF2-40B4-BE49-F238E27FC236}">
                  <a16:creationId xmlns:a16="http://schemas.microsoft.com/office/drawing/2014/main" id="{0268354A-A981-46D4-BED0-6A5A5400F10A}"/>
                </a:ext>
              </a:extLst>
            </p:cNvPr>
            <p:cNvCxnSpPr/>
            <p:nvPr/>
          </p:nvCxnSpPr>
          <p:spPr>
            <a:xfrm>
              <a:off x="5488878" y="4207003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8C148419-92F5-4320-9128-A26D055827BA}"/>
                </a:ext>
              </a:extLst>
            </p:cNvPr>
            <p:cNvSpPr/>
            <p:nvPr/>
          </p:nvSpPr>
          <p:spPr>
            <a:xfrm>
              <a:off x="954953" y="1394200"/>
              <a:ext cx="3185795" cy="6363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  <a:t>Uzależnienia, narkotyki, </a:t>
              </a:r>
              <a:b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</a:b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  <a:t>nowe narkotyki, alkohol</a:t>
              </a:r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FC77D2D9-E649-4273-A1B1-92D288DA3BF9}"/>
                </a:ext>
              </a:extLst>
            </p:cNvPr>
            <p:cNvSpPr/>
            <p:nvPr/>
          </p:nvSpPr>
          <p:spPr>
            <a:xfrm>
              <a:off x="1314283" y="2782406"/>
              <a:ext cx="2224047" cy="471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  <a:t>Cyberzagrożenia</a:t>
              </a:r>
              <a:endPara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C6B833C3-4DF3-44B4-9CB7-B1A350C79FEE}"/>
                </a:ext>
              </a:extLst>
            </p:cNvPr>
            <p:cNvSpPr/>
            <p:nvPr/>
          </p:nvSpPr>
          <p:spPr>
            <a:xfrm>
              <a:off x="8146483" y="2789607"/>
              <a:ext cx="3064900" cy="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  <a:t>Bezpieczeństwo seniorów</a:t>
              </a:r>
              <a:endPara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9A33281D-03CF-48AE-B8FD-EE7F482B9AA4}"/>
                </a:ext>
              </a:extLst>
            </p:cNvPr>
            <p:cNvSpPr/>
            <p:nvPr/>
          </p:nvSpPr>
          <p:spPr>
            <a:xfrm>
              <a:off x="8385397" y="1314274"/>
              <a:ext cx="2488746" cy="848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  <a:t>Mowa nienawiści,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  <a:t>w tym hejt, </a:t>
              </a:r>
              <a:b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</a:b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  <a:t>przestępstwa z nienawiści</a:t>
              </a:r>
              <a:endPara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pic>
          <p:nvPicPr>
            <p:cNvPr id="48" name="Grafika 47" descr="Internet">
              <a:extLst>
                <a:ext uri="{FF2B5EF4-FFF2-40B4-BE49-F238E27FC236}">
                  <a16:creationId xmlns:a16="http://schemas.microsoft.com/office/drawing/2014/main" id="{99A35A5D-27D1-4AC3-98B1-98F35C5CF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23437" y="2798367"/>
              <a:ext cx="720000" cy="720001"/>
            </a:xfrm>
            <a:prstGeom prst="rect">
              <a:avLst/>
            </a:prstGeom>
          </p:spPr>
        </p:pic>
        <p:pic>
          <p:nvPicPr>
            <p:cNvPr id="49" name="Grafika 48" descr="Mężczyzna z laską">
              <a:extLst>
                <a:ext uri="{FF2B5EF4-FFF2-40B4-BE49-F238E27FC236}">
                  <a16:creationId xmlns:a16="http://schemas.microsoft.com/office/drawing/2014/main" id="{AB658CB6-B5BF-4A94-97D1-A8BF0CBA3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88904" y="2782406"/>
              <a:ext cx="720000" cy="720000"/>
            </a:xfrm>
            <a:prstGeom prst="rect">
              <a:avLst/>
            </a:prstGeom>
          </p:spPr>
        </p:pic>
        <p:pic>
          <p:nvPicPr>
            <p:cNvPr id="50" name="Grafika 49" descr="Gniewna twarz z wypełnieniem pełnym">
              <a:extLst>
                <a:ext uri="{FF2B5EF4-FFF2-40B4-BE49-F238E27FC236}">
                  <a16:creationId xmlns:a16="http://schemas.microsoft.com/office/drawing/2014/main" id="{9E79008A-3A69-4705-BAC2-4468B8866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66154" y="1373133"/>
              <a:ext cx="720000" cy="720000"/>
            </a:xfrm>
            <a:prstGeom prst="rect">
              <a:avLst/>
            </a:prstGeom>
          </p:spPr>
        </p:pic>
        <p:sp>
          <p:nvSpPr>
            <p:cNvPr id="60" name="Prostokąt: zaokrąglone rogi 59">
              <a:extLst>
                <a:ext uri="{FF2B5EF4-FFF2-40B4-BE49-F238E27FC236}">
                  <a16:creationId xmlns:a16="http://schemas.microsoft.com/office/drawing/2014/main" id="{081B6DCA-7605-44AD-92EC-98D412653072}"/>
                </a:ext>
              </a:extLst>
            </p:cNvPr>
            <p:cNvSpPr/>
            <p:nvPr/>
          </p:nvSpPr>
          <p:spPr>
            <a:xfrm>
              <a:off x="-1009878" y="1083905"/>
              <a:ext cx="1765738" cy="613049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ilość spotkań 93</a:t>
              </a:r>
            </a:p>
          </p:txBody>
        </p:sp>
        <p:sp>
          <p:nvSpPr>
            <p:cNvPr id="61" name="Prostokąt: zaokrąglone rogi 60">
              <a:extLst>
                <a:ext uri="{FF2B5EF4-FFF2-40B4-BE49-F238E27FC236}">
                  <a16:creationId xmlns:a16="http://schemas.microsoft.com/office/drawing/2014/main" id="{32A21F7F-B20D-4C20-B6CB-6137B9923874}"/>
                </a:ext>
              </a:extLst>
            </p:cNvPr>
            <p:cNvSpPr/>
            <p:nvPr/>
          </p:nvSpPr>
          <p:spPr>
            <a:xfrm>
              <a:off x="-1028312" y="1728564"/>
              <a:ext cx="1784173" cy="577907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 uczestników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1797</a:t>
              </a:r>
            </a:p>
          </p:txBody>
        </p:sp>
        <p:sp>
          <p:nvSpPr>
            <p:cNvPr id="62" name="pole tekstowe 61">
              <a:extLst>
                <a:ext uri="{FF2B5EF4-FFF2-40B4-BE49-F238E27FC236}">
                  <a16:creationId xmlns:a16="http://schemas.microsoft.com/office/drawing/2014/main" id="{D4ACA179-2A1B-4D56-927A-4425075C88BA}"/>
                </a:ext>
              </a:extLst>
            </p:cNvPr>
            <p:cNvSpPr txBox="1"/>
            <p:nvPr/>
          </p:nvSpPr>
          <p:spPr>
            <a:xfrm>
              <a:off x="959502" y="3050322"/>
              <a:ext cx="3086901" cy="38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srgbClr val="5A89C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4" name="Prostokąt: zaokrąglone rogi 63">
              <a:extLst>
                <a:ext uri="{FF2B5EF4-FFF2-40B4-BE49-F238E27FC236}">
                  <a16:creationId xmlns:a16="http://schemas.microsoft.com/office/drawing/2014/main" id="{9070DBC2-9043-49F4-9F77-2E8228C0C723}"/>
                </a:ext>
              </a:extLst>
            </p:cNvPr>
            <p:cNvSpPr/>
            <p:nvPr/>
          </p:nvSpPr>
          <p:spPr>
            <a:xfrm>
              <a:off x="-1028312" y="3253768"/>
              <a:ext cx="1734214" cy="583733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uczestników 193</a:t>
              </a:r>
            </a:p>
          </p:txBody>
        </p:sp>
        <p:sp>
          <p:nvSpPr>
            <p:cNvPr id="65" name="Prostokąt: zaokrąglone rogi 64">
              <a:extLst>
                <a:ext uri="{FF2B5EF4-FFF2-40B4-BE49-F238E27FC236}">
                  <a16:creationId xmlns:a16="http://schemas.microsoft.com/office/drawing/2014/main" id="{D4776D24-1F73-4332-BDFA-1AD1411B9CB7}"/>
                </a:ext>
              </a:extLst>
            </p:cNvPr>
            <p:cNvSpPr/>
            <p:nvPr/>
          </p:nvSpPr>
          <p:spPr>
            <a:xfrm>
              <a:off x="-1028312" y="2588516"/>
              <a:ext cx="1734214" cy="577909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ilość spotkań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193</a:t>
              </a:r>
            </a:p>
          </p:txBody>
        </p:sp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EB799069-7C9D-44BF-94DE-AB3DEEE781C9}"/>
                </a:ext>
              </a:extLst>
            </p:cNvPr>
            <p:cNvGrpSpPr/>
            <p:nvPr/>
          </p:nvGrpSpPr>
          <p:grpSpPr>
            <a:xfrm>
              <a:off x="-1028312" y="3975780"/>
              <a:ext cx="6250208" cy="1270800"/>
              <a:chOff x="-1028312" y="4071477"/>
              <a:chExt cx="6250208" cy="1270800"/>
            </a:xfrm>
          </p:grpSpPr>
          <p:sp>
            <p:nvSpPr>
              <p:cNvPr id="5" name="직사각형 70">
                <a:extLst>
                  <a:ext uri="{FF2B5EF4-FFF2-40B4-BE49-F238E27FC236}">
                    <a16:creationId xmlns:a16="http://schemas.microsoft.com/office/drawing/2014/main" id="{0ECA2FFB-F15E-4774-B762-5D44AB36B412}"/>
                  </a:ext>
                </a:extLst>
              </p:cNvPr>
              <p:cNvSpPr/>
              <p:nvPr/>
            </p:nvSpPr>
            <p:spPr>
              <a:xfrm>
                <a:off x="895695" y="4071477"/>
                <a:ext cx="3564000" cy="1270800"/>
              </a:xfrm>
              <a:prstGeom prst="rect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25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7" name="직사각형 2">
                <a:extLst>
                  <a:ext uri="{FF2B5EF4-FFF2-40B4-BE49-F238E27FC236}">
                    <a16:creationId xmlns:a16="http://schemas.microsoft.com/office/drawing/2014/main" id="{FC211F49-42FC-49A7-A43B-F5621DAD06C4}"/>
                  </a:ext>
                </a:extLst>
              </p:cNvPr>
              <p:cNvSpPr/>
              <p:nvPr/>
            </p:nvSpPr>
            <p:spPr>
              <a:xfrm>
                <a:off x="964702" y="4147099"/>
                <a:ext cx="3407752" cy="1126830"/>
              </a:xfrm>
              <a:prstGeom prst="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2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맑은 고딕" panose="020B0503020000020004" pitchFamily="34" charset="-127"/>
                  <a:cs typeface="Arial" charset="0"/>
                </a:endParaRPr>
              </a:p>
            </p:txBody>
          </p:sp>
          <p:sp>
            <p:nvSpPr>
              <p:cNvPr id="20" name="Rounded Rectangle 20">
                <a:extLst>
                  <a:ext uri="{FF2B5EF4-FFF2-40B4-BE49-F238E27FC236}">
                    <a16:creationId xmlns:a16="http://schemas.microsoft.com/office/drawing/2014/main" id="{829E2381-09CB-41B2-8665-C8BE9E34E7B7}"/>
                  </a:ext>
                </a:extLst>
              </p:cNvPr>
              <p:cNvSpPr/>
              <p:nvPr/>
            </p:nvSpPr>
            <p:spPr>
              <a:xfrm rot="2700000">
                <a:off x="4266056" y="4229764"/>
                <a:ext cx="955838" cy="955842"/>
              </a:xfrm>
              <a:prstGeom prst="roundRect">
                <a:avLst>
                  <a:gd name="adj" fmla="val 900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2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215BCD3C-F26F-4AE5-8C52-9D97A7CF291C}"/>
                  </a:ext>
                </a:extLst>
              </p:cNvPr>
              <p:cNvSpPr/>
              <p:nvPr/>
            </p:nvSpPr>
            <p:spPr>
              <a:xfrm rot="2700000">
                <a:off x="3996192" y="4229776"/>
                <a:ext cx="955838" cy="955841"/>
              </a:xfrm>
              <a:prstGeom prst="roundRect">
                <a:avLst>
                  <a:gd name="adj" fmla="val 9009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26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맑은 고딕" panose="020B0503020000020004" pitchFamily="34" charset="-127"/>
                  <a:cs typeface="Arial" charset="0"/>
                </a:endParaRPr>
              </a:p>
            </p:txBody>
          </p:sp>
          <p:sp>
            <p:nvSpPr>
              <p:cNvPr id="43" name="Prostokąt 42">
                <a:extLst>
                  <a:ext uri="{FF2B5EF4-FFF2-40B4-BE49-F238E27FC236}">
                    <a16:creationId xmlns:a16="http://schemas.microsoft.com/office/drawing/2014/main" id="{20F558B6-1ABD-411D-8600-767689A70DE2}"/>
                  </a:ext>
                </a:extLst>
              </p:cNvPr>
              <p:cNvSpPr/>
              <p:nvPr/>
            </p:nvSpPr>
            <p:spPr>
              <a:xfrm>
                <a:off x="1431267" y="4363491"/>
                <a:ext cx="1990080" cy="471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Calibri" panose="020F0502020204030204" pitchFamily="34" charset="0"/>
                    <a:cs typeface="Arial" charset="0"/>
                  </a:rPr>
                  <a:t>Handel ludźmi</a:t>
                </a:r>
                <a:endPara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  <p:pic>
            <p:nvPicPr>
              <p:cNvPr id="51" name="Grafika 50" descr="Pieniądze">
                <a:extLst>
                  <a:ext uri="{FF2B5EF4-FFF2-40B4-BE49-F238E27FC236}">
                    <a16:creationId xmlns:a16="http://schemas.microsoft.com/office/drawing/2014/main" id="{E5C628DE-E079-42D5-8718-DFA0F3F48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270003" y="4665937"/>
                <a:ext cx="457509" cy="457509"/>
              </a:xfrm>
              <a:prstGeom prst="rect">
                <a:avLst/>
              </a:prstGeom>
            </p:spPr>
          </p:pic>
          <p:pic>
            <p:nvPicPr>
              <p:cNvPr id="52" name="Grafika 51" descr="Grupa">
                <a:extLst>
                  <a:ext uri="{FF2B5EF4-FFF2-40B4-BE49-F238E27FC236}">
                    <a16:creationId xmlns:a16="http://schemas.microsoft.com/office/drawing/2014/main" id="{6C81AA36-1B25-4FF4-90DA-8765F665F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090080" y="4263002"/>
                <a:ext cx="683457" cy="683457"/>
              </a:xfrm>
              <a:prstGeom prst="rect">
                <a:avLst/>
              </a:prstGeom>
            </p:spPr>
          </p:pic>
          <p:sp>
            <p:nvSpPr>
              <p:cNvPr id="66" name="pole tekstowe 65">
                <a:extLst>
                  <a:ext uri="{FF2B5EF4-FFF2-40B4-BE49-F238E27FC236}">
                    <a16:creationId xmlns:a16="http://schemas.microsoft.com/office/drawing/2014/main" id="{E7D61C2E-3E83-467A-B012-3DA8CF425AF2}"/>
                  </a:ext>
                </a:extLst>
              </p:cNvPr>
              <p:cNvSpPr txBox="1"/>
              <p:nvPr/>
            </p:nvSpPr>
            <p:spPr>
              <a:xfrm>
                <a:off x="981276" y="4590034"/>
                <a:ext cx="3086901" cy="388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15784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68" name="Prostokąt: zaokrąglone rogi 67">
                <a:extLst>
                  <a:ext uri="{FF2B5EF4-FFF2-40B4-BE49-F238E27FC236}">
                    <a16:creationId xmlns:a16="http://schemas.microsoft.com/office/drawing/2014/main" id="{B373EE00-1147-4AB4-A828-3C86BC88DAD1}"/>
                  </a:ext>
                </a:extLst>
              </p:cNvPr>
              <p:cNvSpPr/>
              <p:nvPr/>
            </p:nvSpPr>
            <p:spPr>
              <a:xfrm>
                <a:off x="-1028310" y="4735365"/>
                <a:ext cx="1784173" cy="577909"/>
              </a:xfrm>
              <a:prstGeom prst="roundRect">
                <a:avLst/>
              </a:prstGeom>
              <a:solidFill>
                <a:schemeClr val="accent4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uczestników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567</a:t>
                </a:r>
              </a:p>
            </p:txBody>
          </p:sp>
          <p:sp>
            <p:nvSpPr>
              <p:cNvPr id="69" name="Prostokąt: zaokrąglone rogi 68">
                <a:extLst>
                  <a:ext uri="{FF2B5EF4-FFF2-40B4-BE49-F238E27FC236}">
                    <a16:creationId xmlns:a16="http://schemas.microsoft.com/office/drawing/2014/main" id="{A902E92A-A71D-4DC1-B93A-53987379E538}"/>
                  </a:ext>
                </a:extLst>
              </p:cNvPr>
              <p:cNvSpPr/>
              <p:nvPr/>
            </p:nvSpPr>
            <p:spPr>
              <a:xfrm>
                <a:off x="-1028312" y="4096398"/>
                <a:ext cx="1779540" cy="577906"/>
              </a:xfrm>
              <a:prstGeom prst="roundRect">
                <a:avLst/>
              </a:prstGeom>
              <a:solidFill>
                <a:schemeClr val="accent4"/>
              </a:soli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ilość spotkań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21</a:t>
                </a:r>
              </a:p>
            </p:txBody>
          </p:sp>
        </p:grpSp>
        <p:sp>
          <p:nvSpPr>
            <p:cNvPr id="70" name="pole tekstowe 69">
              <a:extLst>
                <a:ext uri="{FF2B5EF4-FFF2-40B4-BE49-F238E27FC236}">
                  <a16:creationId xmlns:a16="http://schemas.microsoft.com/office/drawing/2014/main" id="{A1E84250-5ECB-4A2D-80BC-04A979155D91}"/>
                </a:ext>
              </a:extLst>
            </p:cNvPr>
            <p:cNvSpPr txBox="1"/>
            <p:nvPr/>
          </p:nvSpPr>
          <p:spPr>
            <a:xfrm>
              <a:off x="8243829" y="1650546"/>
              <a:ext cx="3086901" cy="38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2" name="Prostokąt: zaokrąglone rogi 71">
              <a:extLst>
                <a:ext uri="{FF2B5EF4-FFF2-40B4-BE49-F238E27FC236}">
                  <a16:creationId xmlns:a16="http://schemas.microsoft.com/office/drawing/2014/main" id="{C44C86CC-B8AD-41A2-A09A-CFA396DDAB2A}"/>
                </a:ext>
              </a:extLst>
            </p:cNvPr>
            <p:cNvSpPr/>
            <p:nvPr/>
          </p:nvSpPr>
          <p:spPr>
            <a:xfrm>
              <a:off x="11421562" y="1696954"/>
              <a:ext cx="1649874" cy="536648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uczestników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112</a:t>
              </a:r>
            </a:p>
          </p:txBody>
        </p:sp>
        <p:sp>
          <p:nvSpPr>
            <p:cNvPr id="73" name="Prostokąt: zaokrąglone rogi 72">
              <a:extLst>
                <a:ext uri="{FF2B5EF4-FFF2-40B4-BE49-F238E27FC236}">
                  <a16:creationId xmlns:a16="http://schemas.microsoft.com/office/drawing/2014/main" id="{8B80F20F-5DF5-4FD0-A606-3C094F895014}"/>
                </a:ext>
              </a:extLst>
            </p:cNvPr>
            <p:cNvSpPr/>
            <p:nvPr/>
          </p:nvSpPr>
          <p:spPr>
            <a:xfrm>
              <a:off x="11421560" y="1107657"/>
              <a:ext cx="1649874" cy="562972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ilość spotkań 2361</a:t>
              </a:r>
            </a:p>
          </p:txBody>
        </p:sp>
        <p:sp>
          <p:nvSpPr>
            <p:cNvPr id="74" name="pole tekstowe 73">
              <a:extLst>
                <a:ext uri="{FF2B5EF4-FFF2-40B4-BE49-F238E27FC236}">
                  <a16:creationId xmlns:a16="http://schemas.microsoft.com/office/drawing/2014/main" id="{511E577E-33D7-4F98-AEDB-B9D45E04D36C}"/>
                </a:ext>
              </a:extLst>
            </p:cNvPr>
            <p:cNvSpPr txBox="1"/>
            <p:nvPr/>
          </p:nvSpPr>
          <p:spPr>
            <a:xfrm>
              <a:off x="8284440" y="3040151"/>
              <a:ext cx="3086901" cy="38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6" name="Prostokąt: zaokrąglone rogi 75">
              <a:extLst>
                <a:ext uri="{FF2B5EF4-FFF2-40B4-BE49-F238E27FC236}">
                  <a16:creationId xmlns:a16="http://schemas.microsoft.com/office/drawing/2014/main" id="{0BFD9CD2-2A6A-4659-9961-7ED358DF4391}"/>
                </a:ext>
              </a:extLst>
            </p:cNvPr>
            <p:cNvSpPr/>
            <p:nvPr/>
          </p:nvSpPr>
          <p:spPr>
            <a:xfrm>
              <a:off x="11421560" y="2588518"/>
              <a:ext cx="1649874" cy="523009"/>
            </a:xfrm>
            <a:prstGeom prst="roundRect">
              <a:avLst/>
            </a:prstGeom>
            <a:solidFill>
              <a:schemeClr val="accent4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ilość spotkań 76</a:t>
              </a:r>
            </a:p>
          </p:txBody>
        </p:sp>
        <p:sp>
          <p:nvSpPr>
            <p:cNvPr id="77" name="Prostokąt: zaokrąglone rogi 76">
              <a:extLst>
                <a:ext uri="{FF2B5EF4-FFF2-40B4-BE49-F238E27FC236}">
                  <a16:creationId xmlns:a16="http://schemas.microsoft.com/office/drawing/2014/main" id="{1CDE097C-1B0C-4EA9-9ACF-63BB823F57D6}"/>
                </a:ext>
              </a:extLst>
            </p:cNvPr>
            <p:cNvSpPr/>
            <p:nvPr/>
          </p:nvSpPr>
          <p:spPr>
            <a:xfrm>
              <a:off x="11421560" y="3208601"/>
              <a:ext cx="1649874" cy="540512"/>
            </a:xfrm>
            <a:prstGeom prst="roundRect">
              <a:avLst/>
            </a:prstGeom>
            <a:solidFill>
              <a:schemeClr val="accent4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uczestników 1057</a:t>
              </a:r>
            </a:p>
          </p:txBody>
        </p:sp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9150A9A0-E10A-4451-BBFC-2483B00D65E0}"/>
                </a:ext>
              </a:extLst>
            </p:cNvPr>
            <p:cNvGrpSpPr/>
            <p:nvPr/>
          </p:nvGrpSpPr>
          <p:grpSpPr>
            <a:xfrm>
              <a:off x="6888638" y="3972080"/>
              <a:ext cx="6182797" cy="1278137"/>
              <a:chOff x="6888638" y="4067777"/>
              <a:chExt cx="6182797" cy="1278137"/>
            </a:xfrm>
          </p:grpSpPr>
          <p:sp>
            <p:nvSpPr>
              <p:cNvPr id="10" name="직사각형 64">
                <a:extLst>
                  <a:ext uri="{FF2B5EF4-FFF2-40B4-BE49-F238E27FC236}">
                    <a16:creationId xmlns:a16="http://schemas.microsoft.com/office/drawing/2014/main" id="{0CF28CBB-6E5A-49A5-A567-3E585694859E}"/>
                  </a:ext>
                </a:extLst>
              </p:cNvPr>
              <p:cNvSpPr/>
              <p:nvPr/>
            </p:nvSpPr>
            <p:spPr>
              <a:xfrm>
                <a:off x="7680816" y="4075114"/>
                <a:ext cx="3564000" cy="127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25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65000"/>
                      <a:lumOff val="35000"/>
                    </a:prstClr>
                  </a:solidFill>
                  <a:effectLst/>
                  <a:uLnTx/>
                  <a:uFillTx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1" name="직사각형 2">
                <a:extLst>
                  <a:ext uri="{FF2B5EF4-FFF2-40B4-BE49-F238E27FC236}">
                    <a16:creationId xmlns:a16="http://schemas.microsoft.com/office/drawing/2014/main" id="{3F5C81A8-2A3E-4B8A-923A-F362B983E35A}"/>
                  </a:ext>
                </a:extLst>
              </p:cNvPr>
              <p:cNvSpPr/>
              <p:nvPr/>
            </p:nvSpPr>
            <p:spPr>
              <a:xfrm>
                <a:off x="7758940" y="4140566"/>
                <a:ext cx="3407752" cy="1126830"/>
              </a:xfrm>
              <a:prstGeom prst="rect">
                <a:avLst/>
              </a:prstGeom>
              <a:solidFill>
                <a:schemeClr val="bg1"/>
              </a:soli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2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맑은 고딕" panose="020B0503020000020004" pitchFamily="34" charset="-127"/>
                  <a:cs typeface="Arial" charset="0"/>
                </a:endParaRPr>
              </a:p>
            </p:txBody>
          </p:sp>
          <p:sp>
            <p:nvSpPr>
              <p:cNvPr id="26" name="Rounded Rectangle 29">
                <a:extLst>
                  <a:ext uri="{FF2B5EF4-FFF2-40B4-BE49-F238E27FC236}">
                    <a16:creationId xmlns:a16="http://schemas.microsoft.com/office/drawing/2014/main" id="{A92E91FB-78CF-4AA2-9224-4F79F97DBB64}"/>
                  </a:ext>
                </a:extLst>
              </p:cNvPr>
              <p:cNvSpPr/>
              <p:nvPr/>
            </p:nvSpPr>
            <p:spPr>
              <a:xfrm rot="18900000" flipH="1">
                <a:off x="6888638" y="4229276"/>
                <a:ext cx="955838" cy="955842"/>
              </a:xfrm>
              <a:prstGeom prst="roundRect">
                <a:avLst>
                  <a:gd name="adj" fmla="val 900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2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" name="Rounded Rectangle 30">
                <a:extLst>
                  <a:ext uri="{FF2B5EF4-FFF2-40B4-BE49-F238E27FC236}">
                    <a16:creationId xmlns:a16="http://schemas.microsoft.com/office/drawing/2014/main" id="{10D72453-9119-4A92-85F2-4C51E0B2D643}"/>
                  </a:ext>
                </a:extLst>
              </p:cNvPr>
              <p:cNvSpPr/>
              <p:nvPr/>
            </p:nvSpPr>
            <p:spPr>
              <a:xfrm rot="18900000" flipH="1">
                <a:off x="7158502" y="4229287"/>
                <a:ext cx="955838" cy="955841"/>
              </a:xfrm>
              <a:prstGeom prst="roundRect">
                <a:avLst>
                  <a:gd name="adj" fmla="val 9009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26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맑은 고딕" panose="020B0503020000020004" pitchFamily="34" charset="-127"/>
                  <a:cs typeface="Arial" charset="0"/>
                </a:endParaRPr>
              </a:p>
            </p:txBody>
          </p:sp>
          <p:sp>
            <p:nvSpPr>
              <p:cNvPr id="78" name="pole tekstowe 77">
                <a:extLst>
                  <a:ext uri="{FF2B5EF4-FFF2-40B4-BE49-F238E27FC236}">
                    <a16:creationId xmlns:a16="http://schemas.microsoft.com/office/drawing/2014/main" id="{E1254EB4-EBC2-4C38-80CD-05A813E12391}"/>
                  </a:ext>
                </a:extLst>
              </p:cNvPr>
              <p:cNvSpPr txBox="1"/>
              <p:nvPr/>
            </p:nvSpPr>
            <p:spPr>
              <a:xfrm>
                <a:off x="8266211" y="4590034"/>
                <a:ext cx="3086901" cy="388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5A89C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80" name="Prostokąt: zaokrąglone rogi 79">
                <a:extLst>
                  <a:ext uri="{FF2B5EF4-FFF2-40B4-BE49-F238E27FC236}">
                    <a16:creationId xmlns:a16="http://schemas.microsoft.com/office/drawing/2014/main" id="{5250EA65-C85B-4290-AA56-28D67CF332AA}"/>
                  </a:ext>
                </a:extLst>
              </p:cNvPr>
              <p:cNvSpPr/>
              <p:nvPr/>
            </p:nvSpPr>
            <p:spPr>
              <a:xfrm>
                <a:off x="11371340" y="4067777"/>
                <a:ext cx="1700095" cy="523009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ilość spotkań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308</a:t>
                </a:r>
              </a:p>
            </p:txBody>
          </p:sp>
          <p:sp>
            <p:nvSpPr>
              <p:cNvPr id="81" name="Prostokąt: zaokrąglone rogi 80">
                <a:extLst>
                  <a:ext uri="{FF2B5EF4-FFF2-40B4-BE49-F238E27FC236}">
                    <a16:creationId xmlns:a16="http://schemas.microsoft.com/office/drawing/2014/main" id="{A5E97D7C-DF34-415D-8B57-0DFACB24178A}"/>
                  </a:ext>
                </a:extLst>
              </p:cNvPr>
              <p:cNvSpPr/>
              <p:nvPr/>
            </p:nvSpPr>
            <p:spPr>
              <a:xfrm>
                <a:off x="11371342" y="4659174"/>
                <a:ext cx="1700092" cy="56297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uczestników 7270</a:t>
                </a:r>
              </a:p>
            </p:txBody>
          </p:sp>
          <p:sp>
            <p:nvSpPr>
              <p:cNvPr id="83" name="Prostokąt 82">
                <a:extLst>
                  <a:ext uri="{FF2B5EF4-FFF2-40B4-BE49-F238E27FC236}">
                    <a16:creationId xmlns:a16="http://schemas.microsoft.com/office/drawing/2014/main" id="{515F3DD1-E6F5-4A55-B138-5BCE970DF76F}"/>
                  </a:ext>
                </a:extLst>
              </p:cNvPr>
              <p:cNvSpPr/>
              <p:nvPr/>
            </p:nvSpPr>
            <p:spPr>
              <a:xfrm>
                <a:off x="8146483" y="4248681"/>
                <a:ext cx="2993887" cy="659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Calibri" panose="020F0502020204030204" pitchFamily="34" charset="0"/>
                    <a:cs typeface="Arial" charset="0"/>
                  </a:rPr>
                  <a:t>Bezpieczeństwo dzieci </a:t>
                </a:r>
                <a:br>
                  <a:rPr kumimoji="0" lang="pl-PL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Calibri" panose="020F0502020204030204" pitchFamily="34" charset="0"/>
                    <a:cs typeface="Arial" charset="0"/>
                  </a:rPr>
                </a:br>
                <a:r>
                  <a:rPr kumimoji="0" lang="pl-PL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ea typeface="Calibri" panose="020F0502020204030204" pitchFamily="34" charset="0"/>
                    <a:cs typeface="Arial" charset="0"/>
                  </a:rPr>
                  <a:t>i  młodzieży</a:t>
                </a:r>
                <a:endPara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sp>
          <p:nvSpPr>
            <p:cNvPr id="94" name="Oval 19">
              <a:extLst>
                <a:ext uri="{FF2B5EF4-FFF2-40B4-BE49-F238E27FC236}">
                  <a16:creationId xmlns:a16="http://schemas.microsoft.com/office/drawing/2014/main" id="{6B077B5E-4688-4977-9265-76DE51A11AB1}"/>
                </a:ext>
              </a:extLst>
            </p:cNvPr>
            <p:cNvSpPr/>
            <p:nvPr/>
          </p:nvSpPr>
          <p:spPr>
            <a:xfrm rot="5943486" flipV="1">
              <a:off x="4057858" y="1512964"/>
              <a:ext cx="435789" cy="458748"/>
            </a:xfrm>
            <a:custGeom>
              <a:avLst/>
              <a:gdLst/>
              <a:ahLst/>
              <a:cxnLst/>
              <a:rect l="l" t="t" r="r" b="b"/>
              <a:pathLst>
                <a:path w="4290840" h="3660228">
                  <a:moveTo>
                    <a:pt x="2325835" y="1430901"/>
                  </a:moveTo>
                  <a:cubicBezTo>
                    <a:pt x="2336670" y="1441414"/>
                    <a:pt x="2351639" y="1447919"/>
                    <a:pt x="2368172" y="1447919"/>
                  </a:cubicBezTo>
                  <a:cubicBezTo>
                    <a:pt x="2401241" y="1447919"/>
                    <a:pt x="2428048" y="1421905"/>
                    <a:pt x="2428048" y="1389815"/>
                  </a:cubicBezTo>
                  <a:lnTo>
                    <a:pt x="2428048" y="290423"/>
                  </a:lnTo>
                  <a:cubicBezTo>
                    <a:pt x="2428048" y="258334"/>
                    <a:pt x="2401241" y="232319"/>
                    <a:pt x="2368173" y="232320"/>
                  </a:cubicBezTo>
                  <a:cubicBezTo>
                    <a:pt x="2335105" y="232319"/>
                    <a:pt x="2308298" y="258334"/>
                    <a:pt x="2308298" y="290424"/>
                  </a:cubicBezTo>
                  <a:lnTo>
                    <a:pt x="2308298" y="1389814"/>
                  </a:lnTo>
                  <a:cubicBezTo>
                    <a:pt x="2308297" y="1405860"/>
                    <a:pt x="2314999" y="1420385"/>
                    <a:pt x="2325835" y="1430901"/>
                  </a:cubicBezTo>
                  <a:close/>
                  <a:moveTo>
                    <a:pt x="1712446" y="1346642"/>
                  </a:moveTo>
                  <a:cubicBezTo>
                    <a:pt x="1591450" y="1204364"/>
                    <a:pt x="1518764" y="1021961"/>
                    <a:pt x="1518764" y="823084"/>
                  </a:cubicBezTo>
                  <a:cubicBezTo>
                    <a:pt x="1518764" y="368507"/>
                    <a:pt x="1898505" y="1"/>
                    <a:pt x="2366939" y="0"/>
                  </a:cubicBezTo>
                  <a:cubicBezTo>
                    <a:pt x="2835373" y="1"/>
                    <a:pt x="3215115" y="368508"/>
                    <a:pt x="3215114" y="823084"/>
                  </a:cubicBezTo>
                  <a:cubicBezTo>
                    <a:pt x="3215114" y="1277660"/>
                    <a:pt x="2835373" y="1646168"/>
                    <a:pt x="2366939" y="1646167"/>
                  </a:cubicBezTo>
                  <a:cubicBezTo>
                    <a:pt x="2132723" y="1646167"/>
                    <a:pt x="1920679" y="1554040"/>
                    <a:pt x="1767189" y="1405093"/>
                  </a:cubicBezTo>
                  <a:cubicBezTo>
                    <a:pt x="1748003" y="1386474"/>
                    <a:pt x="1729732" y="1366968"/>
                    <a:pt x="1712446" y="1346642"/>
                  </a:cubicBezTo>
                  <a:close/>
                  <a:moveTo>
                    <a:pt x="2442785" y="3276067"/>
                  </a:moveTo>
                  <a:cubicBezTo>
                    <a:pt x="2452539" y="3288725"/>
                    <a:pt x="2467121" y="3297661"/>
                    <a:pt x="2484220" y="3299876"/>
                  </a:cubicBezTo>
                  <a:lnTo>
                    <a:pt x="3567493" y="3440235"/>
                  </a:lnTo>
                  <a:cubicBezTo>
                    <a:pt x="3601691" y="3444665"/>
                    <a:pt x="3633005" y="3420535"/>
                    <a:pt x="3637436" y="3386337"/>
                  </a:cubicBezTo>
                  <a:lnTo>
                    <a:pt x="3638507" y="3378082"/>
                  </a:lnTo>
                  <a:cubicBezTo>
                    <a:pt x="3642938" y="3343884"/>
                    <a:pt x="3618808" y="3312570"/>
                    <a:pt x="3584610" y="3308139"/>
                  </a:cubicBezTo>
                  <a:cubicBezTo>
                    <a:pt x="3223518" y="3261353"/>
                    <a:pt x="2862428" y="3214566"/>
                    <a:pt x="2501336" y="3167780"/>
                  </a:cubicBezTo>
                  <a:cubicBezTo>
                    <a:pt x="2467138" y="3163349"/>
                    <a:pt x="2435824" y="3187479"/>
                    <a:pt x="2431392" y="3221677"/>
                  </a:cubicBezTo>
                  <a:lnTo>
                    <a:pt x="2430323" y="3229933"/>
                  </a:lnTo>
                  <a:cubicBezTo>
                    <a:pt x="2428107" y="3247032"/>
                    <a:pt x="2433032" y="3263410"/>
                    <a:pt x="2442785" y="3276067"/>
                  </a:cubicBezTo>
                  <a:close/>
                  <a:moveTo>
                    <a:pt x="2077965" y="3502921"/>
                  </a:moveTo>
                  <a:cubicBezTo>
                    <a:pt x="2211151" y="3366898"/>
                    <a:pt x="2317658" y="3113548"/>
                    <a:pt x="2352262" y="2815726"/>
                  </a:cubicBezTo>
                  <a:cubicBezTo>
                    <a:pt x="2386865" y="2517903"/>
                    <a:pt x="2341165" y="2247898"/>
                    <a:pt x="2242534" y="2086510"/>
                  </a:cubicBezTo>
                  <a:lnTo>
                    <a:pt x="3638641" y="2239266"/>
                  </a:lnTo>
                  <a:cubicBezTo>
                    <a:pt x="4041695" y="2283368"/>
                    <a:pt x="4331596" y="2636192"/>
                    <a:pt x="4286150" y="3027324"/>
                  </a:cubicBezTo>
                  <a:cubicBezTo>
                    <a:pt x="4240705" y="3418455"/>
                    <a:pt x="3877125" y="3699778"/>
                    <a:pt x="3474071" y="3655676"/>
                  </a:cubicBezTo>
                  <a:close/>
                  <a:moveTo>
                    <a:pt x="554154" y="3094005"/>
                  </a:moveTo>
                  <a:cubicBezTo>
                    <a:pt x="563899" y="3106651"/>
                    <a:pt x="578469" y="3115580"/>
                    <a:pt x="595552" y="3117793"/>
                  </a:cubicBezTo>
                  <a:lnTo>
                    <a:pt x="1844342" y="3279597"/>
                  </a:lnTo>
                  <a:cubicBezTo>
                    <a:pt x="1878509" y="3284024"/>
                    <a:pt x="1909796" y="3259914"/>
                    <a:pt x="1914223" y="3225747"/>
                  </a:cubicBezTo>
                  <a:lnTo>
                    <a:pt x="1915292" y="3217498"/>
                  </a:lnTo>
                  <a:cubicBezTo>
                    <a:pt x="1919719" y="3183330"/>
                    <a:pt x="1895610" y="3152043"/>
                    <a:pt x="1861442" y="3147616"/>
                  </a:cubicBezTo>
                  <a:lnTo>
                    <a:pt x="612653" y="2985812"/>
                  </a:lnTo>
                  <a:cubicBezTo>
                    <a:pt x="578485" y="2981385"/>
                    <a:pt x="547198" y="3005495"/>
                    <a:pt x="542771" y="3039662"/>
                  </a:cubicBezTo>
                  <a:lnTo>
                    <a:pt x="541702" y="3047911"/>
                  </a:lnTo>
                  <a:cubicBezTo>
                    <a:pt x="539489" y="3064995"/>
                    <a:pt x="544409" y="3081359"/>
                    <a:pt x="554154" y="3094005"/>
                  </a:cubicBezTo>
                  <a:close/>
                  <a:moveTo>
                    <a:pt x="160256" y="3083028"/>
                  </a:moveTo>
                  <a:cubicBezTo>
                    <a:pt x="43080" y="2940417"/>
                    <a:pt x="-18033" y="2754428"/>
                    <a:pt x="4690" y="2558864"/>
                  </a:cubicBezTo>
                  <a:cubicBezTo>
                    <a:pt x="50134" y="2167732"/>
                    <a:pt x="413715" y="1886409"/>
                    <a:pt x="816769" y="1930509"/>
                  </a:cubicBezTo>
                  <a:lnTo>
                    <a:pt x="2159669" y="2077444"/>
                  </a:lnTo>
                  <a:cubicBezTo>
                    <a:pt x="2252567" y="2248534"/>
                    <a:pt x="2291731" y="2517583"/>
                    <a:pt x="2258286" y="2805444"/>
                  </a:cubicBezTo>
                  <a:cubicBezTo>
                    <a:pt x="2224840" y="3093304"/>
                    <a:pt x="2124922" y="3347135"/>
                    <a:pt x="1995098" y="3493855"/>
                  </a:cubicBezTo>
                  <a:lnTo>
                    <a:pt x="652198" y="3346920"/>
                  </a:lnTo>
                  <a:cubicBezTo>
                    <a:pt x="450671" y="3324868"/>
                    <a:pt x="277431" y="3225638"/>
                    <a:pt x="160256" y="30830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6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95" name="Grafika 94" descr="Butelka">
              <a:extLst>
                <a:ext uri="{FF2B5EF4-FFF2-40B4-BE49-F238E27FC236}">
                  <a16:creationId xmlns:a16="http://schemas.microsoft.com/office/drawing/2014/main" id="{AD2B7A2D-2DA7-4CE6-BDD7-9B760256F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10237" y="1375707"/>
              <a:ext cx="714352" cy="714352"/>
            </a:xfrm>
            <a:prstGeom prst="rect">
              <a:avLst/>
            </a:prstGeom>
          </p:spPr>
        </p:pic>
        <p:grpSp>
          <p:nvGrpSpPr>
            <p:cNvPr id="47" name="Grupa 46">
              <a:extLst>
                <a:ext uri="{FF2B5EF4-FFF2-40B4-BE49-F238E27FC236}">
                  <a16:creationId xmlns:a16="http://schemas.microsoft.com/office/drawing/2014/main" id="{359E2841-09BA-4392-9DCF-38EF33DCD235}"/>
                </a:ext>
              </a:extLst>
            </p:cNvPr>
            <p:cNvGrpSpPr/>
            <p:nvPr/>
          </p:nvGrpSpPr>
          <p:grpSpPr>
            <a:xfrm>
              <a:off x="6016390" y="1266005"/>
              <a:ext cx="69404" cy="5162073"/>
              <a:chOff x="6016390" y="1304552"/>
              <a:chExt cx="69404" cy="5162073"/>
            </a:xfrm>
          </p:grpSpPr>
          <p:grpSp>
            <p:nvGrpSpPr>
              <p:cNvPr id="28" name="Group 63">
                <a:extLst>
                  <a:ext uri="{FF2B5EF4-FFF2-40B4-BE49-F238E27FC236}">
                    <a16:creationId xmlns:a16="http://schemas.microsoft.com/office/drawing/2014/main" id="{878C72D9-2C01-4E3C-A719-C0108B727010}"/>
                  </a:ext>
                </a:extLst>
              </p:cNvPr>
              <p:cNvGrpSpPr/>
              <p:nvPr/>
            </p:nvGrpSpPr>
            <p:grpSpPr>
              <a:xfrm>
                <a:off x="6016390" y="1304552"/>
                <a:ext cx="68958" cy="3866754"/>
                <a:chOff x="4304926" y="2101029"/>
                <a:chExt cx="68958" cy="3866754"/>
              </a:xfrm>
            </p:grpSpPr>
            <p:sp>
              <p:nvSpPr>
                <p:cNvPr id="29" name="Rectangle 64">
                  <a:extLst>
                    <a:ext uri="{FF2B5EF4-FFF2-40B4-BE49-F238E27FC236}">
                      <a16:creationId xmlns:a16="http://schemas.microsoft.com/office/drawing/2014/main" id="{D9AA5F53-8029-4A07-ABD1-42526CFDBCB8}"/>
                    </a:ext>
                  </a:extLst>
                </p:cNvPr>
                <p:cNvSpPr/>
                <p:nvPr/>
              </p:nvSpPr>
              <p:spPr>
                <a:xfrm>
                  <a:off x="4304926" y="2101029"/>
                  <a:ext cx="68958" cy="64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2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0" name="Rectangle 65">
                  <a:extLst>
                    <a:ext uri="{FF2B5EF4-FFF2-40B4-BE49-F238E27FC236}">
                      <a16:creationId xmlns:a16="http://schemas.microsoft.com/office/drawing/2014/main" id="{B36BAFD3-74A3-4846-BB07-FA87EDE63B2A}"/>
                    </a:ext>
                  </a:extLst>
                </p:cNvPr>
                <p:cNvSpPr/>
                <p:nvPr/>
              </p:nvSpPr>
              <p:spPr>
                <a:xfrm>
                  <a:off x="4304926" y="4023639"/>
                  <a:ext cx="68958" cy="64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2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1" name="Rectangle 66">
                  <a:extLst>
                    <a:ext uri="{FF2B5EF4-FFF2-40B4-BE49-F238E27FC236}">
                      <a16:creationId xmlns:a16="http://schemas.microsoft.com/office/drawing/2014/main" id="{32708B01-E32F-4C55-B246-00F4AAE10439}"/>
                    </a:ext>
                  </a:extLst>
                </p:cNvPr>
                <p:cNvSpPr/>
                <p:nvPr/>
              </p:nvSpPr>
              <p:spPr>
                <a:xfrm>
                  <a:off x="4304926" y="3376393"/>
                  <a:ext cx="68958" cy="648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2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2" name="Rectangle 67">
                  <a:extLst>
                    <a:ext uri="{FF2B5EF4-FFF2-40B4-BE49-F238E27FC236}">
                      <a16:creationId xmlns:a16="http://schemas.microsoft.com/office/drawing/2014/main" id="{48D7F09F-9DD3-4C36-B919-7716EE0B6434}"/>
                    </a:ext>
                  </a:extLst>
                </p:cNvPr>
                <p:cNvSpPr/>
                <p:nvPr/>
              </p:nvSpPr>
              <p:spPr>
                <a:xfrm>
                  <a:off x="4304926" y="2737102"/>
                  <a:ext cx="68958" cy="648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2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3" name="Rectangle 68">
                  <a:extLst>
                    <a:ext uri="{FF2B5EF4-FFF2-40B4-BE49-F238E27FC236}">
                      <a16:creationId xmlns:a16="http://schemas.microsoft.com/office/drawing/2014/main" id="{AE719060-8075-4350-9BBC-16F2EF284A23}"/>
                    </a:ext>
                  </a:extLst>
                </p:cNvPr>
                <p:cNvSpPr/>
                <p:nvPr/>
              </p:nvSpPr>
              <p:spPr>
                <a:xfrm>
                  <a:off x="4304926" y="5319783"/>
                  <a:ext cx="68958" cy="648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2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맑은 고딕" panose="020B0503020000020004" pitchFamily="34" charset="-127"/>
                    <a:cs typeface="+mn-cs"/>
                  </a:endParaRPr>
                </a:p>
              </p:txBody>
            </p:sp>
            <p:sp>
              <p:nvSpPr>
                <p:cNvPr id="34" name="Rectangle 69">
                  <a:extLst>
                    <a:ext uri="{FF2B5EF4-FFF2-40B4-BE49-F238E27FC236}">
                      <a16:creationId xmlns:a16="http://schemas.microsoft.com/office/drawing/2014/main" id="{EB30987D-42EE-43DF-8D52-32B46E5F1878}"/>
                    </a:ext>
                  </a:extLst>
                </p:cNvPr>
                <p:cNvSpPr/>
                <p:nvPr/>
              </p:nvSpPr>
              <p:spPr>
                <a:xfrm>
                  <a:off x="4304926" y="4671711"/>
                  <a:ext cx="68958" cy="64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02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맑은 고딕" panose="020B0503020000020004" pitchFamily="34" charset="-127"/>
                    <a:cs typeface="+mn-cs"/>
                  </a:endParaRPr>
                </a:p>
              </p:txBody>
            </p:sp>
          </p:grpSp>
          <p:sp>
            <p:nvSpPr>
              <p:cNvPr id="89" name="Rectangle 64">
                <a:extLst>
                  <a:ext uri="{FF2B5EF4-FFF2-40B4-BE49-F238E27FC236}">
                    <a16:creationId xmlns:a16="http://schemas.microsoft.com/office/drawing/2014/main" id="{E40E555C-F452-4695-A9CF-838CD0486782}"/>
                  </a:ext>
                </a:extLst>
              </p:cNvPr>
              <p:cNvSpPr/>
              <p:nvPr/>
            </p:nvSpPr>
            <p:spPr>
              <a:xfrm>
                <a:off x="6016836" y="5171307"/>
                <a:ext cx="68958" cy="648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2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96" name="Rectangle 64">
                <a:extLst>
                  <a:ext uri="{FF2B5EF4-FFF2-40B4-BE49-F238E27FC236}">
                    <a16:creationId xmlns:a16="http://schemas.microsoft.com/office/drawing/2014/main" id="{A00A40A0-581A-4EAE-934B-7F052310C18E}"/>
                  </a:ext>
                </a:extLst>
              </p:cNvPr>
              <p:cNvSpPr/>
              <p:nvPr/>
            </p:nvSpPr>
            <p:spPr>
              <a:xfrm>
                <a:off x="6016836" y="5818625"/>
                <a:ext cx="68958" cy="64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2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cxnSp>
          <p:nvCxnSpPr>
            <p:cNvPr id="97" name="Straight Connector 70">
              <a:extLst>
                <a:ext uri="{FF2B5EF4-FFF2-40B4-BE49-F238E27FC236}">
                  <a16:creationId xmlns:a16="http://schemas.microsoft.com/office/drawing/2014/main" id="{9515E8CB-3847-421E-B01B-FBF0E0E07F9E}"/>
                </a:ext>
              </a:extLst>
            </p:cNvPr>
            <p:cNvCxnSpPr/>
            <p:nvPr/>
          </p:nvCxnSpPr>
          <p:spPr>
            <a:xfrm>
              <a:off x="6271281" y="6162644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73">
              <a:extLst>
                <a:ext uri="{FF2B5EF4-FFF2-40B4-BE49-F238E27FC236}">
                  <a16:creationId xmlns:a16="http://schemas.microsoft.com/office/drawing/2014/main" id="{6F8932E3-3FDC-4F1E-BB33-85DE88475699}"/>
                </a:ext>
              </a:extLst>
            </p:cNvPr>
            <p:cNvCxnSpPr/>
            <p:nvPr/>
          </p:nvCxnSpPr>
          <p:spPr>
            <a:xfrm>
              <a:off x="5515254" y="5512768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직사각형 70">
              <a:extLst>
                <a:ext uri="{FF2B5EF4-FFF2-40B4-BE49-F238E27FC236}">
                  <a16:creationId xmlns:a16="http://schemas.microsoft.com/office/drawing/2014/main" id="{4DB60151-8B8A-487E-9426-6A07AAEF5947}"/>
                </a:ext>
              </a:extLst>
            </p:cNvPr>
            <p:cNvSpPr/>
            <p:nvPr/>
          </p:nvSpPr>
          <p:spPr>
            <a:xfrm>
              <a:off x="895695" y="5403772"/>
              <a:ext cx="3564000" cy="1270800"/>
            </a:xfrm>
            <a:prstGeom prst="rect">
              <a:avLst/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1" name="직사각형 2">
              <a:extLst>
                <a:ext uri="{FF2B5EF4-FFF2-40B4-BE49-F238E27FC236}">
                  <a16:creationId xmlns:a16="http://schemas.microsoft.com/office/drawing/2014/main" id="{6E5AE49A-5160-45E3-8368-C7151E1A0273}"/>
                </a:ext>
              </a:extLst>
            </p:cNvPr>
            <p:cNvSpPr/>
            <p:nvPr/>
          </p:nvSpPr>
          <p:spPr>
            <a:xfrm>
              <a:off x="964702" y="5479395"/>
              <a:ext cx="3407752" cy="1126830"/>
            </a:xfrm>
            <a:prstGeom prst="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102" name="Rounded Rectangle 20">
              <a:extLst>
                <a:ext uri="{FF2B5EF4-FFF2-40B4-BE49-F238E27FC236}">
                  <a16:creationId xmlns:a16="http://schemas.microsoft.com/office/drawing/2014/main" id="{C23E1D50-993E-41CC-AEBE-1EAB9C73F726}"/>
                </a:ext>
              </a:extLst>
            </p:cNvPr>
            <p:cNvSpPr/>
            <p:nvPr/>
          </p:nvSpPr>
          <p:spPr>
            <a:xfrm rot="2700000">
              <a:off x="4266056" y="5562059"/>
              <a:ext cx="955838" cy="95584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3" name="Rounded Rectangle 21">
              <a:extLst>
                <a:ext uri="{FF2B5EF4-FFF2-40B4-BE49-F238E27FC236}">
                  <a16:creationId xmlns:a16="http://schemas.microsoft.com/office/drawing/2014/main" id="{FEB0BA8C-4CBD-44DC-ADB2-69470956F765}"/>
                </a:ext>
              </a:extLst>
            </p:cNvPr>
            <p:cNvSpPr/>
            <p:nvPr/>
          </p:nvSpPr>
          <p:spPr>
            <a:xfrm rot="2700000">
              <a:off x="3996192" y="5562071"/>
              <a:ext cx="955838" cy="955841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6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B2B171EB-DEB1-4E13-90AA-0DF02B4C7740}"/>
                </a:ext>
              </a:extLst>
            </p:cNvPr>
            <p:cNvSpPr/>
            <p:nvPr/>
          </p:nvSpPr>
          <p:spPr>
            <a:xfrm>
              <a:off x="1127989" y="5484120"/>
              <a:ext cx="2732990" cy="8484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863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  <a:t>Be</a:t>
              </a: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  <a:t>zpieczeństwo w miejscach </a:t>
              </a:r>
              <a:b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</a:b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  <a:t>publicznych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  <a:t> i w miejscu zamieszkania</a:t>
              </a:r>
              <a:endPara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7" name="pole tekstowe 106">
              <a:extLst>
                <a:ext uri="{FF2B5EF4-FFF2-40B4-BE49-F238E27FC236}">
                  <a16:creationId xmlns:a16="http://schemas.microsoft.com/office/drawing/2014/main" id="{D857EC92-AF00-48FE-AABD-14443123428E}"/>
                </a:ext>
              </a:extLst>
            </p:cNvPr>
            <p:cNvSpPr txBox="1"/>
            <p:nvPr/>
          </p:nvSpPr>
          <p:spPr>
            <a:xfrm>
              <a:off x="968619" y="5922329"/>
              <a:ext cx="3086901" cy="388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9" name="Prostokąt: zaokrąglone rogi 108">
              <a:extLst>
                <a:ext uri="{FF2B5EF4-FFF2-40B4-BE49-F238E27FC236}">
                  <a16:creationId xmlns:a16="http://schemas.microsoft.com/office/drawing/2014/main" id="{8AF46427-ACA6-4CC6-A649-B7E2D5646CFF}"/>
                </a:ext>
              </a:extLst>
            </p:cNvPr>
            <p:cNvSpPr/>
            <p:nvPr/>
          </p:nvSpPr>
          <p:spPr>
            <a:xfrm>
              <a:off x="-994068" y="6085664"/>
              <a:ext cx="1654759" cy="54779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uczestników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78</a:t>
              </a:r>
            </a:p>
          </p:txBody>
        </p:sp>
        <p:sp>
          <p:nvSpPr>
            <p:cNvPr id="110" name="Prostokąt: zaokrąglone rogi 109">
              <a:extLst>
                <a:ext uri="{FF2B5EF4-FFF2-40B4-BE49-F238E27FC236}">
                  <a16:creationId xmlns:a16="http://schemas.microsoft.com/office/drawing/2014/main" id="{AED97540-8576-4BD1-BB70-743CEF4261E3}"/>
                </a:ext>
              </a:extLst>
            </p:cNvPr>
            <p:cNvSpPr/>
            <p:nvPr/>
          </p:nvSpPr>
          <p:spPr>
            <a:xfrm>
              <a:off x="-994069" y="5414587"/>
              <a:ext cx="1662217" cy="572398"/>
            </a:xfrm>
            <a:prstGeom prst="roundRect">
              <a:avLst/>
            </a:prstGeom>
            <a:solidFill>
              <a:schemeClr val="accent3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ilość spotkań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3065</a:t>
              </a:r>
            </a:p>
          </p:txBody>
        </p:sp>
        <p:sp>
          <p:nvSpPr>
            <p:cNvPr id="112" name="직사각형 64">
              <a:extLst>
                <a:ext uri="{FF2B5EF4-FFF2-40B4-BE49-F238E27FC236}">
                  <a16:creationId xmlns:a16="http://schemas.microsoft.com/office/drawing/2014/main" id="{72C0EACA-9D49-46E2-9437-4AB953A83A95}"/>
                </a:ext>
              </a:extLst>
            </p:cNvPr>
            <p:cNvSpPr/>
            <p:nvPr/>
          </p:nvSpPr>
          <p:spPr>
            <a:xfrm>
              <a:off x="7680816" y="5387262"/>
              <a:ext cx="3564000" cy="1270800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4" name="Rounded Rectangle 29">
              <a:extLst>
                <a:ext uri="{FF2B5EF4-FFF2-40B4-BE49-F238E27FC236}">
                  <a16:creationId xmlns:a16="http://schemas.microsoft.com/office/drawing/2014/main" id="{18149CFB-A58D-43D6-BC71-927B7F2E479C}"/>
                </a:ext>
              </a:extLst>
            </p:cNvPr>
            <p:cNvSpPr/>
            <p:nvPr/>
          </p:nvSpPr>
          <p:spPr>
            <a:xfrm rot="18900000" flipH="1">
              <a:off x="6877716" y="5589882"/>
              <a:ext cx="955838" cy="955842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6" name="pole tekstowe 115">
              <a:extLst>
                <a:ext uri="{FF2B5EF4-FFF2-40B4-BE49-F238E27FC236}">
                  <a16:creationId xmlns:a16="http://schemas.microsoft.com/office/drawing/2014/main" id="{4C1C4C48-912A-4842-BA64-3AFFD9DC6994}"/>
                </a:ext>
              </a:extLst>
            </p:cNvPr>
            <p:cNvSpPr txBox="1"/>
            <p:nvPr/>
          </p:nvSpPr>
          <p:spPr>
            <a:xfrm>
              <a:off x="8266210" y="5902184"/>
              <a:ext cx="3086901" cy="600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8DB3E2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działania    spotkania   uczestnicy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srgbClr val="5A89C1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0" name="Prostokąt 119">
              <a:extLst>
                <a:ext uri="{FF2B5EF4-FFF2-40B4-BE49-F238E27FC236}">
                  <a16:creationId xmlns:a16="http://schemas.microsoft.com/office/drawing/2014/main" id="{498D0C9A-50C2-43B6-8FDA-0A816B061BAF}"/>
                </a:ext>
              </a:extLst>
            </p:cNvPr>
            <p:cNvSpPr/>
            <p:nvPr/>
          </p:nvSpPr>
          <p:spPr>
            <a:xfrm>
              <a:off x="8172804" y="5531289"/>
              <a:ext cx="2855429" cy="388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8DB3E2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  <a:t>Przemoc domowa</a:t>
              </a:r>
              <a:endPara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srgbClr val="8DB3E2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pic>
          <p:nvPicPr>
            <p:cNvPr id="123" name="Graphic 8" descr="Children">
              <a:extLst>
                <a:ext uri="{FF2B5EF4-FFF2-40B4-BE49-F238E27FC236}">
                  <a16:creationId xmlns:a16="http://schemas.microsoft.com/office/drawing/2014/main" id="{4A758881-ADB9-483D-A652-00B607A49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276421" y="4245222"/>
              <a:ext cx="720000" cy="720000"/>
            </a:xfrm>
            <a:prstGeom prst="rect">
              <a:avLst/>
            </a:prstGeom>
          </p:spPr>
        </p:pic>
        <p:pic>
          <p:nvPicPr>
            <p:cNvPr id="124" name="Grafika 123" descr="Szkoła">
              <a:extLst>
                <a:ext uri="{FF2B5EF4-FFF2-40B4-BE49-F238E27FC236}">
                  <a16:creationId xmlns:a16="http://schemas.microsoft.com/office/drawing/2014/main" id="{5138E0F9-CD24-413A-A5DB-2D0866494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253769" y="5790610"/>
              <a:ext cx="639617" cy="639617"/>
            </a:xfrm>
            <a:prstGeom prst="rect">
              <a:avLst/>
            </a:prstGeom>
          </p:spPr>
        </p:pic>
        <p:pic>
          <p:nvPicPr>
            <p:cNvPr id="125" name="Grafika 124" descr="Miasto">
              <a:extLst>
                <a:ext uri="{FF2B5EF4-FFF2-40B4-BE49-F238E27FC236}">
                  <a16:creationId xmlns:a16="http://schemas.microsoft.com/office/drawing/2014/main" id="{A984FE0C-E342-4FA5-8A6E-84EA4DF44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047818" y="5623358"/>
              <a:ext cx="529877" cy="529877"/>
            </a:xfrm>
            <a:prstGeom prst="rect">
              <a:avLst/>
            </a:prstGeom>
          </p:spPr>
        </p:pic>
      </p:grpSp>
      <p:grpSp>
        <p:nvGrpSpPr>
          <p:cNvPr id="56" name="Grupa 55">
            <a:extLst>
              <a:ext uri="{FF2B5EF4-FFF2-40B4-BE49-F238E27FC236}">
                <a16:creationId xmlns:a16="http://schemas.microsoft.com/office/drawing/2014/main" id="{D7246C8D-8B8A-4FE5-83CD-A43434BFBF1F}"/>
              </a:ext>
            </a:extLst>
          </p:cNvPr>
          <p:cNvGrpSpPr/>
          <p:nvPr/>
        </p:nvGrpSpPr>
        <p:grpSpPr>
          <a:xfrm>
            <a:off x="5145049" y="4993884"/>
            <a:ext cx="3907561" cy="834566"/>
            <a:chOff x="4168975" y="5760301"/>
            <a:chExt cx="4676439" cy="947418"/>
          </a:xfrm>
        </p:grpSpPr>
        <p:sp>
          <p:nvSpPr>
            <p:cNvPr id="129" name="직사각형 2">
              <a:extLst>
                <a:ext uri="{FF2B5EF4-FFF2-40B4-BE49-F238E27FC236}">
                  <a16:creationId xmlns:a16="http://schemas.microsoft.com/office/drawing/2014/main" id="{D49F114A-A290-46A5-98ED-12BD4C32B0EF}"/>
                </a:ext>
              </a:extLst>
            </p:cNvPr>
            <p:cNvSpPr/>
            <p:nvPr/>
          </p:nvSpPr>
          <p:spPr>
            <a:xfrm>
              <a:off x="4621321" y="5981510"/>
              <a:ext cx="2994040" cy="7262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  <a:lumOff val="35000"/>
                  </a:prstClr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0" name="직사각형 2">
              <a:extLst>
                <a:ext uri="{FF2B5EF4-FFF2-40B4-BE49-F238E27FC236}">
                  <a16:creationId xmlns:a16="http://schemas.microsoft.com/office/drawing/2014/main" id="{FCBBB023-51F2-4629-BC66-DA29736B06A7}"/>
                </a:ext>
              </a:extLst>
            </p:cNvPr>
            <p:cNvSpPr/>
            <p:nvPr/>
          </p:nvSpPr>
          <p:spPr>
            <a:xfrm>
              <a:off x="4433908" y="5909554"/>
              <a:ext cx="2878159" cy="633653"/>
            </a:xfrm>
            <a:prstGeom prst="rect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6" b="1" i="0" u="none" strike="noStrike" kern="1200" cap="none" spc="0" normalizeH="0" baseline="0" noProof="0" dirty="0">
                <a:ln>
                  <a:noFill/>
                </a:ln>
                <a:solidFill>
                  <a:srgbClr val="95B3D7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131" name="Rounded Rectangle 26">
              <a:extLst>
                <a:ext uri="{FF2B5EF4-FFF2-40B4-BE49-F238E27FC236}">
                  <a16:creationId xmlns:a16="http://schemas.microsoft.com/office/drawing/2014/main" id="{BF396CF5-EF08-4529-99C5-7CE04D6EEE57}"/>
                </a:ext>
              </a:extLst>
            </p:cNvPr>
            <p:cNvSpPr/>
            <p:nvPr/>
          </p:nvSpPr>
          <p:spPr>
            <a:xfrm rot="18900000" flipH="1">
              <a:off x="4168975" y="6079083"/>
              <a:ext cx="536393" cy="565472"/>
            </a:xfrm>
            <a:prstGeom prst="roundRect">
              <a:avLst>
                <a:gd name="adj" fmla="val 900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2" name="Rounded Rectangle 27">
              <a:extLst>
                <a:ext uri="{FF2B5EF4-FFF2-40B4-BE49-F238E27FC236}">
                  <a16:creationId xmlns:a16="http://schemas.microsoft.com/office/drawing/2014/main" id="{C4FA16C2-B6ED-4321-A6F6-24C01FE7B495}"/>
                </a:ext>
              </a:extLst>
            </p:cNvPr>
            <p:cNvSpPr/>
            <p:nvPr/>
          </p:nvSpPr>
          <p:spPr>
            <a:xfrm rot="18900000" flipH="1">
              <a:off x="4332548" y="6070984"/>
              <a:ext cx="536393" cy="565472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26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133" name="Prostokąt 132">
              <a:extLst>
                <a:ext uri="{FF2B5EF4-FFF2-40B4-BE49-F238E27FC236}">
                  <a16:creationId xmlns:a16="http://schemas.microsoft.com/office/drawing/2014/main" id="{BE9E2337-A832-4556-8DD5-25B46F4A1C72}"/>
                </a:ext>
              </a:extLst>
            </p:cNvPr>
            <p:cNvSpPr/>
            <p:nvPr/>
          </p:nvSpPr>
          <p:spPr>
            <a:xfrm>
              <a:off x="5159250" y="5982863"/>
              <a:ext cx="1987554" cy="349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Calibri" panose="020F0502020204030204" pitchFamily="34" charset="0"/>
                  <a:cs typeface="Arial" charset="0"/>
                </a:rPr>
                <a:t>Ogółem</a:t>
              </a:r>
              <a:endPara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36" name="Prostokąt: zaokrąglone rogi 135">
              <a:extLst>
                <a:ext uri="{FF2B5EF4-FFF2-40B4-BE49-F238E27FC236}">
                  <a16:creationId xmlns:a16="http://schemas.microsoft.com/office/drawing/2014/main" id="{458F9F4A-A8DB-4D70-AA3E-4AFF4009D81F}"/>
                </a:ext>
              </a:extLst>
            </p:cNvPr>
            <p:cNvSpPr/>
            <p:nvPr/>
          </p:nvSpPr>
          <p:spPr>
            <a:xfrm>
              <a:off x="7530598" y="5760301"/>
              <a:ext cx="1314816" cy="417301"/>
            </a:xfrm>
            <a:prstGeom prst="roundRect">
              <a:avLst/>
            </a:prstGeom>
            <a:solidFill>
              <a:schemeClr val="accent5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ilość spotkań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881</a:t>
              </a:r>
            </a:p>
          </p:txBody>
        </p:sp>
        <p:sp>
          <p:nvSpPr>
            <p:cNvPr id="137" name="Prostokąt: zaokrąglone rogi 136">
              <a:extLst>
                <a:ext uri="{FF2B5EF4-FFF2-40B4-BE49-F238E27FC236}">
                  <a16:creationId xmlns:a16="http://schemas.microsoft.com/office/drawing/2014/main" id="{9A2B13CA-CF31-407E-AE37-5CECF2EC3B97}"/>
                </a:ext>
              </a:extLst>
            </p:cNvPr>
            <p:cNvSpPr/>
            <p:nvPr/>
          </p:nvSpPr>
          <p:spPr>
            <a:xfrm>
              <a:off x="7506000" y="6218776"/>
              <a:ext cx="1339413" cy="488943"/>
            </a:xfrm>
            <a:prstGeom prst="roundRect">
              <a:avLst/>
            </a:prstGeom>
            <a:solidFill>
              <a:schemeClr val="accent5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uczestników 27959</a:t>
              </a:r>
            </a:p>
          </p:txBody>
        </p:sp>
        <p:pic>
          <p:nvPicPr>
            <p:cNvPr id="138" name="Grafika 137" descr="Grupa docelowa">
              <a:extLst>
                <a:ext uri="{FF2B5EF4-FFF2-40B4-BE49-F238E27FC236}">
                  <a16:creationId xmlns:a16="http://schemas.microsoft.com/office/drawing/2014/main" id="{A0DC04F7-089E-4A46-B65D-8E56CDC53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339457" y="6091301"/>
              <a:ext cx="510986" cy="510986"/>
            </a:xfrm>
            <a:prstGeom prst="rect">
              <a:avLst/>
            </a:prstGeom>
          </p:spPr>
        </p:pic>
      </p:grpSp>
      <p:pic>
        <p:nvPicPr>
          <p:cNvPr id="122" name="Grafika 121" descr="Bejsbol">
            <a:extLst>
              <a:ext uri="{FF2B5EF4-FFF2-40B4-BE49-F238E27FC236}">
                <a16:creationId xmlns:a16="http://schemas.microsoft.com/office/drawing/2014/main" id="{84519CE8-B3A8-43F6-BE1B-6CB16FA2222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145049" y="5279623"/>
            <a:ext cx="432000" cy="432000"/>
          </a:xfrm>
          <a:prstGeom prst="rect">
            <a:avLst/>
          </a:prstGeom>
        </p:spPr>
      </p:pic>
      <p:pic>
        <p:nvPicPr>
          <p:cNvPr id="126" name="Grafika 125" descr="Kobieta z dzieckiem">
            <a:extLst>
              <a:ext uri="{FF2B5EF4-FFF2-40B4-BE49-F238E27FC236}">
                <a16:creationId xmlns:a16="http://schemas.microsoft.com/office/drawing/2014/main" id="{75EC7C1C-05F4-4568-AAC8-5CC3D80B1F6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365118" y="5346419"/>
            <a:ext cx="37800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7">
            <a:extLst>
              <a:ext uri="{FF2B5EF4-FFF2-40B4-BE49-F238E27FC236}">
                <a16:creationId xmlns:a16="http://schemas.microsoft.com/office/drawing/2014/main" id="{CD233409-B73E-4317-ABD1-28CA487452B7}"/>
              </a:ext>
            </a:extLst>
          </p:cNvPr>
          <p:cNvGrpSpPr/>
          <p:nvPr/>
        </p:nvGrpSpPr>
        <p:grpSpPr>
          <a:xfrm>
            <a:off x="2055682" y="4511743"/>
            <a:ext cx="5029505" cy="2304256"/>
            <a:chOff x="5868144" y="3002906"/>
            <a:chExt cx="2440058" cy="1587592"/>
          </a:xfrm>
          <a:solidFill>
            <a:schemeClr val="bg1">
              <a:lumMod val="50000"/>
              <a:alpha val="70000"/>
            </a:schemeClr>
          </a:solidFill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7157AB46-085E-4D4D-8B84-B015FD0B92E7}"/>
                </a:ext>
              </a:extLst>
            </p:cNvPr>
            <p:cNvSpPr/>
            <p:nvPr/>
          </p:nvSpPr>
          <p:spPr>
            <a:xfrm>
              <a:off x="5868144" y="3153704"/>
              <a:ext cx="1556604" cy="1436794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C611AE2-47A4-468E-9592-6A4899B32212}"/>
                </a:ext>
              </a:extLst>
            </p:cNvPr>
            <p:cNvSpPr/>
            <p:nvPr/>
          </p:nvSpPr>
          <p:spPr>
            <a:xfrm>
              <a:off x="6588225" y="3002906"/>
              <a:ext cx="1719977" cy="1587592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37" name="Prostokąt 36">
            <a:extLst>
              <a:ext uri="{FF2B5EF4-FFF2-40B4-BE49-F238E27FC236}">
                <a16:creationId xmlns:a16="http://schemas.microsoft.com/office/drawing/2014/main" id="{7F92A7D3-0B1A-43E9-A526-E17246364BE8}"/>
              </a:ext>
            </a:extLst>
          </p:cNvPr>
          <p:cNvSpPr/>
          <p:nvPr/>
        </p:nvSpPr>
        <p:spPr>
          <a:xfrm>
            <a:off x="364043" y="751469"/>
            <a:ext cx="8415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DEBATY SPOŁECZNE W 2024 ROKU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784FDB72-A333-B0C4-59AE-8D15E0E09E2E}"/>
              </a:ext>
            </a:extLst>
          </p:cNvPr>
          <p:cNvSpPr/>
          <p:nvPr/>
        </p:nvSpPr>
        <p:spPr>
          <a:xfrm rot="1444797" flipH="1">
            <a:off x="6285091" y="3401433"/>
            <a:ext cx="2520965" cy="1947895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ACC60EE-F2E5-268A-487F-866B716FD3F8}"/>
              </a:ext>
            </a:extLst>
          </p:cNvPr>
          <p:cNvSpPr txBox="1"/>
          <p:nvPr/>
        </p:nvSpPr>
        <p:spPr>
          <a:xfrm>
            <a:off x="6530029" y="3705850"/>
            <a:ext cx="230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ALWERNIA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debata ewaluacyjna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0B2A8AEF-B501-4F8B-248B-5C954B64C4A6}"/>
              </a:ext>
            </a:extLst>
          </p:cNvPr>
          <p:cNvSpPr/>
          <p:nvPr/>
        </p:nvSpPr>
        <p:spPr>
          <a:xfrm rot="19618115" flipH="1">
            <a:off x="261683" y="3785768"/>
            <a:ext cx="2379759" cy="1827235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F0206F84-08BD-72D1-A2D7-562487294A13}"/>
              </a:ext>
            </a:extLst>
          </p:cNvPr>
          <p:cNvSpPr/>
          <p:nvPr/>
        </p:nvSpPr>
        <p:spPr>
          <a:xfrm rot="20975916" flipH="1">
            <a:off x="2092311" y="1928306"/>
            <a:ext cx="2062244" cy="1741680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1FFED9A3-D4C1-02CF-E0D2-5B3EF7BA3844}"/>
              </a:ext>
            </a:extLst>
          </p:cNvPr>
          <p:cNvSpPr/>
          <p:nvPr/>
        </p:nvSpPr>
        <p:spPr>
          <a:xfrm rot="1179152" flipH="1">
            <a:off x="4540400" y="1551599"/>
            <a:ext cx="2175627" cy="1837144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AEEB2D9-0B41-84C2-4242-DA60DE262264}"/>
              </a:ext>
            </a:extLst>
          </p:cNvPr>
          <p:cNvSpPr txBox="1"/>
          <p:nvPr/>
        </p:nvSpPr>
        <p:spPr>
          <a:xfrm>
            <a:off x="234686" y="4096244"/>
            <a:ext cx="230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KPP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CHRZANÓW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       debata ewaluacyjna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6AD6DEC-B1ED-12AB-7238-56F4324D9F64}"/>
              </a:ext>
            </a:extLst>
          </p:cNvPr>
          <p:cNvSpPr txBox="1"/>
          <p:nvPr/>
        </p:nvSpPr>
        <p:spPr>
          <a:xfrm>
            <a:off x="1810084" y="2234965"/>
            <a:ext cx="26454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TRZEBINIA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debata inicjująca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CEB3E5D-0C00-8897-D0FC-F4722B26727C}"/>
              </a:ext>
            </a:extLst>
          </p:cNvPr>
          <p:cNvSpPr txBox="1"/>
          <p:nvPr/>
        </p:nvSpPr>
        <p:spPr>
          <a:xfrm>
            <a:off x="4455529" y="1819466"/>
            <a:ext cx="23428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LIBIĄŻ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debata inicjująca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1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2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rostokąt 65">
            <a:extLst>
              <a:ext uri="{FF2B5EF4-FFF2-40B4-BE49-F238E27FC236}">
                <a16:creationId xmlns:a16="http://schemas.microsoft.com/office/drawing/2014/main" id="{5CB261E6-B7F2-4477-A9D2-4AA49BC5ED23}"/>
              </a:ext>
            </a:extLst>
          </p:cNvPr>
          <p:cNvSpPr/>
          <p:nvPr/>
        </p:nvSpPr>
        <p:spPr>
          <a:xfrm rot="21132155">
            <a:off x="5669060" y="4714401"/>
            <a:ext cx="18506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Prostokąt 62">
            <a:extLst>
              <a:ext uri="{FF2B5EF4-FFF2-40B4-BE49-F238E27FC236}">
                <a16:creationId xmlns:a16="http://schemas.microsoft.com/office/drawing/2014/main" id="{36768D86-12BA-4DBF-8E54-153AF08167BA}"/>
              </a:ext>
            </a:extLst>
          </p:cNvPr>
          <p:cNvSpPr/>
          <p:nvPr/>
        </p:nvSpPr>
        <p:spPr>
          <a:xfrm rot="350443">
            <a:off x="7119337" y="3577028"/>
            <a:ext cx="18506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C150205E-9915-4100-B1DF-4E4A8CA82C1F}"/>
              </a:ext>
            </a:extLst>
          </p:cNvPr>
          <p:cNvSpPr/>
          <p:nvPr/>
        </p:nvSpPr>
        <p:spPr>
          <a:xfrm rot="21358066">
            <a:off x="118854" y="4823077"/>
            <a:ext cx="21246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Prostokąt 52">
            <a:extLst>
              <a:ext uri="{FF2B5EF4-FFF2-40B4-BE49-F238E27FC236}">
                <a16:creationId xmlns:a16="http://schemas.microsoft.com/office/drawing/2014/main" id="{15F2DD5B-531E-4D63-A4EC-691703CE21D8}"/>
              </a:ext>
            </a:extLst>
          </p:cNvPr>
          <p:cNvSpPr/>
          <p:nvPr/>
        </p:nvSpPr>
        <p:spPr>
          <a:xfrm>
            <a:off x="1609787" y="3187112"/>
            <a:ext cx="18506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21B5ED55-2C70-4A64-85B5-D579FA5E7FCB}"/>
              </a:ext>
            </a:extLst>
          </p:cNvPr>
          <p:cNvGrpSpPr/>
          <p:nvPr/>
        </p:nvGrpSpPr>
        <p:grpSpPr>
          <a:xfrm rot="365984">
            <a:off x="3910784" y="2785371"/>
            <a:ext cx="1381343" cy="2492313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8CE191D0-1DF5-4B6C-8ADC-036D8C1412FF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8B1B642C-B1DA-4791-A186-3BF51C181C4F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B0055453-213B-4095-85F8-7EB1667D5781}"/>
                </a:ext>
              </a:extLst>
            </p:cNvPr>
            <p:cNvSpPr/>
            <p:nvPr/>
          </p:nvSpPr>
          <p:spPr>
            <a:xfrm>
              <a:off x="4886968" y="1174784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BFD8D639-7510-4F21-8FE1-807664E8A737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CBCC0331-5781-4722-A9FD-3C5F7749D37E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41D92E01-1937-4C36-8EBC-5B02210A69E7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8F040C39-DB4C-45F8-AA0D-8A253F5B5357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47B7DA4A-E3E3-4F0F-B407-DF7866188A3E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BEB39A9D-D209-4DC9-9130-C507D7BC2271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9FE7B1B2-69CC-47D8-9904-FC0322E8C889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E38E453-37A4-45A4-A93A-7989E06E10AE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F274A5DA-6698-449C-95AD-0320A6214CD7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grpSp>
          <p:nvGrpSpPr>
            <p:cNvPr id="17" name="Group 1">
              <a:extLst>
                <a:ext uri="{FF2B5EF4-FFF2-40B4-BE49-F238E27FC236}">
                  <a16:creationId xmlns:a16="http://schemas.microsoft.com/office/drawing/2014/main" id="{5967844A-8272-42F1-A5ED-376445C660D3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9" name="Oval 26">
                <a:extLst>
                  <a:ext uri="{FF2B5EF4-FFF2-40B4-BE49-F238E27FC236}">
                    <a16:creationId xmlns:a16="http://schemas.microsoft.com/office/drawing/2014/main" id="{91110C61-F90E-4F48-830D-75A38D3825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" name="Oval 27">
                <a:extLst>
                  <a:ext uri="{FF2B5EF4-FFF2-40B4-BE49-F238E27FC236}">
                    <a16:creationId xmlns:a16="http://schemas.microsoft.com/office/drawing/2014/main" id="{922E8417-30B6-419F-8B89-0DD3D75102F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21" name="Oval 28">
                <a:extLst>
                  <a:ext uri="{FF2B5EF4-FFF2-40B4-BE49-F238E27FC236}">
                    <a16:creationId xmlns:a16="http://schemas.microsoft.com/office/drawing/2014/main" id="{F5CA6AE6-54A9-4F7C-AF1F-26A6748ECCDB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22" name="Oval 29">
                <a:extLst>
                  <a:ext uri="{FF2B5EF4-FFF2-40B4-BE49-F238E27FC236}">
                    <a16:creationId xmlns:a16="http://schemas.microsoft.com/office/drawing/2014/main" id="{6573DC42-3CAB-492A-9F38-34230F980B47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D9FC00A9-79F9-44A3-BC55-7F5B781E64E1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</p:grpSp>
      <p:grpSp>
        <p:nvGrpSpPr>
          <p:cNvPr id="23" name="그룹 5">
            <a:extLst>
              <a:ext uri="{FF2B5EF4-FFF2-40B4-BE49-F238E27FC236}">
                <a16:creationId xmlns:a16="http://schemas.microsoft.com/office/drawing/2014/main" id="{FCBE8557-0FF4-46E2-8023-820A24566E27}"/>
              </a:ext>
            </a:extLst>
          </p:cNvPr>
          <p:cNvGrpSpPr/>
          <p:nvPr/>
        </p:nvGrpSpPr>
        <p:grpSpPr>
          <a:xfrm>
            <a:off x="2575858" y="4423965"/>
            <a:ext cx="2807135" cy="2403785"/>
            <a:chOff x="2452687" y="280987"/>
            <a:chExt cx="7282980" cy="6296978"/>
          </a:xfrm>
        </p:grpSpPr>
        <p:sp>
          <p:nvSpPr>
            <p:cNvPr id="24" name="자유형: 도형 6">
              <a:extLst>
                <a:ext uri="{FF2B5EF4-FFF2-40B4-BE49-F238E27FC236}">
                  <a16:creationId xmlns:a16="http://schemas.microsoft.com/office/drawing/2014/main" id="{76ACCECF-A505-490E-86BC-358BF0FADBFC}"/>
                </a:ext>
              </a:extLst>
            </p:cNvPr>
            <p:cNvSpPr/>
            <p:nvPr/>
          </p:nvSpPr>
          <p:spPr>
            <a:xfrm>
              <a:off x="2452687" y="280987"/>
              <a:ext cx="6590659" cy="6296978"/>
            </a:xfrm>
            <a:custGeom>
              <a:avLst/>
              <a:gdLst>
                <a:gd name="connsiteX0" fmla="*/ 6575108 w 6590659"/>
                <a:gd name="connsiteY0" fmla="*/ 3154204 h 6296978"/>
                <a:gd name="connsiteX1" fmla="*/ 6575298 w 6590659"/>
                <a:gd name="connsiteY1" fmla="*/ 3148679 h 6296978"/>
                <a:gd name="connsiteX2" fmla="*/ 6418993 w 6590659"/>
                <a:gd name="connsiteY2" fmla="*/ 3007328 h 6296978"/>
                <a:gd name="connsiteX3" fmla="*/ 6012561 w 6590659"/>
                <a:gd name="connsiteY3" fmla="*/ 2937986 h 6296978"/>
                <a:gd name="connsiteX4" fmla="*/ 4294156 w 6590659"/>
                <a:gd name="connsiteY4" fmla="*/ 2796540 h 6296978"/>
                <a:gd name="connsiteX5" fmla="*/ 4301585 w 6590659"/>
                <a:gd name="connsiteY5" fmla="*/ 2779109 h 6296978"/>
                <a:gd name="connsiteX6" fmla="*/ 4572953 w 6590659"/>
                <a:gd name="connsiteY6" fmla="*/ 2445925 h 6296978"/>
                <a:gd name="connsiteX7" fmla="*/ 4665250 w 6590659"/>
                <a:gd name="connsiteY7" fmla="*/ 2425637 h 6296978"/>
                <a:gd name="connsiteX8" fmla="*/ 5036439 w 6590659"/>
                <a:gd name="connsiteY8" fmla="*/ 2470214 h 6296978"/>
                <a:gd name="connsiteX9" fmla="*/ 5467160 w 6590659"/>
                <a:gd name="connsiteY9" fmla="*/ 2203704 h 6296978"/>
                <a:gd name="connsiteX10" fmla="*/ 5484400 w 6590659"/>
                <a:gd name="connsiteY10" fmla="*/ 2177129 h 6296978"/>
                <a:gd name="connsiteX11" fmla="*/ 5512118 w 6590659"/>
                <a:gd name="connsiteY11" fmla="*/ 2074831 h 6296978"/>
                <a:gd name="connsiteX12" fmla="*/ 5507355 w 6590659"/>
                <a:gd name="connsiteY12" fmla="*/ 2039207 h 6296978"/>
                <a:gd name="connsiteX13" fmla="*/ 5437918 w 6590659"/>
                <a:gd name="connsiteY13" fmla="*/ 1862042 h 6296978"/>
                <a:gd name="connsiteX14" fmla="*/ 5221129 w 6590659"/>
                <a:gd name="connsiteY14" fmla="*/ 1731836 h 6296978"/>
                <a:gd name="connsiteX15" fmla="*/ 5150263 w 6590659"/>
                <a:gd name="connsiteY15" fmla="*/ 1717739 h 6296978"/>
                <a:gd name="connsiteX16" fmla="*/ 5131403 w 6590659"/>
                <a:gd name="connsiteY16" fmla="*/ 1695260 h 6296978"/>
                <a:gd name="connsiteX17" fmla="*/ 5053394 w 6590659"/>
                <a:gd name="connsiteY17" fmla="*/ 1658779 h 6296978"/>
                <a:gd name="connsiteX18" fmla="*/ 4654868 w 6590659"/>
                <a:gd name="connsiteY18" fmla="*/ 1552480 h 6296978"/>
                <a:gd name="connsiteX19" fmla="*/ 4138041 w 6590659"/>
                <a:gd name="connsiteY19" fmla="*/ 1652397 h 6296978"/>
                <a:gd name="connsiteX20" fmla="*/ 3800475 w 6590659"/>
                <a:gd name="connsiteY20" fmla="*/ 1842802 h 6296978"/>
                <a:gd name="connsiteX21" fmla="*/ 3296317 w 6590659"/>
                <a:gd name="connsiteY21" fmla="*/ 2121313 h 6296978"/>
                <a:gd name="connsiteX22" fmla="*/ 3054191 w 6590659"/>
                <a:gd name="connsiteY22" fmla="*/ 2250853 h 6296978"/>
                <a:gd name="connsiteX23" fmla="*/ 3054096 w 6590659"/>
                <a:gd name="connsiteY23" fmla="*/ 2235803 h 6296978"/>
                <a:gd name="connsiteX24" fmla="*/ 3082195 w 6590659"/>
                <a:gd name="connsiteY24" fmla="*/ 1948910 h 6296978"/>
                <a:gd name="connsiteX25" fmla="*/ 3144584 w 6590659"/>
                <a:gd name="connsiteY25" fmla="*/ 1321689 h 6296978"/>
                <a:gd name="connsiteX26" fmla="*/ 3200591 w 6590659"/>
                <a:gd name="connsiteY26" fmla="*/ 747903 h 6296978"/>
                <a:gd name="connsiteX27" fmla="*/ 3273076 w 6590659"/>
                <a:gd name="connsiteY27" fmla="*/ 21527 h 6296978"/>
                <a:gd name="connsiteX28" fmla="*/ 3264503 w 6590659"/>
                <a:gd name="connsiteY28" fmla="*/ 0 h 6296978"/>
                <a:gd name="connsiteX29" fmla="*/ 3242215 w 6590659"/>
                <a:gd name="connsiteY29" fmla="*/ 22860 h 6296978"/>
                <a:gd name="connsiteX30" fmla="*/ 3144965 w 6590659"/>
                <a:gd name="connsiteY30" fmla="*/ 124206 h 6296978"/>
                <a:gd name="connsiteX31" fmla="*/ 3144965 w 6590659"/>
                <a:gd name="connsiteY31" fmla="*/ 124206 h 6296978"/>
                <a:gd name="connsiteX32" fmla="*/ 1378553 w 6590659"/>
                <a:gd name="connsiteY32" fmla="*/ 2811495 h 6296978"/>
                <a:gd name="connsiteX33" fmla="*/ 640842 w 6590659"/>
                <a:gd name="connsiteY33" fmla="*/ 4574381 h 6296978"/>
                <a:gd name="connsiteX34" fmla="*/ 302228 w 6590659"/>
                <a:gd name="connsiteY34" fmla="*/ 5449634 h 6296978"/>
                <a:gd name="connsiteX35" fmla="*/ 0 w 6590659"/>
                <a:gd name="connsiteY35" fmla="*/ 6290787 h 6296978"/>
                <a:gd name="connsiteX36" fmla="*/ 1808512 w 6590659"/>
                <a:gd name="connsiteY36" fmla="*/ 6295358 h 6296978"/>
                <a:gd name="connsiteX37" fmla="*/ 1808702 w 6590659"/>
                <a:gd name="connsiteY37" fmla="*/ 6295168 h 6296978"/>
                <a:gd name="connsiteX38" fmla="*/ 1808702 w 6590659"/>
                <a:gd name="connsiteY38" fmla="*/ 6295358 h 6296978"/>
                <a:gd name="connsiteX39" fmla="*/ 2087309 w 6590659"/>
                <a:gd name="connsiteY39" fmla="*/ 6293739 h 6296978"/>
                <a:gd name="connsiteX40" fmla="*/ 2162461 w 6590659"/>
                <a:gd name="connsiteY40" fmla="*/ 5784723 h 6296978"/>
                <a:gd name="connsiteX41" fmla="*/ 2432971 w 6590659"/>
                <a:gd name="connsiteY41" fmla="*/ 5419058 h 6296978"/>
                <a:gd name="connsiteX42" fmla="*/ 2644807 w 6590659"/>
                <a:gd name="connsiteY42" fmla="*/ 5344573 h 6296978"/>
                <a:gd name="connsiteX43" fmla="*/ 2861215 w 6590659"/>
                <a:gd name="connsiteY43" fmla="*/ 5239512 h 6296978"/>
                <a:gd name="connsiteX44" fmla="*/ 3190685 w 6590659"/>
                <a:gd name="connsiteY44" fmla="*/ 5016056 h 6296978"/>
                <a:gd name="connsiteX45" fmla="*/ 3634931 w 6590659"/>
                <a:gd name="connsiteY45" fmla="*/ 4394359 h 6296978"/>
                <a:gd name="connsiteX46" fmla="*/ 3774567 w 6590659"/>
                <a:gd name="connsiteY46" fmla="*/ 4001643 h 6296978"/>
                <a:gd name="connsiteX47" fmla="*/ 4528757 w 6590659"/>
                <a:gd name="connsiteY47" fmla="*/ 3490055 h 6296978"/>
                <a:gd name="connsiteX48" fmla="*/ 4891469 w 6590659"/>
                <a:gd name="connsiteY48" fmla="*/ 3486245 h 6296978"/>
                <a:gd name="connsiteX49" fmla="*/ 5294757 w 6590659"/>
                <a:gd name="connsiteY49" fmla="*/ 3477197 h 6296978"/>
                <a:gd name="connsiteX50" fmla="*/ 5621941 w 6590659"/>
                <a:gd name="connsiteY50" fmla="*/ 3471101 h 6296978"/>
                <a:gd name="connsiteX51" fmla="*/ 6349460 w 6590659"/>
                <a:gd name="connsiteY51" fmla="*/ 3494532 h 6296978"/>
                <a:gd name="connsiteX52" fmla="*/ 6569488 w 6590659"/>
                <a:gd name="connsiteY52" fmla="*/ 3338703 h 6296978"/>
                <a:gd name="connsiteX53" fmla="*/ 6575108 w 6590659"/>
                <a:gd name="connsiteY53" fmla="*/ 3154204 h 629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90659" h="6296978">
                  <a:moveTo>
                    <a:pt x="6575108" y="3154204"/>
                  </a:moveTo>
                  <a:cubicBezTo>
                    <a:pt x="6575298" y="3152299"/>
                    <a:pt x="6575394" y="3150489"/>
                    <a:pt x="6575298" y="3148679"/>
                  </a:cubicBezTo>
                  <a:cubicBezTo>
                    <a:pt x="6573584" y="3118771"/>
                    <a:pt x="6424517" y="3009424"/>
                    <a:pt x="6418993" y="3007328"/>
                  </a:cubicBezTo>
                  <a:cubicBezTo>
                    <a:pt x="6287453" y="2959513"/>
                    <a:pt x="6151817" y="2952560"/>
                    <a:pt x="6012561" y="2937986"/>
                  </a:cubicBezTo>
                  <a:cubicBezTo>
                    <a:pt x="5729383" y="2908364"/>
                    <a:pt x="4441127" y="2799398"/>
                    <a:pt x="4294156" y="2796540"/>
                  </a:cubicBezTo>
                  <a:cubicBezTo>
                    <a:pt x="4284250" y="2787872"/>
                    <a:pt x="4298156" y="2783396"/>
                    <a:pt x="4301585" y="2779109"/>
                  </a:cubicBezTo>
                  <a:cubicBezTo>
                    <a:pt x="4390263" y="2666714"/>
                    <a:pt x="4502563" y="2573750"/>
                    <a:pt x="4572953" y="2445925"/>
                  </a:cubicBezTo>
                  <a:cubicBezTo>
                    <a:pt x="4591907" y="2411635"/>
                    <a:pt x="4630484" y="2404491"/>
                    <a:pt x="4665250" y="2425637"/>
                  </a:cubicBezTo>
                  <a:cubicBezTo>
                    <a:pt x="4737545" y="2469642"/>
                    <a:pt x="4989957" y="2475833"/>
                    <a:pt x="5036439" y="2470214"/>
                  </a:cubicBezTo>
                  <a:cubicBezTo>
                    <a:pt x="5222462" y="2457164"/>
                    <a:pt x="5339715" y="2386489"/>
                    <a:pt x="5467160" y="2203704"/>
                  </a:cubicBezTo>
                  <a:cubicBezTo>
                    <a:pt x="5475446" y="2196465"/>
                    <a:pt x="5479352" y="2186464"/>
                    <a:pt x="5484400" y="2177129"/>
                  </a:cubicBezTo>
                  <a:cubicBezTo>
                    <a:pt x="5501735" y="2145125"/>
                    <a:pt x="5506403" y="2109883"/>
                    <a:pt x="5512118" y="2074831"/>
                  </a:cubicBezTo>
                  <a:cubicBezTo>
                    <a:pt x="5512975" y="2062639"/>
                    <a:pt x="5515642" y="2050161"/>
                    <a:pt x="5507355" y="2039207"/>
                  </a:cubicBezTo>
                  <a:cubicBezTo>
                    <a:pt x="5504688" y="2037398"/>
                    <a:pt x="5473732" y="1903571"/>
                    <a:pt x="5437918" y="1862042"/>
                  </a:cubicBezTo>
                  <a:cubicBezTo>
                    <a:pt x="5380196" y="1795082"/>
                    <a:pt x="5308378" y="1750409"/>
                    <a:pt x="5221129" y="1731836"/>
                  </a:cubicBezTo>
                  <a:cubicBezTo>
                    <a:pt x="5211794" y="1729835"/>
                    <a:pt x="5148167" y="1719834"/>
                    <a:pt x="5150263" y="1717739"/>
                  </a:cubicBezTo>
                  <a:cubicBezTo>
                    <a:pt x="5152263" y="1703356"/>
                    <a:pt x="5140167" y="1700308"/>
                    <a:pt x="5131403" y="1695260"/>
                  </a:cubicBezTo>
                  <a:cubicBezTo>
                    <a:pt x="5106448" y="1680972"/>
                    <a:pt x="5079493" y="1670685"/>
                    <a:pt x="5053394" y="1658779"/>
                  </a:cubicBezTo>
                  <a:cubicBezTo>
                    <a:pt x="4926520" y="1600962"/>
                    <a:pt x="4793838" y="1562957"/>
                    <a:pt x="4654868" y="1552480"/>
                  </a:cubicBezTo>
                  <a:cubicBezTo>
                    <a:pt x="4474083" y="1538954"/>
                    <a:pt x="4300823" y="1570673"/>
                    <a:pt x="4138041" y="1652397"/>
                  </a:cubicBezTo>
                  <a:cubicBezTo>
                    <a:pt x="4022503" y="1710404"/>
                    <a:pt x="3912965" y="1779270"/>
                    <a:pt x="3800475" y="1842802"/>
                  </a:cubicBezTo>
                  <a:cubicBezTo>
                    <a:pt x="3633311" y="1937290"/>
                    <a:pt x="3465100" y="2029778"/>
                    <a:pt x="3296317" y="2121313"/>
                  </a:cubicBezTo>
                  <a:cubicBezTo>
                    <a:pt x="3242786" y="2150364"/>
                    <a:pt x="3130868" y="2212277"/>
                    <a:pt x="3054191" y="2250853"/>
                  </a:cubicBezTo>
                  <a:cubicBezTo>
                    <a:pt x="3053906" y="2245805"/>
                    <a:pt x="3053620" y="2240756"/>
                    <a:pt x="3054096" y="2235803"/>
                  </a:cubicBezTo>
                  <a:cubicBezTo>
                    <a:pt x="3063335" y="2140172"/>
                    <a:pt x="3072670" y="2044541"/>
                    <a:pt x="3082195" y="1948910"/>
                  </a:cubicBezTo>
                  <a:cubicBezTo>
                    <a:pt x="3102959" y="1739837"/>
                    <a:pt x="3124010" y="1530763"/>
                    <a:pt x="3144584" y="1321689"/>
                  </a:cubicBezTo>
                  <a:cubicBezTo>
                    <a:pt x="3163443" y="1130427"/>
                    <a:pt x="3181636" y="939165"/>
                    <a:pt x="3200591" y="747903"/>
                  </a:cubicBezTo>
                  <a:cubicBezTo>
                    <a:pt x="3224594" y="505778"/>
                    <a:pt x="3248978" y="263652"/>
                    <a:pt x="3273076" y="21527"/>
                  </a:cubicBezTo>
                  <a:cubicBezTo>
                    <a:pt x="3273933" y="13335"/>
                    <a:pt x="3278315" y="2762"/>
                    <a:pt x="3264503" y="0"/>
                  </a:cubicBezTo>
                  <a:cubicBezTo>
                    <a:pt x="3256407" y="6953"/>
                    <a:pt x="3251454" y="17050"/>
                    <a:pt x="3242215" y="22860"/>
                  </a:cubicBezTo>
                  <a:cubicBezTo>
                    <a:pt x="3209830" y="56674"/>
                    <a:pt x="3177349" y="90392"/>
                    <a:pt x="3144965" y="124206"/>
                  </a:cubicBezTo>
                  <a:cubicBezTo>
                    <a:pt x="3144965" y="124206"/>
                    <a:pt x="3144965" y="124206"/>
                    <a:pt x="3144965" y="124206"/>
                  </a:cubicBezTo>
                  <a:cubicBezTo>
                    <a:pt x="2346484" y="878491"/>
                    <a:pt x="1824800" y="1818989"/>
                    <a:pt x="1378553" y="2811495"/>
                  </a:cubicBezTo>
                  <a:cubicBezTo>
                    <a:pt x="1117283" y="3392520"/>
                    <a:pt x="874490" y="3981736"/>
                    <a:pt x="640842" y="4574381"/>
                  </a:cubicBezTo>
                  <a:cubicBezTo>
                    <a:pt x="526161" y="4865370"/>
                    <a:pt x="413671" y="5157312"/>
                    <a:pt x="302228" y="5449634"/>
                  </a:cubicBezTo>
                  <a:cubicBezTo>
                    <a:pt x="210693" y="5689949"/>
                    <a:pt x="142780" y="5967794"/>
                    <a:pt x="0" y="6290787"/>
                  </a:cubicBezTo>
                  <a:cubicBezTo>
                    <a:pt x="628555" y="6301169"/>
                    <a:pt x="1216343" y="6295358"/>
                    <a:pt x="1808512" y="6295358"/>
                  </a:cubicBezTo>
                  <a:cubicBezTo>
                    <a:pt x="1808607" y="6295263"/>
                    <a:pt x="1808607" y="6295168"/>
                    <a:pt x="1808702" y="6295168"/>
                  </a:cubicBezTo>
                  <a:cubicBezTo>
                    <a:pt x="1808702" y="6295263"/>
                    <a:pt x="1808702" y="6295263"/>
                    <a:pt x="1808702" y="6295358"/>
                  </a:cubicBezTo>
                  <a:cubicBezTo>
                    <a:pt x="1834610" y="6295358"/>
                    <a:pt x="2087309" y="6294120"/>
                    <a:pt x="2087309" y="6293739"/>
                  </a:cubicBezTo>
                  <a:cubicBezTo>
                    <a:pt x="2078260" y="6121336"/>
                    <a:pt x="2103977" y="5947220"/>
                    <a:pt x="2162461" y="5784723"/>
                  </a:cubicBezTo>
                  <a:cubicBezTo>
                    <a:pt x="2213610" y="5642420"/>
                    <a:pt x="2298668" y="5496973"/>
                    <a:pt x="2432971" y="5419058"/>
                  </a:cubicBezTo>
                  <a:cubicBezTo>
                    <a:pt x="2498503" y="5381054"/>
                    <a:pt x="2574703" y="5372862"/>
                    <a:pt x="2644807" y="5344573"/>
                  </a:cubicBezTo>
                  <a:cubicBezTo>
                    <a:pt x="2719197" y="5314569"/>
                    <a:pt x="2789968" y="5276088"/>
                    <a:pt x="2861215" y="5239512"/>
                  </a:cubicBezTo>
                  <a:cubicBezTo>
                    <a:pt x="2979611" y="5178743"/>
                    <a:pt x="3090386" y="5103400"/>
                    <a:pt x="3190685" y="5016056"/>
                  </a:cubicBezTo>
                  <a:cubicBezTo>
                    <a:pt x="3384614" y="4847368"/>
                    <a:pt x="3539966" y="4633532"/>
                    <a:pt x="3634931" y="4394359"/>
                  </a:cubicBezTo>
                  <a:cubicBezTo>
                    <a:pt x="3686175" y="4265200"/>
                    <a:pt x="3720751" y="4129754"/>
                    <a:pt x="3774567" y="4001643"/>
                  </a:cubicBezTo>
                  <a:cubicBezTo>
                    <a:pt x="3910108" y="3679031"/>
                    <a:pt x="4189953" y="3524726"/>
                    <a:pt x="4528757" y="3490055"/>
                  </a:cubicBezTo>
                  <a:cubicBezTo>
                    <a:pt x="4649248" y="3477673"/>
                    <a:pt x="4770597" y="3479578"/>
                    <a:pt x="4891469" y="3486245"/>
                  </a:cubicBezTo>
                  <a:cubicBezTo>
                    <a:pt x="5032344" y="3494056"/>
                    <a:pt x="5153121" y="3495008"/>
                    <a:pt x="5294757" y="3477197"/>
                  </a:cubicBezTo>
                  <a:cubicBezTo>
                    <a:pt x="5403152" y="3463481"/>
                    <a:pt x="5513070" y="3461480"/>
                    <a:pt x="5621941" y="3471101"/>
                  </a:cubicBezTo>
                  <a:cubicBezTo>
                    <a:pt x="5851970" y="3491294"/>
                    <a:pt x="6122385" y="3557302"/>
                    <a:pt x="6349460" y="3494532"/>
                  </a:cubicBezTo>
                  <a:cubicBezTo>
                    <a:pt x="6436424" y="3470434"/>
                    <a:pt x="6521863" y="3416999"/>
                    <a:pt x="6569488" y="3338703"/>
                  </a:cubicBezTo>
                  <a:cubicBezTo>
                    <a:pt x="6584252" y="3314414"/>
                    <a:pt x="6605683" y="3130582"/>
                    <a:pt x="6575108" y="3154204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25" name="자유형: 도형 7">
              <a:extLst>
                <a:ext uri="{FF2B5EF4-FFF2-40B4-BE49-F238E27FC236}">
                  <a16:creationId xmlns:a16="http://schemas.microsoft.com/office/drawing/2014/main" id="{78B70C77-424D-4722-8DCF-522B11AE99AA}"/>
                </a:ext>
              </a:extLst>
            </p:cNvPr>
            <p:cNvSpPr/>
            <p:nvPr/>
          </p:nvSpPr>
          <p:spPr>
            <a:xfrm>
              <a:off x="4266197" y="3257111"/>
              <a:ext cx="4782922" cy="3319233"/>
            </a:xfrm>
            <a:custGeom>
              <a:avLst/>
              <a:gdLst>
                <a:gd name="connsiteX0" fmla="*/ 1002 w 4782922"/>
                <a:gd name="connsiteY0" fmla="*/ 3319234 h 3319233"/>
                <a:gd name="connsiteX1" fmla="*/ 166356 w 4782922"/>
                <a:gd name="connsiteY1" fmla="*/ 2586666 h 3319233"/>
                <a:gd name="connsiteX2" fmla="*/ 760525 w 4782922"/>
                <a:gd name="connsiteY2" fmla="*/ 2200142 h 3319233"/>
                <a:gd name="connsiteX3" fmla="*/ 1403558 w 4782922"/>
                <a:gd name="connsiteY3" fmla="*/ 1781327 h 3319233"/>
                <a:gd name="connsiteX4" fmla="*/ 1915622 w 4782922"/>
                <a:gd name="connsiteY4" fmla="*/ 871499 h 3319233"/>
                <a:gd name="connsiteX5" fmla="*/ 2210898 w 4782922"/>
                <a:gd name="connsiteY5" fmla="*/ 530695 h 3319233"/>
                <a:gd name="connsiteX6" fmla="*/ 2361488 w 4782922"/>
                <a:gd name="connsiteY6" fmla="*/ 219799 h 3319233"/>
                <a:gd name="connsiteX7" fmla="*/ 2372251 w 4782922"/>
                <a:gd name="connsiteY7" fmla="*/ 21488 h 3319233"/>
                <a:gd name="connsiteX8" fmla="*/ 2377490 w 4782922"/>
                <a:gd name="connsiteY8" fmla="*/ 248 h 3319233"/>
                <a:gd name="connsiteX9" fmla="*/ 2392825 w 4782922"/>
                <a:gd name="connsiteY9" fmla="*/ 18821 h 3319233"/>
                <a:gd name="connsiteX10" fmla="*/ 2437021 w 4782922"/>
                <a:gd name="connsiteY10" fmla="*/ 225799 h 3319233"/>
                <a:gd name="connsiteX11" fmla="*/ 2447213 w 4782922"/>
                <a:gd name="connsiteY11" fmla="*/ 429539 h 3319233"/>
                <a:gd name="connsiteX12" fmla="*/ 2470454 w 4782922"/>
                <a:gd name="connsiteY12" fmla="*/ 449066 h 3319233"/>
                <a:gd name="connsiteX13" fmla="*/ 2679623 w 4782922"/>
                <a:gd name="connsiteY13" fmla="*/ 418681 h 3319233"/>
                <a:gd name="connsiteX14" fmla="*/ 2831832 w 4782922"/>
                <a:gd name="connsiteY14" fmla="*/ 407060 h 3319233"/>
                <a:gd name="connsiteX15" fmla="*/ 3114725 w 4782922"/>
                <a:gd name="connsiteY15" fmla="*/ 406774 h 3319233"/>
                <a:gd name="connsiteX16" fmla="*/ 3173399 w 4782922"/>
                <a:gd name="connsiteY16" fmla="*/ 412013 h 3319233"/>
                <a:gd name="connsiteX17" fmla="*/ 3200355 w 4782922"/>
                <a:gd name="connsiteY17" fmla="*/ 393154 h 3319233"/>
                <a:gd name="connsiteX18" fmla="*/ 3277507 w 4782922"/>
                <a:gd name="connsiteY18" fmla="*/ 118929 h 3319233"/>
                <a:gd name="connsiteX19" fmla="*/ 3301129 w 4782922"/>
                <a:gd name="connsiteY19" fmla="*/ 61112 h 3319233"/>
                <a:gd name="connsiteX20" fmla="*/ 3297795 w 4782922"/>
                <a:gd name="connsiteY20" fmla="*/ 122739 h 3319233"/>
                <a:gd name="connsiteX21" fmla="*/ 3288270 w 4782922"/>
                <a:gd name="connsiteY21" fmla="*/ 356292 h 3319233"/>
                <a:gd name="connsiteX22" fmla="*/ 3289604 w 4782922"/>
                <a:gd name="connsiteY22" fmla="*/ 380485 h 3319233"/>
                <a:gd name="connsiteX23" fmla="*/ 3325799 w 4782922"/>
                <a:gd name="connsiteY23" fmla="*/ 404298 h 3319233"/>
                <a:gd name="connsiteX24" fmla="*/ 3403046 w 4782922"/>
                <a:gd name="connsiteY24" fmla="*/ 397059 h 3319233"/>
                <a:gd name="connsiteX25" fmla="*/ 3687939 w 4782922"/>
                <a:gd name="connsiteY25" fmla="*/ 391153 h 3319233"/>
                <a:gd name="connsiteX26" fmla="*/ 3888060 w 4782922"/>
                <a:gd name="connsiteY26" fmla="*/ 407727 h 3319233"/>
                <a:gd name="connsiteX27" fmla="*/ 3908062 w 4782922"/>
                <a:gd name="connsiteY27" fmla="*/ 388201 h 3319233"/>
                <a:gd name="connsiteX28" fmla="*/ 3975689 w 4782922"/>
                <a:gd name="connsiteY28" fmla="*/ 131311 h 3319233"/>
                <a:gd name="connsiteX29" fmla="*/ 4012932 w 4782922"/>
                <a:gd name="connsiteY29" fmla="*/ 86068 h 3319233"/>
                <a:gd name="connsiteX30" fmla="*/ 4007788 w 4782922"/>
                <a:gd name="connsiteY30" fmla="*/ 119882 h 3319233"/>
                <a:gd name="connsiteX31" fmla="*/ 3961497 w 4782922"/>
                <a:gd name="connsiteY31" fmla="*/ 391344 h 3319233"/>
                <a:gd name="connsiteX32" fmla="*/ 3986072 w 4782922"/>
                <a:gd name="connsiteY32" fmla="*/ 422205 h 3319233"/>
                <a:gd name="connsiteX33" fmla="*/ 4172000 w 4782922"/>
                <a:gd name="connsiteY33" fmla="*/ 445351 h 3319233"/>
                <a:gd name="connsiteX34" fmla="*/ 4439176 w 4782922"/>
                <a:gd name="connsiteY34" fmla="*/ 415252 h 3319233"/>
                <a:gd name="connsiteX35" fmla="*/ 4754358 w 4782922"/>
                <a:gd name="connsiteY35" fmla="*/ 190652 h 3319233"/>
                <a:gd name="connsiteX36" fmla="*/ 4765503 w 4782922"/>
                <a:gd name="connsiteY36" fmla="*/ 179508 h 3319233"/>
                <a:gd name="connsiteX37" fmla="*/ 4761693 w 4782922"/>
                <a:gd name="connsiteY37" fmla="*/ 362578 h 3319233"/>
                <a:gd name="connsiteX38" fmla="*/ 4541665 w 4782922"/>
                <a:gd name="connsiteY38" fmla="*/ 518407 h 3319233"/>
                <a:gd name="connsiteX39" fmla="*/ 3814146 w 4782922"/>
                <a:gd name="connsiteY39" fmla="*/ 494976 h 3319233"/>
                <a:gd name="connsiteX40" fmla="*/ 3486961 w 4782922"/>
                <a:gd name="connsiteY40" fmla="*/ 501072 h 3319233"/>
                <a:gd name="connsiteX41" fmla="*/ 3083673 w 4782922"/>
                <a:gd name="connsiteY41" fmla="*/ 510121 h 3319233"/>
                <a:gd name="connsiteX42" fmla="*/ 2720961 w 4782922"/>
                <a:gd name="connsiteY42" fmla="*/ 513931 h 3319233"/>
                <a:gd name="connsiteX43" fmla="*/ 1966772 w 4782922"/>
                <a:gd name="connsiteY43" fmla="*/ 1025518 h 3319233"/>
                <a:gd name="connsiteX44" fmla="*/ 1827135 w 4782922"/>
                <a:gd name="connsiteY44" fmla="*/ 1418234 h 3319233"/>
                <a:gd name="connsiteX45" fmla="*/ 1382889 w 4782922"/>
                <a:gd name="connsiteY45" fmla="*/ 2039931 h 3319233"/>
                <a:gd name="connsiteX46" fmla="*/ 1053419 w 4782922"/>
                <a:gd name="connsiteY46" fmla="*/ 2263388 h 3319233"/>
                <a:gd name="connsiteX47" fmla="*/ 837011 w 4782922"/>
                <a:gd name="connsiteY47" fmla="*/ 2368448 h 3319233"/>
                <a:gd name="connsiteX48" fmla="*/ 625175 w 4782922"/>
                <a:gd name="connsiteY48" fmla="*/ 2442934 h 3319233"/>
                <a:gd name="connsiteX49" fmla="*/ 354665 w 4782922"/>
                <a:gd name="connsiteY49" fmla="*/ 2808599 h 3319233"/>
                <a:gd name="connsiteX50" fmla="*/ 279513 w 4782922"/>
                <a:gd name="connsiteY50" fmla="*/ 3317615 h 3319233"/>
                <a:gd name="connsiteX51" fmla="*/ 1002 w 4782922"/>
                <a:gd name="connsiteY51" fmla="*/ 3319234 h 331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782922" h="3319233">
                  <a:moveTo>
                    <a:pt x="1002" y="3319234"/>
                  </a:moveTo>
                  <a:cubicBezTo>
                    <a:pt x="-8047" y="3071203"/>
                    <a:pt x="43960" y="2804122"/>
                    <a:pt x="166356" y="2586666"/>
                  </a:cubicBezTo>
                  <a:cubicBezTo>
                    <a:pt x="289038" y="2368639"/>
                    <a:pt x="547070" y="2297677"/>
                    <a:pt x="760525" y="2200142"/>
                  </a:cubicBezTo>
                  <a:cubicBezTo>
                    <a:pt x="993698" y="2093557"/>
                    <a:pt x="1230680" y="1976304"/>
                    <a:pt x="1403558" y="1781327"/>
                  </a:cubicBezTo>
                  <a:cubicBezTo>
                    <a:pt x="1638350" y="1516437"/>
                    <a:pt x="1713502" y="1156773"/>
                    <a:pt x="1915622" y="871499"/>
                  </a:cubicBezTo>
                  <a:cubicBezTo>
                    <a:pt x="2002967" y="748246"/>
                    <a:pt x="2107647" y="640232"/>
                    <a:pt x="2210898" y="530695"/>
                  </a:cubicBezTo>
                  <a:cubicBezTo>
                    <a:pt x="2292336" y="444303"/>
                    <a:pt x="2337485" y="336290"/>
                    <a:pt x="2361488" y="219799"/>
                  </a:cubicBezTo>
                  <a:cubicBezTo>
                    <a:pt x="2375013" y="154076"/>
                    <a:pt x="2371489" y="87782"/>
                    <a:pt x="2372251" y="21488"/>
                  </a:cubicBezTo>
                  <a:cubicBezTo>
                    <a:pt x="2372346" y="14059"/>
                    <a:pt x="2367869" y="2152"/>
                    <a:pt x="2377490" y="248"/>
                  </a:cubicBezTo>
                  <a:cubicBezTo>
                    <a:pt x="2388539" y="-1943"/>
                    <a:pt x="2390348" y="10915"/>
                    <a:pt x="2392825" y="18821"/>
                  </a:cubicBezTo>
                  <a:cubicBezTo>
                    <a:pt x="2414637" y="86258"/>
                    <a:pt x="2427306" y="155600"/>
                    <a:pt x="2437021" y="225799"/>
                  </a:cubicBezTo>
                  <a:cubicBezTo>
                    <a:pt x="2446451" y="293522"/>
                    <a:pt x="2448927" y="361435"/>
                    <a:pt x="2447213" y="429539"/>
                  </a:cubicBezTo>
                  <a:cubicBezTo>
                    <a:pt x="2446736" y="447446"/>
                    <a:pt x="2455595" y="452304"/>
                    <a:pt x="2470454" y="449066"/>
                  </a:cubicBezTo>
                  <a:cubicBezTo>
                    <a:pt x="2539510" y="434207"/>
                    <a:pt x="2609709" y="427158"/>
                    <a:pt x="2679623" y="418681"/>
                  </a:cubicBezTo>
                  <a:cubicBezTo>
                    <a:pt x="2730105" y="412490"/>
                    <a:pt x="2781064" y="408013"/>
                    <a:pt x="2831832" y="407060"/>
                  </a:cubicBezTo>
                  <a:cubicBezTo>
                    <a:pt x="2926130" y="405250"/>
                    <a:pt x="3020427" y="406203"/>
                    <a:pt x="3114725" y="406774"/>
                  </a:cubicBezTo>
                  <a:cubicBezTo>
                    <a:pt x="3134251" y="406870"/>
                    <a:pt x="3153873" y="409632"/>
                    <a:pt x="3173399" y="412013"/>
                  </a:cubicBezTo>
                  <a:cubicBezTo>
                    <a:pt x="3188544" y="413823"/>
                    <a:pt x="3196259" y="407822"/>
                    <a:pt x="3200355" y="393154"/>
                  </a:cubicBezTo>
                  <a:cubicBezTo>
                    <a:pt x="3225786" y="301714"/>
                    <a:pt x="3251789" y="210369"/>
                    <a:pt x="3277507" y="118929"/>
                  </a:cubicBezTo>
                  <a:cubicBezTo>
                    <a:pt x="3282745" y="100260"/>
                    <a:pt x="3289222" y="82162"/>
                    <a:pt x="3301129" y="61112"/>
                  </a:cubicBezTo>
                  <a:cubicBezTo>
                    <a:pt x="3307129" y="85306"/>
                    <a:pt x="3300367" y="104641"/>
                    <a:pt x="3297795" y="122739"/>
                  </a:cubicBezTo>
                  <a:cubicBezTo>
                    <a:pt x="3286651" y="200463"/>
                    <a:pt x="3288175" y="278282"/>
                    <a:pt x="3288270" y="356292"/>
                  </a:cubicBezTo>
                  <a:cubicBezTo>
                    <a:pt x="3288270" y="364388"/>
                    <a:pt x="3288651" y="372484"/>
                    <a:pt x="3289604" y="380485"/>
                  </a:cubicBezTo>
                  <a:cubicBezTo>
                    <a:pt x="3292080" y="402774"/>
                    <a:pt x="3302558" y="411537"/>
                    <a:pt x="3325799" y="404298"/>
                  </a:cubicBezTo>
                  <a:cubicBezTo>
                    <a:pt x="3350754" y="396487"/>
                    <a:pt x="3377234" y="399631"/>
                    <a:pt x="3403046" y="397059"/>
                  </a:cubicBezTo>
                  <a:cubicBezTo>
                    <a:pt x="3497725" y="387629"/>
                    <a:pt x="3592975" y="388201"/>
                    <a:pt x="3687939" y="391153"/>
                  </a:cubicBezTo>
                  <a:cubicBezTo>
                    <a:pt x="3754804" y="393249"/>
                    <a:pt x="3821575" y="400202"/>
                    <a:pt x="3888060" y="407727"/>
                  </a:cubicBezTo>
                  <a:cubicBezTo>
                    <a:pt x="3908157" y="410013"/>
                    <a:pt x="3908633" y="402583"/>
                    <a:pt x="3908062" y="388201"/>
                  </a:cubicBezTo>
                  <a:cubicBezTo>
                    <a:pt x="3904442" y="295713"/>
                    <a:pt x="3932255" y="211417"/>
                    <a:pt x="3975689" y="131311"/>
                  </a:cubicBezTo>
                  <a:cubicBezTo>
                    <a:pt x="3984929" y="114262"/>
                    <a:pt x="3994358" y="96831"/>
                    <a:pt x="4012932" y="86068"/>
                  </a:cubicBezTo>
                  <a:cubicBezTo>
                    <a:pt x="4019409" y="99403"/>
                    <a:pt x="4011218" y="109594"/>
                    <a:pt x="4007788" y="119882"/>
                  </a:cubicBezTo>
                  <a:cubicBezTo>
                    <a:pt x="3979119" y="208178"/>
                    <a:pt x="3961783" y="298190"/>
                    <a:pt x="3961497" y="391344"/>
                  </a:cubicBezTo>
                  <a:cubicBezTo>
                    <a:pt x="3961402" y="410775"/>
                    <a:pt x="3968355" y="419062"/>
                    <a:pt x="3986072" y="422205"/>
                  </a:cubicBezTo>
                  <a:cubicBezTo>
                    <a:pt x="4047603" y="433254"/>
                    <a:pt x="4109135" y="442207"/>
                    <a:pt x="4172000" y="445351"/>
                  </a:cubicBezTo>
                  <a:cubicBezTo>
                    <a:pt x="4263249" y="450018"/>
                    <a:pt x="4351927" y="440302"/>
                    <a:pt x="4439176" y="415252"/>
                  </a:cubicBezTo>
                  <a:cubicBezTo>
                    <a:pt x="4570430" y="377533"/>
                    <a:pt x="4675968" y="302952"/>
                    <a:pt x="4754358" y="190652"/>
                  </a:cubicBezTo>
                  <a:cubicBezTo>
                    <a:pt x="4757311" y="186461"/>
                    <a:pt x="4761788" y="183223"/>
                    <a:pt x="4765503" y="179508"/>
                  </a:cubicBezTo>
                  <a:cubicBezTo>
                    <a:pt x="4798840" y="147028"/>
                    <a:pt x="4776742" y="337718"/>
                    <a:pt x="4761693" y="362578"/>
                  </a:cubicBezTo>
                  <a:cubicBezTo>
                    <a:pt x="4714068" y="440969"/>
                    <a:pt x="4628629" y="494309"/>
                    <a:pt x="4541665" y="518407"/>
                  </a:cubicBezTo>
                  <a:cubicBezTo>
                    <a:pt x="4314589" y="581273"/>
                    <a:pt x="4044174" y="515169"/>
                    <a:pt x="3814146" y="494976"/>
                  </a:cubicBezTo>
                  <a:cubicBezTo>
                    <a:pt x="3705275" y="485451"/>
                    <a:pt x="3595356" y="487451"/>
                    <a:pt x="3486961" y="501072"/>
                  </a:cubicBezTo>
                  <a:cubicBezTo>
                    <a:pt x="3345229" y="518979"/>
                    <a:pt x="3224548" y="518026"/>
                    <a:pt x="3083673" y="510121"/>
                  </a:cubicBezTo>
                  <a:cubicBezTo>
                    <a:pt x="2962896" y="503358"/>
                    <a:pt x="2841548" y="501548"/>
                    <a:pt x="2720961" y="513931"/>
                  </a:cubicBezTo>
                  <a:cubicBezTo>
                    <a:pt x="2382157" y="548697"/>
                    <a:pt x="2102312" y="702907"/>
                    <a:pt x="1966772" y="1025518"/>
                  </a:cubicBezTo>
                  <a:cubicBezTo>
                    <a:pt x="1912955" y="1153630"/>
                    <a:pt x="1878475" y="1289075"/>
                    <a:pt x="1827135" y="1418234"/>
                  </a:cubicBezTo>
                  <a:cubicBezTo>
                    <a:pt x="1732171" y="1657407"/>
                    <a:pt x="1576818" y="1871243"/>
                    <a:pt x="1382889" y="2039931"/>
                  </a:cubicBezTo>
                  <a:cubicBezTo>
                    <a:pt x="1282591" y="2127180"/>
                    <a:pt x="1171815" y="2202618"/>
                    <a:pt x="1053419" y="2263388"/>
                  </a:cubicBezTo>
                  <a:cubicBezTo>
                    <a:pt x="982172" y="2299963"/>
                    <a:pt x="911401" y="2338445"/>
                    <a:pt x="837011" y="2368448"/>
                  </a:cubicBezTo>
                  <a:cubicBezTo>
                    <a:pt x="766907" y="2396738"/>
                    <a:pt x="690803" y="2404929"/>
                    <a:pt x="625175" y="2442934"/>
                  </a:cubicBezTo>
                  <a:cubicBezTo>
                    <a:pt x="490778" y="2520848"/>
                    <a:pt x="405815" y="2666295"/>
                    <a:pt x="354665" y="2808599"/>
                  </a:cubicBezTo>
                  <a:cubicBezTo>
                    <a:pt x="296277" y="2971095"/>
                    <a:pt x="270560" y="3145212"/>
                    <a:pt x="279513" y="3317615"/>
                  </a:cubicBezTo>
                  <a:cubicBezTo>
                    <a:pt x="279608" y="3317995"/>
                    <a:pt x="26910" y="3319234"/>
                    <a:pt x="1002" y="3319234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26" name="자유형: 도형 8">
              <a:extLst>
                <a:ext uri="{FF2B5EF4-FFF2-40B4-BE49-F238E27FC236}">
                  <a16:creationId xmlns:a16="http://schemas.microsoft.com/office/drawing/2014/main" id="{0BC723DA-0A5C-42E5-810B-4F03D9F625B4}"/>
                </a:ext>
              </a:extLst>
            </p:cNvPr>
            <p:cNvSpPr/>
            <p:nvPr/>
          </p:nvSpPr>
          <p:spPr>
            <a:xfrm>
              <a:off x="5419299" y="280987"/>
              <a:ext cx="313664" cy="2306192"/>
            </a:xfrm>
            <a:custGeom>
              <a:avLst/>
              <a:gdLst>
                <a:gd name="connsiteX0" fmla="*/ 303797 w 313664"/>
                <a:gd name="connsiteY0" fmla="*/ 0 h 2306192"/>
                <a:gd name="connsiteX1" fmla="*/ 312369 w 313664"/>
                <a:gd name="connsiteY1" fmla="*/ 21527 h 2306192"/>
                <a:gd name="connsiteX2" fmla="*/ 239884 w 313664"/>
                <a:gd name="connsiteY2" fmla="*/ 747903 h 2306192"/>
                <a:gd name="connsiteX3" fmla="*/ 183877 w 313664"/>
                <a:gd name="connsiteY3" fmla="*/ 1321689 h 2306192"/>
                <a:gd name="connsiteX4" fmla="*/ 121488 w 313664"/>
                <a:gd name="connsiteY4" fmla="*/ 1948910 h 2306192"/>
                <a:gd name="connsiteX5" fmla="*/ 93389 w 313664"/>
                <a:gd name="connsiteY5" fmla="*/ 2235803 h 2306192"/>
                <a:gd name="connsiteX6" fmla="*/ 94056 w 313664"/>
                <a:gd name="connsiteY6" fmla="*/ 2259806 h 2306192"/>
                <a:gd name="connsiteX7" fmla="*/ 3568 w 313664"/>
                <a:gd name="connsiteY7" fmla="*/ 2306193 h 2306192"/>
                <a:gd name="connsiteX8" fmla="*/ 2521 w 313664"/>
                <a:gd name="connsiteY8" fmla="*/ 2231708 h 2306192"/>
                <a:gd name="connsiteX9" fmla="*/ 6521 w 313664"/>
                <a:gd name="connsiteY9" fmla="*/ 2172843 h 2306192"/>
                <a:gd name="connsiteX10" fmla="*/ 17951 w 313664"/>
                <a:gd name="connsiteY10" fmla="*/ 1845278 h 2306192"/>
                <a:gd name="connsiteX11" fmla="*/ 33953 w 313664"/>
                <a:gd name="connsiteY11" fmla="*/ 1569530 h 2306192"/>
                <a:gd name="connsiteX12" fmla="*/ 55384 w 313664"/>
                <a:gd name="connsiteY12" fmla="*/ 1280922 h 2306192"/>
                <a:gd name="connsiteX13" fmla="*/ 82435 w 313664"/>
                <a:gd name="connsiteY13" fmla="*/ 984885 h 2306192"/>
                <a:gd name="connsiteX14" fmla="*/ 124631 w 313664"/>
                <a:gd name="connsiteY14" fmla="*/ 617887 h 2306192"/>
                <a:gd name="connsiteX15" fmla="*/ 163208 w 313664"/>
                <a:gd name="connsiteY15" fmla="*/ 298990 h 2306192"/>
                <a:gd name="connsiteX16" fmla="*/ 185687 w 313664"/>
                <a:gd name="connsiteY16" fmla="*/ 139922 h 2306192"/>
                <a:gd name="connsiteX17" fmla="*/ 184353 w 313664"/>
                <a:gd name="connsiteY17" fmla="*/ 124301 h 2306192"/>
                <a:gd name="connsiteX18" fmla="*/ 281603 w 313664"/>
                <a:gd name="connsiteY18" fmla="*/ 22955 h 2306192"/>
                <a:gd name="connsiteX19" fmla="*/ 303797 w 313664"/>
                <a:gd name="connsiteY19" fmla="*/ 0 h 230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3664" h="2306192">
                  <a:moveTo>
                    <a:pt x="303797" y="0"/>
                  </a:moveTo>
                  <a:cubicBezTo>
                    <a:pt x="317608" y="2762"/>
                    <a:pt x="313131" y="13240"/>
                    <a:pt x="312369" y="21527"/>
                  </a:cubicBezTo>
                  <a:cubicBezTo>
                    <a:pt x="288271" y="263652"/>
                    <a:pt x="263887" y="505778"/>
                    <a:pt x="239884" y="747903"/>
                  </a:cubicBezTo>
                  <a:cubicBezTo>
                    <a:pt x="220929" y="939165"/>
                    <a:pt x="202736" y="1130427"/>
                    <a:pt x="183877" y="1321689"/>
                  </a:cubicBezTo>
                  <a:cubicBezTo>
                    <a:pt x="163303" y="1530763"/>
                    <a:pt x="142253" y="1739837"/>
                    <a:pt x="121488" y="1948910"/>
                  </a:cubicBezTo>
                  <a:cubicBezTo>
                    <a:pt x="111963" y="2044541"/>
                    <a:pt x="102629" y="2140172"/>
                    <a:pt x="93389" y="2235803"/>
                  </a:cubicBezTo>
                  <a:cubicBezTo>
                    <a:pt x="92627" y="2243709"/>
                    <a:pt x="93770" y="2251805"/>
                    <a:pt x="94056" y="2259806"/>
                  </a:cubicBezTo>
                  <a:cubicBezTo>
                    <a:pt x="64624" y="2274856"/>
                    <a:pt x="35287" y="2289905"/>
                    <a:pt x="3568" y="2306193"/>
                  </a:cubicBezTo>
                  <a:cubicBezTo>
                    <a:pt x="-1099" y="2280666"/>
                    <a:pt x="-908" y="2255615"/>
                    <a:pt x="2521" y="2231708"/>
                  </a:cubicBezTo>
                  <a:cubicBezTo>
                    <a:pt x="5283" y="2211991"/>
                    <a:pt x="5855" y="2192560"/>
                    <a:pt x="6521" y="2172843"/>
                  </a:cubicBezTo>
                  <a:cubicBezTo>
                    <a:pt x="10046" y="2063591"/>
                    <a:pt x="11855" y="1954339"/>
                    <a:pt x="17951" y="1845278"/>
                  </a:cubicBezTo>
                  <a:cubicBezTo>
                    <a:pt x="23190" y="1753362"/>
                    <a:pt x="28715" y="1661446"/>
                    <a:pt x="33953" y="1569530"/>
                  </a:cubicBezTo>
                  <a:cubicBezTo>
                    <a:pt x="39383" y="1473232"/>
                    <a:pt x="47384" y="1377029"/>
                    <a:pt x="55384" y="1280922"/>
                  </a:cubicBezTo>
                  <a:cubicBezTo>
                    <a:pt x="63576" y="1182148"/>
                    <a:pt x="72053" y="1083374"/>
                    <a:pt x="82435" y="984885"/>
                  </a:cubicBezTo>
                  <a:cubicBezTo>
                    <a:pt x="95390" y="862489"/>
                    <a:pt x="110249" y="740188"/>
                    <a:pt x="124631" y="617887"/>
                  </a:cubicBezTo>
                  <a:cubicBezTo>
                    <a:pt x="137109" y="511493"/>
                    <a:pt x="149873" y="405194"/>
                    <a:pt x="163208" y="298990"/>
                  </a:cubicBezTo>
                  <a:cubicBezTo>
                    <a:pt x="169875" y="245840"/>
                    <a:pt x="177876" y="192881"/>
                    <a:pt x="185687" y="139922"/>
                  </a:cubicBezTo>
                  <a:cubicBezTo>
                    <a:pt x="186544" y="134303"/>
                    <a:pt x="186449" y="129350"/>
                    <a:pt x="184353" y="124301"/>
                  </a:cubicBezTo>
                  <a:cubicBezTo>
                    <a:pt x="216738" y="90488"/>
                    <a:pt x="249218" y="56769"/>
                    <a:pt x="281603" y="22955"/>
                  </a:cubicBezTo>
                  <a:cubicBezTo>
                    <a:pt x="290747" y="17050"/>
                    <a:pt x="295700" y="6953"/>
                    <a:pt x="303797" y="0"/>
                  </a:cubicBezTo>
                  <a:close/>
                </a:path>
              </a:pathLst>
            </a:custGeom>
            <a:solidFill>
              <a:srgbClr val="E5A0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27" name="자유형: 도형 9">
              <a:extLst>
                <a:ext uri="{FF2B5EF4-FFF2-40B4-BE49-F238E27FC236}">
                  <a16:creationId xmlns:a16="http://schemas.microsoft.com/office/drawing/2014/main" id="{B71DCED8-979A-470C-AFCE-26C85A7F9522}"/>
                </a:ext>
              </a:extLst>
            </p:cNvPr>
            <p:cNvSpPr/>
            <p:nvPr/>
          </p:nvSpPr>
          <p:spPr>
            <a:xfrm>
              <a:off x="9256965" y="1530532"/>
              <a:ext cx="103060" cy="612972"/>
            </a:xfrm>
            <a:custGeom>
              <a:avLst/>
              <a:gdLst>
                <a:gd name="connsiteX0" fmla="*/ 103061 w 103060"/>
                <a:gd name="connsiteY0" fmla="*/ 7659 h 612972"/>
                <a:gd name="connsiteX1" fmla="*/ 30861 w 103060"/>
                <a:gd name="connsiteY1" fmla="*/ 612973 h 612972"/>
                <a:gd name="connsiteX2" fmla="*/ 0 w 103060"/>
                <a:gd name="connsiteY2" fmla="*/ 607734 h 612972"/>
                <a:gd name="connsiteX3" fmla="*/ 59436 w 103060"/>
                <a:gd name="connsiteY3" fmla="*/ 3373 h 612972"/>
                <a:gd name="connsiteX4" fmla="*/ 103061 w 103060"/>
                <a:gd name="connsiteY4" fmla="*/ 7659 h 6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60" h="612972">
                  <a:moveTo>
                    <a:pt x="103061" y="7659"/>
                  </a:moveTo>
                  <a:cubicBezTo>
                    <a:pt x="97536" y="41473"/>
                    <a:pt x="40386" y="546298"/>
                    <a:pt x="30861" y="612973"/>
                  </a:cubicBezTo>
                  <a:cubicBezTo>
                    <a:pt x="14764" y="610115"/>
                    <a:pt x="11811" y="612973"/>
                    <a:pt x="0" y="607734"/>
                  </a:cubicBezTo>
                  <a:cubicBezTo>
                    <a:pt x="11811" y="527248"/>
                    <a:pt x="45625" y="135389"/>
                    <a:pt x="59436" y="3373"/>
                  </a:cubicBezTo>
                  <a:cubicBezTo>
                    <a:pt x="60293" y="-4533"/>
                    <a:pt x="88011" y="3373"/>
                    <a:pt x="103061" y="7659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28" name="자유형: 도형 10">
              <a:extLst>
                <a:ext uri="{FF2B5EF4-FFF2-40B4-BE49-F238E27FC236}">
                  <a16:creationId xmlns:a16="http://schemas.microsoft.com/office/drawing/2014/main" id="{5F4628FC-581B-4B44-9CCF-F5D490E646B3}"/>
                </a:ext>
              </a:extLst>
            </p:cNvPr>
            <p:cNvSpPr/>
            <p:nvPr/>
          </p:nvSpPr>
          <p:spPr>
            <a:xfrm>
              <a:off x="4887848" y="2482119"/>
              <a:ext cx="3032855" cy="2658590"/>
            </a:xfrm>
            <a:custGeom>
              <a:avLst/>
              <a:gdLst>
                <a:gd name="connsiteX0" fmla="*/ 3032855 w 3032855"/>
                <a:gd name="connsiteY0" fmla="*/ 0 h 2658590"/>
                <a:gd name="connsiteX1" fmla="*/ 2607088 w 3032855"/>
                <a:gd name="connsiteY1" fmla="*/ 268986 h 2658590"/>
                <a:gd name="connsiteX2" fmla="*/ 2235899 w 3032855"/>
                <a:gd name="connsiteY2" fmla="*/ 224409 h 2658590"/>
                <a:gd name="connsiteX3" fmla="*/ 2143601 w 3032855"/>
                <a:gd name="connsiteY3" fmla="*/ 244697 h 2658590"/>
                <a:gd name="connsiteX4" fmla="*/ 1872234 w 3032855"/>
                <a:gd name="connsiteY4" fmla="*/ 577882 h 2658590"/>
                <a:gd name="connsiteX5" fmla="*/ 1867662 w 3032855"/>
                <a:gd name="connsiteY5" fmla="*/ 597598 h 2658590"/>
                <a:gd name="connsiteX6" fmla="*/ 1852422 w 3032855"/>
                <a:gd name="connsiteY6" fmla="*/ 598646 h 2658590"/>
                <a:gd name="connsiteX7" fmla="*/ 1686782 w 3032855"/>
                <a:gd name="connsiteY7" fmla="*/ 734949 h 2658590"/>
                <a:gd name="connsiteX8" fmla="*/ 1589056 w 3032855"/>
                <a:gd name="connsiteY8" fmla="*/ 801148 h 2658590"/>
                <a:gd name="connsiteX9" fmla="*/ 1493234 w 3032855"/>
                <a:gd name="connsiteY9" fmla="*/ 1008697 h 2658590"/>
                <a:gd name="connsiteX10" fmla="*/ 1425226 w 3032855"/>
                <a:gd name="connsiteY10" fmla="*/ 1211771 h 2658590"/>
                <a:gd name="connsiteX11" fmla="*/ 1141000 w 3032855"/>
                <a:gd name="connsiteY11" fmla="*/ 1670780 h 2658590"/>
                <a:gd name="connsiteX12" fmla="*/ 812482 w 3032855"/>
                <a:gd name="connsiteY12" fmla="*/ 2125790 h 2658590"/>
                <a:gd name="connsiteX13" fmla="*/ 636080 w 3032855"/>
                <a:gd name="connsiteY13" fmla="*/ 2331434 h 2658590"/>
                <a:gd name="connsiteX14" fmla="*/ 403765 w 3032855"/>
                <a:gd name="connsiteY14" fmla="*/ 2499741 h 2658590"/>
                <a:gd name="connsiteX15" fmla="*/ 10954 w 3032855"/>
                <a:gd name="connsiteY15" fmla="*/ 2658047 h 2658590"/>
                <a:gd name="connsiteX16" fmla="*/ 0 w 3032855"/>
                <a:gd name="connsiteY16" fmla="*/ 2657094 h 2658590"/>
                <a:gd name="connsiteX17" fmla="*/ 111728 w 3032855"/>
                <a:gd name="connsiteY17" fmla="*/ 2612041 h 2658590"/>
                <a:gd name="connsiteX18" fmla="*/ 404908 w 3032855"/>
                <a:gd name="connsiteY18" fmla="*/ 2434019 h 2658590"/>
                <a:gd name="connsiteX19" fmla="*/ 696754 w 3032855"/>
                <a:gd name="connsiteY19" fmla="*/ 2102834 h 2658590"/>
                <a:gd name="connsiteX20" fmla="*/ 951738 w 3032855"/>
                <a:gd name="connsiteY20" fmla="*/ 1730693 h 2658590"/>
                <a:gd name="connsiteX21" fmla="*/ 1120616 w 3032855"/>
                <a:gd name="connsiteY21" fmla="*/ 1376648 h 2658590"/>
                <a:gd name="connsiteX22" fmla="*/ 1259491 w 3032855"/>
                <a:gd name="connsiteY22" fmla="*/ 1015270 h 2658590"/>
                <a:gd name="connsiteX23" fmla="*/ 1290733 w 3032855"/>
                <a:gd name="connsiteY23" fmla="*/ 918115 h 2658590"/>
                <a:gd name="connsiteX24" fmla="*/ 1451229 w 3032855"/>
                <a:gd name="connsiteY24" fmla="*/ 681419 h 2658590"/>
                <a:gd name="connsiteX25" fmla="*/ 1783461 w 3032855"/>
                <a:gd name="connsiteY25" fmla="*/ 427006 h 2658590"/>
                <a:gd name="connsiteX26" fmla="*/ 1943481 w 3032855"/>
                <a:gd name="connsiteY26" fmla="*/ 260985 h 2658590"/>
                <a:gd name="connsiteX27" fmla="*/ 2100929 w 3032855"/>
                <a:gd name="connsiteY27" fmla="*/ 64103 h 2658590"/>
                <a:gd name="connsiteX28" fmla="*/ 2131695 w 3032855"/>
                <a:gd name="connsiteY28" fmla="*/ 62008 h 2658590"/>
                <a:gd name="connsiteX29" fmla="*/ 2339149 w 3032855"/>
                <a:gd name="connsiteY29" fmla="*/ 136398 h 2658590"/>
                <a:gd name="connsiteX30" fmla="*/ 2669286 w 3032855"/>
                <a:gd name="connsiteY30" fmla="*/ 182975 h 2658590"/>
                <a:gd name="connsiteX31" fmla="*/ 2955703 w 3032855"/>
                <a:gd name="connsiteY31" fmla="*/ 65437 h 2658590"/>
                <a:gd name="connsiteX32" fmla="*/ 3032855 w 3032855"/>
                <a:gd name="connsiteY32" fmla="*/ 0 h 265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32855" h="2658590">
                  <a:moveTo>
                    <a:pt x="3032855" y="0"/>
                  </a:moveTo>
                  <a:cubicBezTo>
                    <a:pt x="2942082" y="170879"/>
                    <a:pt x="2797112" y="255651"/>
                    <a:pt x="2607088" y="268986"/>
                  </a:cubicBezTo>
                  <a:cubicBezTo>
                    <a:pt x="2560606" y="274606"/>
                    <a:pt x="2308193" y="268414"/>
                    <a:pt x="2235899" y="224409"/>
                  </a:cubicBezTo>
                  <a:cubicBezTo>
                    <a:pt x="2201132" y="203263"/>
                    <a:pt x="2162461" y="210407"/>
                    <a:pt x="2143601" y="244697"/>
                  </a:cubicBezTo>
                  <a:cubicBezTo>
                    <a:pt x="2073116" y="372523"/>
                    <a:pt x="1960912" y="465487"/>
                    <a:pt x="1872234" y="577882"/>
                  </a:cubicBezTo>
                  <a:cubicBezTo>
                    <a:pt x="1868519" y="582549"/>
                    <a:pt x="1852422" y="587407"/>
                    <a:pt x="1867662" y="597598"/>
                  </a:cubicBezTo>
                  <a:cubicBezTo>
                    <a:pt x="1862995" y="603695"/>
                    <a:pt x="1857756" y="602075"/>
                    <a:pt x="1852422" y="598646"/>
                  </a:cubicBezTo>
                  <a:cubicBezTo>
                    <a:pt x="1799273" y="646557"/>
                    <a:pt x="1748028" y="696944"/>
                    <a:pt x="1686782" y="734949"/>
                  </a:cubicBezTo>
                  <a:cubicBezTo>
                    <a:pt x="1653254" y="755713"/>
                    <a:pt x="1618774" y="775049"/>
                    <a:pt x="1589056" y="801148"/>
                  </a:cubicBezTo>
                  <a:cubicBezTo>
                    <a:pt x="1526667" y="856012"/>
                    <a:pt x="1503902" y="930021"/>
                    <a:pt x="1493234" y="1008697"/>
                  </a:cubicBezTo>
                  <a:cubicBezTo>
                    <a:pt x="1483423" y="1080897"/>
                    <a:pt x="1456373" y="1147191"/>
                    <a:pt x="1425226" y="1211771"/>
                  </a:cubicBezTo>
                  <a:cubicBezTo>
                    <a:pt x="1346549" y="1374648"/>
                    <a:pt x="1244917" y="1523429"/>
                    <a:pt x="1141000" y="1670780"/>
                  </a:cubicBezTo>
                  <a:cubicBezTo>
                    <a:pt x="1033177" y="1823752"/>
                    <a:pt x="924401" y="1975961"/>
                    <a:pt x="812482" y="2125790"/>
                  </a:cubicBezTo>
                  <a:cubicBezTo>
                    <a:pt x="758285" y="2198275"/>
                    <a:pt x="702183" y="2269331"/>
                    <a:pt x="636080" y="2331434"/>
                  </a:cubicBezTo>
                  <a:cubicBezTo>
                    <a:pt x="565880" y="2397347"/>
                    <a:pt x="486632" y="2451164"/>
                    <a:pt x="403765" y="2499741"/>
                  </a:cubicBezTo>
                  <a:cubicBezTo>
                    <a:pt x="280702" y="2571845"/>
                    <a:pt x="147828" y="2620137"/>
                    <a:pt x="10954" y="2658047"/>
                  </a:cubicBezTo>
                  <a:cubicBezTo>
                    <a:pt x="7715" y="2658999"/>
                    <a:pt x="4096" y="2658713"/>
                    <a:pt x="0" y="2657094"/>
                  </a:cubicBezTo>
                  <a:cubicBezTo>
                    <a:pt x="37243" y="2641759"/>
                    <a:pt x="74962" y="2628043"/>
                    <a:pt x="111728" y="2612041"/>
                  </a:cubicBezTo>
                  <a:cubicBezTo>
                    <a:pt x="217551" y="2565749"/>
                    <a:pt x="314706" y="2505932"/>
                    <a:pt x="404908" y="2434019"/>
                  </a:cubicBezTo>
                  <a:cubicBezTo>
                    <a:pt x="521780" y="2340769"/>
                    <a:pt x="608266" y="2220849"/>
                    <a:pt x="696754" y="2102834"/>
                  </a:cubicBezTo>
                  <a:cubicBezTo>
                    <a:pt x="787051" y="1982438"/>
                    <a:pt x="876300" y="1861376"/>
                    <a:pt x="951738" y="1730693"/>
                  </a:cubicBezTo>
                  <a:cubicBezTo>
                    <a:pt x="1017270" y="1617059"/>
                    <a:pt x="1073658" y="1499140"/>
                    <a:pt x="1120616" y="1376648"/>
                  </a:cubicBezTo>
                  <a:cubicBezTo>
                    <a:pt x="1166717" y="1256062"/>
                    <a:pt x="1213675" y="1135856"/>
                    <a:pt x="1259491" y="1015270"/>
                  </a:cubicBezTo>
                  <a:cubicBezTo>
                    <a:pt x="1271588" y="983456"/>
                    <a:pt x="1284446" y="951262"/>
                    <a:pt x="1290733" y="918115"/>
                  </a:cubicBezTo>
                  <a:cubicBezTo>
                    <a:pt x="1310069" y="815340"/>
                    <a:pt x="1371505" y="742664"/>
                    <a:pt x="1451229" y="681419"/>
                  </a:cubicBezTo>
                  <a:cubicBezTo>
                    <a:pt x="1561814" y="596360"/>
                    <a:pt x="1676876" y="517017"/>
                    <a:pt x="1783461" y="427006"/>
                  </a:cubicBezTo>
                  <a:cubicBezTo>
                    <a:pt x="1842230" y="377380"/>
                    <a:pt x="1894999" y="320993"/>
                    <a:pt x="1943481" y="260985"/>
                  </a:cubicBezTo>
                  <a:cubicBezTo>
                    <a:pt x="1996345" y="195644"/>
                    <a:pt x="2049113" y="130207"/>
                    <a:pt x="2100929" y="64103"/>
                  </a:cubicBezTo>
                  <a:cubicBezTo>
                    <a:pt x="2112074" y="49911"/>
                    <a:pt x="2122075" y="58483"/>
                    <a:pt x="2131695" y="62008"/>
                  </a:cubicBezTo>
                  <a:cubicBezTo>
                    <a:pt x="2200561" y="87535"/>
                    <a:pt x="2269427" y="113062"/>
                    <a:pt x="2339149" y="136398"/>
                  </a:cubicBezTo>
                  <a:cubicBezTo>
                    <a:pt x="2446496" y="172212"/>
                    <a:pt x="2556319" y="191643"/>
                    <a:pt x="2669286" y="182975"/>
                  </a:cubicBezTo>
                  <a:cubicBezTo>
                    <a:pt x="2776633" y="174688"/>
                    <a:pt x="2871026" y="132207"/>
                    <a:pt x="2955703" y="65437"/>
                  </a:cubicBezTo>
                  <a:cubicBezTo>
                    <a:pt x="2982182" y="44291"/>
                    <a:pt x="3001137" y="14669"/>
                    <a:pt x="3032855" y="0"/>
                  </a:cubicBezTo>
                  <a:close/>
                </a:path>
              </a:pathLst>
            </a:custGeom>
            <a:solidFill>
              <a:srgbClr val="EC9E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29" name="자유형: 도형 11">
              <a:extLst>
                <a:ext uri="{FF2B5EF4-FFF2-40B4-BE49-F238E27FC236}">
                  <a16:creationId xmlns:a16="http://schemas.microsoft.com/office/drawing/2014/main" id="{34906FCC-FD7D-4325-8C0A-4875842619F4}"/>
                </a:ext>
              </a:extLst>
            </p:cNvPr>
            <p:cNvSpPr/>
            <p:nvPr/>
          </p:nvSpPr>
          <p:spPr>
            <a:xfrm>
              <a:off x="7387055" y="1991244"/>
              <a:ext cx="567103" cy="502459"/>
            </a:xfrm>
            <a:custGeom>
              <a:avLst/>
              <a:gdLst>
                <a:gd name="connsiteX0" fmla="*/ 292666 w 567103"/>
                <a:gd name="connsiteY0" fmla="*/ 21387 h 502459"/>
                <a:gd name="connsiteX1" fmla="*/ 509455 w 567103"/>
                <a:gd name="connsiteY1" fmla="*/ 151594 h 502459"/>
                <a:gd name="connsiteX2" fmla="*/ 566986 w 567103"/>
                <a:gd name="connsiteY2" fmla="*/ 297803 h 502459"/>
                <a:gd name="connsiteX3" fmla="*/ 525552 w 567103"/>
                <a:gd name="connsiteY3" fmla="*/ 444488 h 502459"/>
                <a:gd name="connsiteX4" fmla="*/ 417443 w 567103"/>
                <a:gd name="connsiteY4" fmla="*/ 502304 h 502459"/>
                <a:gd name="connsiteX5" fmla="*/ 121311 w 567103"/>
                <a:gd name="connsiteY5" fmla="*/ 474777 h 502459"/>
                <a:gd name="connsiteX6" fmla="*/ 104452 w 567103"/>
                <a:gd name="connsiteY6" fmla="*/ 450870 h 502459"/>
                <a:gd name="connsiteX7" fmla="*/ 71114 w 567103"/>
                <a:gd name="connsiteY7" fmla="*/ 145403 h 502459"/>
                <a:gd name="connsiteX8" fmla="*/ 10440 w 567103"/>
                <a:gd name="connsiteY8" fmla="*/ 28531 h 502459"/>
                <a:gd name="connsiteX9" fmla="*/ 344 w 567103"/>
                <a:gd name="connsiteY9" fmla="*/ 7957 h 502459"/>
                <a:gd name="connsiteX10" fmla="*/ 27014 w 567103"/>
                <a:gd name="connsiteY10" fmla="*/ 51 h 502459"/>
                <a:gd name="connsiteX11" fmla="*/ 292666 w 567103"/>
                <a:gd name="connsiteY11" fmla="*/ 21387 h 50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103" h="502459">
                  <a:moveTo>
                    <a:pt x="292666" y="21387"/>
                  </a:moveTo>
                  <a:cubicBezTo>
                    <a:pt x="379915" y="39961"/>
                    <a:pt x="451733" y="84633"/>
                    <a:pt x="509455" y="151594"/>
                  </a:cubicBezTo>
                  <a:cubicBezTo>
                    <a:pt x="545174" y="193123"/>
                    <a:pt x="568986" y="240653"/>
                    <a:pt x="566986" y="297803"/>
                  </a:cubicBezTo>
                  <a:cubicBezTo>
                    <a:pt x="566605" y="308280"/>
                    <a:pt x="551269" y="409626"/>
                    <a:pt x="525552" y="444488"/>
                  </a:cubicBezTo>
                  <a:cubicBezTo>
                    <a:pt x="498406" y="481349"/>
                    <a:pt x="466211" y="504591"/>
                    <a:pt x="417443" y="502304"/>
                  </a:cubicBezTo>
                  <a:cubicBezTo>
                    <a:pt x="318288" y="497733"/>
                    <a:pt x="219323" y="491827"/>
                    <a:pt x="121311" y="474777"/>
                  </a:cubicBezTo>
                  <a:cubicBezTo>
                    <a:pt x="105976" y="472110"/>
                    <a:pt x="101785" y="465157"/>
                    <a:pt x="104452" y="450870"/>
                  </a:cubicBezTo>
                  <a:cubicBezTo>
                    <a:pt x="124169" y="345714"/>
                    <a:pt x="108548" y="244272"/>
                    <a:pt x="71114" y="145403"/>
                  </a:cubicBezTo>
                  <a:cubicBezTo>
                    <a:pt x="55493" y="104160"/>
                    <a:pt x="33967" y="65774"/>
                    <a:pt x="10440" y="28531"/>
                  </a:cubicBezTo>
                  <a:cubicBezTo>
                    <a:pt x="6249" y="21864"/>
                    <a:pt x="-1752" y="12148"/>
                    <a:pt x="344" y="7957"/>
                  </a:cubicBezTo>
                  <a:cubicBezTo>
                    <a:pt x="5011" y="-1473"/>
                    <a:pt x="17108" y="147"/>
                    <a:pt x="27014" y="51"/>
                  </a:cubicBezTo>
                  <a:cubicBezTo>
                    <a:pt x="86926" y="-139"/>
                    <a:pt x="269139" y="16434"/>
                    <a:pt x="292666" y="21387"/>
                  </a:cubicBezTo>
                  <a:close/>
                </a:path>
              </a:pathLst>
            </a:custGeom>
            <a:solidFill>
              <a:srgbClr val="FCCB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30" name="자유형: 도형 12">
              <a:extLst>
                <a:ext uri="{FF2B5EF4-FFF2-40B4-BE49-F238E27FC236}">
                  <a16:creationId xmlns:a16="http://schemas.microsoft.com/office/drawing/2014/main" id="{EABE9F67-F71C-4FB0-B716-B1F0DFB43848}"/>
                </a:ext>
              </a:extLst>
            </p:cNvPr>
            <p:cNvSpPr/>
            <p:nvPr/>
          </p:nvSpPr>
          <p:spPr>
            <a:xfrm>
              <a:off x="9284969" y="1536858"/>
              <a:ext cx="450698" cy="614008"/>
            </a:xfrm>
            <a:custGeom>
              <a:avLst/>
              <a:gdLst>
                <a:gd name="connsiteX0" fmla="*/ 448913 w 450698"/>
                <a:gd name="connsiteY0" fmla="*/ 438626 h 614008"/>
                <a:gd name="connsiteX1" fmla="*/ 417195 w 450698"/>
                <a:gd name="connsiteY1" fmla="*/ 282988 h 614008"/>
                <a:gd name="connsiteX2" fmla="*/ 362808 w 450698"/>
                <a:gd name="connsiteY2" fmla="*/ 200311 h 614008"/>
                <a:gd name="connsiteX3" fmla="*/ 75057 w 450698"/>
                <a:gd name="connsiteY3" fmla="*/ 1238 h 614008"/>
                <a:gd name="connsiteX4" fmla="*/ 72771 w 450698"/>
                <a:gd name="connsiteY4" fmla="*/ 0 h 614008"/>
                <a:gd name="connsiteX5" fmla="*/ 68485 w 450698"/>
                <a:gd name="connsiteY5" fmla="*/ 3524 h 614008"/>
                <a:gd name="connsiteX6" fmla="*/ 0 w 450698"/>
                <a:gd name="connsiteY6" fmla="*/ 609409 h 614008"/>
                <a:gd name="connsiteX7" fmla="*/ 126302 w 450698"/>
                <a:gd name="connsiteY7" fmla="*/ 613981 h 614008"/>
                <a:gd name="connsiteX8" fmla="*/ 417100 w 450698"/>
                <a:gd name="connsiteY8" fmla="*/ 511492 h 614008"/>
                <a:gd name="connsiteX9" fmla="*/ 448913 w 450698"/>
                <a:gd name="connsiteY9" fmla="*/ 438626 h 61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698" h="614008">
                  <a:moveTo>
                    <a:pt x="448913" y="438626"/>
                  </a:moveTo>
                  <a:cubicBezTo>
                    <a:pt x="456343" y="386715"/>
                    <a:pt x="439579" y="330232"/>
                    <a:pt x="417195" y="282988"/>
                  </a:cubicBezTo>
                  <a:cubicBezTo>
                    <a:pt x="403003" y="253079"/>
                    <a:pt x="383857" y="225838"/>
                    <a:pt x="362808" y="200311"/>
                  </a:cubicBezTo>
                  <a:cubicBezTo>
                    <a:pt x="285941" y="106966"/>
                    <a:pt x="187929" y="42386"/>
                    <a:pt x="75057" y="1238"/>
                  </a:cubicBezTo>
                  <a:cubicBezTo>
                    <a:pt x="74295" y="857"/>
                    <a:pt x="73533" y="476"/>
                    <a:pt x="72771" y="0"/>
                  </a:cubicBezTo>
                  <a:cubicBezTo>
                    <a:pt x="71342" y="952"/>
                    <a:pt x="69818" y="2000"/>
                    <a:pt x="68485" y="3524"/>
                  </a:cubicBezTo>
                  <a:cubicBezTo>
                    <a:pt x="63246" y="10192"/>
                    <a:pt x="20574" y="533495"/>
                    <a:pt x="0" y="609409"/>
                  </a:cubicBezTo>
                  <a:cubicBezTo>
                    <a:pt x="0" y="612267"/>
                    <a:pt x="115729" y="614267"/>
                    <a:pt x="126302" y="613981"/>
                  </a:cubicBezTo>
                  <a:cubicBezTo>
                    <a:pt x="223742" y="611029"/>
                    <a:pt x="350711" y="591407"/>
                    <a:pt x="417100" y="511492"/>
                  </a:cubicBezTo>
                  <a:cubicBezTo>
                    <a:pt x="435293" y="489585"/>
                    <a:pt x="445104" y="464725"/>
                    <a:pt x="448913" y="438626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31" name="자유형: 도형 13">
              <a:extLst>
                <a:ext uri="{FF2B5EF4-FFF2-40B4-BE49-F238E27FC236}">
                  <a16:creationId xmlns:a16="http://schemas.microsoft.com/office/drawing/2014/main" id="{D1CE194F-5BF9-4A28-BF62-C859D5988797}"/>
                </a:ext>
              </a:extLst>
            </p:cNvPr>
            <p:cNvSpPr/>
            <p:nvPr/>
          </p:nvSpPr>
          <p:spPr>
            <a:xfrm>
              <a:off x="9256518" y="2390011"/>
              <a:ext cx="300951" cy="561880"/>
            </a:xfrm>
            <a:custGeom>
              <a:avLst/>
              <a:gdLst>
                <a:gd name="connsiteX0" fmla="*/ 259242 w 300951"/>
                <a:gd name="connsiteY0" fmla="*/ 173451 h 561880"/>
                <a:gd name="connsiteX1" fmla="*/ 259242 w 300951"/>
                <a:gd name="connsiteY1" fmla="*/ 173451 h 561880"/>
                <a:gd name="connsiteX2" fmla="*/ 93030 w 300951"/>
                <a:gd name="connsiteY2" fmla="*/ 1 h 561880"/>
                <a:gd name="connsiteX3" fmla="*/ 39118 w 300951"/>
                <a:gd name="connsiteY3" fmla="*/ 561881 h 561880"/>
                <a:gd name="connsiteX4" fmla="*/ 71408 w 300951"/>
                <a:gd name="connsiteY4" fmla="*/ 556928 h 561880"/>
                <a:gd name="connsiteX5" fmla="*/ 280863 w 300951"/>
                <a:gd name="connsiteY5" fmla="*/ 409671 h 561880"/>
                <a:gd name="connsiteX6" fmla="*/ 280863 w 300951"/>
                <a:gd name="connsiteY6" fmla="*/ 409671 h 561880"/>
                <a:gd name="connsiteX7" fmla="*/ 291341 w 300951"/>
                <a:gd name="connsiteY7" fmla="*/ 387287 h 561880"/>
                <a:gd name="connsiteX8" fmla="*/ 259242 w 300951"/>
                <a:gd name="connsiteY8" fmla="*/ 173451 h 56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51" h="561880">
                  <a:moveTo>
                    <a:pt x="259242" y="173451"/>
                  </a:moveTo>
                  <a:cubicBezTo>
                    <a:pt x="259146" y="173451"/>
                    <a:pt x="259146" y="173451"/>
                    <a:pt x="259242" y="173451"/>
                  </a:cubicBezTo>
                  <a:cubicBezTo>
                    <a:pt x="202853" y="96394"/>
                    <a:pt x="136178" y="20194"/>
                    <a:pt x="93030" y="1"/>
                  </a:cubicBezTo>
                  <a:cubicBezTo>
                    <a:pt x="92459" y="-476"/>
                    <a:pt x="-73372" y="220219"/>
                    <a:pt x="39118" y="561881"/>
                  </a:cubicBezTo>
                  <a:cubicBezTo>
                    <a:pt x="49882" y="560261"/>
                    <a:pt x="60645" y="558547"/>
                    <a:pt x="71408" y="556928"/>
                  </a:cubicBezTo>
                  <a:cubicBezTo>
                    <a:pt x="160562" y="535496"/>
                    <a:pt x="234096" y="491681"/>
                    <a:pt x="280863" y="409671"/>
                  </a:cubicBezTo>
                  <a:cubicBezTo>
                    <a:pt x="280863" y="409671"/>
                    <a:pt x="280863" y="409671"/>
                    <a:pt x="280863" y="409671"/>
                  </a:cubicBezTo>
                  <a:cubicBezTo>
                    <a:pt x="282292" y="401194"/>
                    <a:pt x="285912" y="393764"/>
                    <a:pt x="291341" y="387287"/>
                  </a:cubicBezTo>
                  <a:cubicBezTo>
                    <a:pt x="313344" y="310992"/>
                    <a:pt x="295437" y="240888"/>
                    <a:pt x="259242" y="173451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  <p:sp>
          <p:nvSpPr>
            <p:cNvPr id="32" name="자유형: 도형 14">
              <a:extLst>
                <a:ext uri="{FF2B5EF4-FFF2-40B4-BE49-F238E27FC236}">
                  <a16:creationId xmlns:a16="http://schemas.microsoft.com/office/drawing/2014/main" id="{8F415418-02EB-4ED9-BCFB-D3E17F8D0B60}"/>
                </a:ext>
              </a:extLst>
            </p:cNvPr>
            <p:cNvSpPr/>
            <p:nvPr/>
          </p:nvSpPr>
          <p:spPr>
            <a:xfrm>
              <a:off x="9172669" y="2326385"/>
              <a:ext cx="176021" cy="632386"/>
            </a:xfrm>
            <a:custGeom>
              <a:avLst/>
              <a:gdLst>
                <a:gd name="connsiteX0" fmla="*/ 176022 w 176021"/>
                <a:gd name="connsiteY0" fmla="*/ 63341 h 632386"/>
                <a:gd name="connsiteX1" fmla="*/ 174212 w 176021"/>
                <a:gd name="connsiteY1" fmla="*/ 61913 h 632386"/>
                <a:gd name="connsiteX2" fmla="*/ 63912 w 176021"/>
                <a:gd name="connsiteY2" fmla="*/ 0 h 632386"/>
                <a:gd name="connsiteX3" fmla="*/ 63912 w 176021"/>
                <a:gd name="connsiteY3" fmla="*/ 0 h 632386"/>
                <a:gd name="connsiteX4" fmla="*/ 0 w 176021"/>
                <a:gd name="connsiteY4" fmla="*/ 631603 h 632386"/>
                <a:gd name="connsiteX5" fmla="*/ 381 w 176021"/>
                <a:gd name="connsiteY5" fmla="*/ 631984 h 632386"/>
                <a:gd name="connsiteX6" fmla="*/ 123825 w 176021"/>
                <a:gd name="connsiteY6" fmla="*/ 625411 h 632386"/>
                <a:gd name="connsiteX7" fmla="*/ 176022 w 176021"/>
                <a:gd name="connsiteY7" fmla="*/ 63341 h 63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21" h="632386">
                  <a:moveTo>
                    <a:pt x="176022" y="63341"/>
                  </a:moveTo>
                  <a:cubicBezTo>
                    <a:pt x="175736" y="62675"/>
                    <a:pt x="174498" y="61722"/>
                    <a:pt x="174212" y="61913"/>
                  </a:cubicBezTo>
                  <a:cubicBezTo>
                    <a:pt x="158401" y="48768"/>
                    <a:pt x="66294" y="1048"/>
                    <a:pt x="63912" y="0"/>
                  </a:cubicBezTo>
                  <a:cubicBezTo>
                    <a:pt x="63912" y="0"/>
                    <a:pt x="63912" y="0"/>
                    <a:pt x="63912" y="0"/>
                  </a:cubicBezTo>
                  <a:cubicBezTo>
                    <a:pt x="56579" y="67627"/>
                    <a:pt x="10382" y="531590"/>
                    <a:pt x="0" y="631603"/>
                  </a:cubicBezTo>
                  <a:cubicBezTo>
                    <a:pt x="95" y="631698"/>
                    <a:pt x="285" y="631888"/>
                    <a:pt x="381" y="631984"/>
                  </a:cubicBezTo>
                  <a:cubicBezTo>
                    <a:pt x="25241" y="631793"/>
                    <a:pt x="108490" y="635127"/>
                    <a:pt x="123825" y="625411"/>
                  </a:cubicBezTo>
                  <a:cubicBezTo>
                    <a:pt x="75342" y="431863"/>
                    <a:pt x="81819" y="243554"/>
                    <a:pt x="176022" y="63341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맑은 고딕" panose="020B0503020000020004" pitchFamily="34" charset="-127"/>
                <a:cs typeface="Arial" charset="0"/>
              </a:endParaRPr>
            </a:p>
          </p:txBody>
        </p:sp>
      </p:grpSp>
      <p:sp>
        <p:nvSpPr>
          <p:cNvPr id="40" name="Prostokąt: zaokrąglone rogi 39">
            <a:extLst>
              <a:ext uri="{FF2B5EF4-FFF2-40B4-BE49-F238E27FC236}">
                <a16:creationId xmlns:a16="http://schemas.microsoft.com/office/drawing/2014/main" id="{21C89EE1-767B-4599-A710-68E46D5EFC2B}"/>
              </a:ext>
            </a:extLst>
          </p:cNvPr>
          <p:cNvSpPr/>
          <p:nvPr/>
        </p:nvSpPr>
        <p:spPr>
          <a:xfrm rot="362925">
            <a:off x="4104268" y="2873403"/>
            <a:ext cx="1201970" cy="510778"/>
          </a:xfrm>
          <a:prstGeom prst="round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4E7C7351-0276-46B7-A5D0-83EE288C0BDF}"/>
              </a:ext>
            </a:extLst>
          </p:cNvPr>
          <p:cNvSpPr txBox="1"/>
          <p:nvPr/>
        </p:nvSpPr>
        <p:spPr>
          <a:xfrm rot="359412">
            <a:off x="4081142" y="2951192"/>
            <a:ext cx="119809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25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GALERIA PROFILAKTYKA 2024 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66C3B673-D531-4FD4-B564-8ED435E65E02}"/>
              </a:ext>
            </a:extLst>
          </p:cNvPr>
          <p:cNvSpPr txBox="1">
            <a:spLocks/>
          </p:cNvSpPr>
          <p:nvPr/>
        </p:nvSpPr>
        <p:spPr>
          <a:xfrm>
            <a:off x="39747" y="752660"/>
            <a:ext cx="9064505" cy="3503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itchFamily="34" charset="0"/>
              </a:rPr>
              <a:t>WYBRANE DZIAŁANIA W RAMACH PROFILAKTYKI SPOŁECZNEJ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Calibri" pitchFamily="34" charset="0"/>
              </a:rPr>
              <a:t>W 2024 R.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C6FD10EB-FB8F-44CC-B0A5-36F6FE597039}"/>
              </a:ext>
            </a:extLst>
          </p:cNvPr>
          <p:cNvSpPr txBox="1"/>
          <p:nvPr/>
        </p:nvSpPr>
        <p:spPr>
          <a:xfrm rot="563329">
            <a:off x="7119106" y="4293319"/>
            <a:ext cx="17116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Bezpieczne Wakacje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31F1DDAF-8ECA-4E78-83C2-364324365887}"/>
              </a:ext>
            </a:extLst>
          </p:cNvPr>
          <p:cNvSpPr txBox="1"/>
          <p:nvPr/>
        </p:nvSpPr>
        <p:spPr>
          <a:xfrm>
            <a:off x="1543792" y="3850903"/>
            <a:ext cx="20194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Spotkania edukacyjne </a:t>
            </a:r>
            <a:b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w przedszkolach i szkołach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FDA8DC04-CDD0-4067-8672-92FE986CA4FD}"/>
              </a:ext>
            </a:extLst>
          </p:cNvPr>
          <p:cNvSpPr txBox="1"/>
          <p:nvPr/>
        </p:nvSpPr>
        <p:spPr>
          <a:xfrm rot="21375618">
            <a:off x="272273" y="5632828"/>
            <a:ext cx="17116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Pikniki rodzinne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DD36BBEF-3999-44A4-8C92-F2D95FE01856}"/>
              </a:ext>
            </a:extLst>
          </p:cNvPr>
          <p:cNvSpPr/>
          <p:nvPr/>
        </p:nvSpPr>
        <p:spPr>
          <a:xfrm rot="244721">
            <a:off x="134527" y="2232139"/>
            <a:ext cx="18506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7C05750D-C2E6-4425-A625-B842A702B22B}"/>
              </a:ext>
            </a:extLst>
          </p:cNvPr>
          <p:cNvSpPr txBox="1"/>
          <p:nvPr/>
        </p:nvSpPr>
        <p:spPr>
          <a:xfrm rot="232929">
            <a:off x="51982" y="3009064"/>
            <a:ext cx="17116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Bezpieczne Ferie </a:t>
            </a:r>
          </a:p>
        </p:txBody>
      </p:sp>
      <p:sp>
        <p:nvSpPr>
          <p:cNvPr id="59" name="Prostokąt 58">
            <a:extLst>
              <a:ext uri="{FF2B5EF4-FFF2-40B4-BE49-F238E27FC236}">
                <a16:creationId xmlns:a16="http://schemas.microsoft.com/office/drawing/2014/main" id="{FDB03898-AF0F-4355-BEE2-8D3614214C3F}"/>
              </a:ext>
            </a:extLst>
          </p:cNvPr>
          <p:cNvSpPr/>
          <p:nvPr/>
        </p:nvSpPr>
        <p:spPr>
          <a:xfrm rot="21238563">
            <a:off x="5689505" y="2244565"/>
            <a:ext cx="18506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C01E04DD-3CB2-40DD-877A-54C221C48569}"/>
              </a:ext>
            </a:extLst>
          </p:cNvPr>
          <p:cNvSpPr txBox="1"/>
          <p:nvPr/>
        </p:nvSpPr>
        <p:spPr>
          <a:xfrm rot="21218682">
            <a:off x="5691055" y="2935286"/>
            <a:ext cx="19847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Imprezy plenerowe </a:t>
            </a:r>
            <a:b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z podmiotami zewnętrznymi</a:t>
            </a:r>
          </a:p>
        </p:txBody>
      </p:sp>
      <p:sp>
        <p:nvSpPr>
          <p:cNvPr id="71" name="pole tekstowe 70">
            <a:extLst>
              <a:ext uri="{FF2B5EF4-FFF2-40B4-BE49-F238E27FC236}">
                <a16:creationId xmlns:a16="http://schemas.microsoft.com/office/drawing/2014/main" id="{6A580203-7D08-48A5-8A69-F78AE4683ADF}"/>
              </a:ext>
            </a:extLst>
          </p:cNvPr>
          <p:cNvSpPr txBox="1"/>
          <p:nvPr/>
        </p:nvSpPr>
        <p:spPr>
          <a:xfrm rot="21143719">
            <a:off x="5771195" y="5474630"/>
            <a:ext cx="19069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„Kręci mnie bezpieczeństwo </a:t>
            </a:r>
            <a:b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nad wodą”</a:t>
            </a:r>
          </a:p>
        </p:txBody>
      </p:sp>
      <p:pic>
        <p:nvPicPr>
          <p:cNvPr id="85" name="Obraz 84">
            <a:extLst>
              <a:ext uri="{FF2B5EF4-FFF2-40B4-BE49-F238E27FC236}">
                <a16:creationId xmlns:a16="http://schemas.microsoft.com/office/drawing/2014/main" id="{796C0E74-11A6-4EEC-A46A-FE77B0B58DD4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" r="8498"/>
          <a:stretch/>
        </p:blipFill>
        <p:spPr>
          <a:xfrm rot="333659">
            <a:off x="4065428" y="3380894"/>
            <a:ext cx="540000" cy="405000"/>
          </a:xfrm>
          <a:prstGeom prst="rect">
            <a:avLst/>
          </a:prstGeom>
          <a:blipFill>
            <a:blip r:embed="rId3">
              <a:alphaModFix amt="90000"/>
            </a:blip>
            <a:srcRect/>
            <a:stretch>
              <a:fillRect t="-11967" b="-11967"/>
            </a:stretch>
          </a:blipFill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75" name="Dowolny kształt: kształt 74">
            <a:extLst>
              <a:ext uri="{FF2B5EF4-FFF2-40B4-BE49-F238E27FC236}">
                <a16:creationId xmlns:a16="http://schemas.microsoft.com/office/drawing/2014/main" id="{7A902D3E-88FE-4D15-B26A-855702AA5926}"/>
              </a:ext>
            </a:extLst>
          </p:cNvPr>
          <p:cNvSpPr/>
          <p:nvPr/>
        </p:nvSpPr>
        <p:spPr>
          <a:xfrm>
            <a:off x="2108580" y="2020490"/>
            <a:ext cx="2108579" cy="1477602"/>
          </a:xfrm>
          <a:custGeom>
            <a:avLst/>
            <a:gdLst>
              <a:gd name="connsiteX0" fmla="*/ 2811439 w 2811439"/>
              <a:gd name="connsiteY0" fmla="*/ 1970136 h 1970136"/>
              <a:gd name="connsiteX1" fmla="*/ 2251880 w 2811439"/>
              <a:gd name="connsiteY1" fmla="*/ 182280 h 1970136"/>
              <a:gd name="connsiteX2" fmla="*/ 0 w 2811439"/>
              <a:gd name="connsiteY2" fmla="*/ 59450 h 1970136"/>
              <a:gd name="connsiteX3" fmla="*/ 0 w 2811439"/>
              <a:gd name="connsiteY3" fmla="*/ 59450 h 197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439" h="1970136">
                <a:moveTo>
                  <a:pt x="2811439" y="1970136"/>
                </a:moveTo>
                <a:cubicBezTo>
                  <a:pt x="2765946" y="1235432"/>
                  <a:pt x="2720453" y="500728"/>
                  <a:pt x="2251880" y="182280"/>
                </a:cubicBezTo>
                <a:cubicBezTo>
                  <a:pt x="1783307" y="-136168"/>
                  <a:pt x="0" y="59450"/>
                  <a:pt x="0" y="59450"/>
                </a:cubicBezTo>
                <a:lnTo>
                  <a:pt x="0" y="59450"/>
                </a:lnTo>
              </a:path>
            </a:pathLst>
          </a:custGeom>
          <a:noFill/>
          <a:ln w="19050">
            <a:solidFill>
              <a:schemeClr val="accent3"/>
            </a:solidFill>
            <a:prstDash val="dash"/>
            <a:tailEnd type="triangle" w="lg" len="med"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05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86" name="Obraz 85">
            <a:extLst>
              <a:ext uri="{FF2B5EF4-FFF2-40B4-BE49-F238E27FC236}">
                <a16:creationId xmlns:a16="http://schemas.microsoft.com/office/drawing/2014/main" id="{7608EB02-CA15-4339-B127-C924618B1C63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r="9919"/>
          <a:stretch/>
        </p:blipFill>
        <p:spPr>
          <a:xfrm rot="353389">
            <a:off x="4663347" y="3442156"/>
            <a:ext cx="540000" cy="405000"/>
          </a:xfrm>
          <a:prstGeom prst="rect">
            <a:avLst/>
          </a:prstGeom>
          <a:blipFill>
            <a:blip r:embed="rId3">
              <a:alphaModFix amt="90000"/>
            </a:blip>
            <a:srcRect/>
            <a:stretch>
              <a:fillRect t="-11967" b="-11967"/>
            </a:stretch>
          </a:blipFill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80" name="Dowolny kształt: kształt 79">
            <a:extLst>
              <a:ext uri="{FF2B5EF4-FFF2-40B4-BE49-F238E27FC236}">
                <a16:creationId xmlns:a16="http://schemas.microsoft.com/office/drawing/2014/main" id="{D8ABB4F2-11C7-4F46-93D3-B2C4A02D7D8E}"/>
              </a:ext>
            </a:extLst>
          </p:cNvPr>
          <p:cNvSpPr/>
          <p:nvPr/>
        </p:nvSpPr>
        <p:spPr>
          <a:xfrm>
            <a:off x="5076968" y="2106021"/>
            <a:ext cx="501555" cy="1504666"/>
          </a:xfrm>
          <a:custGeom>
            <a:avLst/>
            <a:gdLst>
              <a:gd name="connsiteX0" fmla="*/ 0 w 668740"/>
              <a:gd name="connsiteY0" fmla="*/ 2006221 h 2006221"/>
              <a:gd name="connsiteX1" fmla="*/ 218364 w 668740"/>
              <a:gd name="connsiteY1" fmla="*/ 368489 h 2006221"/>
              <a:gd name="connsiteX2" fmla="*/ 668740 w 668740"/>
              <a:gd name="connsiteY2" fmla="*/ 0 h 20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740" h="2006221">
                <a:moveTo>
                  <a:pt x="0" y="2006221"/>
                </a:moveTo>
                <a:cubicBezTo>
                  <a:pt x="53453" y="1354540"/>
                  <a:pt x="106907" y="702859"/>
                  <a:pt x="218364" y="368489"/>
                </a:cubicBezTo>
                <a:cubicBezTo>
                  <a:pt x="329821" y="34119"/>
                  <a:pt x="499280" y="17059"/>
                  <a:pt x="668740" y="0"/>
                </a:cubicBezTo>
              </a:path>
            </a:pathLst>
          </a:custGeom>
          <a:noFill/>
          <a:ln w="19050">
            <a:solidFill>
              <a:schemeClr val="accent3"/>
            </a:solidFill>
            <a:prstDash val="dash"/>
            <a:headEnd type="none" w="med" len="med"/>
            <a:tailEnd type="triangle" w="lg" len="med"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05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87" name="Obraz 86">
            <a:extLst>
              <a:ext uri="{FF2B5EF4-FFF2-40B4-BE49-F238E27FC236}">
                <a16:creationId xmlns:a16="http://schemas.microsoft.com/office/drawing/2014/main" id="{9DE09568-7303-4F98-AB7C-1F4A77FD3D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7362">
            <a:off x="4024934" y="3842587"/>
            <a:ext cx="540000" cy="405000"/>
          </a:xfrm>
          <a:prstGeom prst="rect">
            <a:avLst/>
          </a:prstGeom>
          <a:blipFill>
            <a:blip r:embed="rId3">
              <a:alphaModFix amt="90000"/>
            </a:blip>
            <a:srcRect/>
            <a:stretch>
              <a:fillRect t="-11967" b="-11967"/>
            </a:stretch>
          </a:blipFill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8" name="Obraz 87">
            <a:extLst>
              <a:ext uri="{FF2B5EF4-FFF2-40B4-BE49-F238E27FC236}">
                <a16:creationId xmlns:a16="http://schemas.microsoft.com/office/drawing/2014/main" id="{0EAA1B60-7FDF-4ABA-8866-0566FF7E0E1F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b="21999"/>
          <a:stretch/>
        </p:blipFill>
        <p:spPr>
          <a:xfrm rot="357890">
            <a:off x="4611622" y="3906068"/>
            <a:ext cx="540000" cy="405000"/>
          </a:xfrm>
          <a:prstGeom prst="rect">
            <a:avLst/>
          </a:prstGeom>
          <a:blipFill>
            <a:blip r:embed="rId3">
              <a:alphaModFix amt="90000"/>
            </a:blip>
            <a:srcRect/>
            <a:stretch>
              <a:fillRect t="-11967" b="-11967"/>
            </a:stretch>
          </a:blipFill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9" name="Obraz 88">
            <a:extLst>
              <a:ext uri="{FF2B5EF4-FFF2-40B4-BE49-F238E27FC236}">
                <a16:creationId xmlns:a16="http://schemas.microsoft.com/office/drawing/2014/main" id="{ED325705-F5B7-4853-8CA2-32AF6FCF23B1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r="20729"/>
          <a:stretch/>
        </p:blipFill>
        <p:spPr>
          <a:xfrm rot="337768">
            <a:off x="4564115" y="4355040"/>
            <a:ext cx="540000" cy="405000"/>
          </a:xfrm>
          <a:prstGeom prst="rect">
            <a:avLst/>
          </a:prstGeom>
          <a:blipFill>
            <a:blip r:embed="rId3">
              <a:alphaModFix amt="90000"/>
            </a:blip>
            <a:srcRect/>
            <a:stretch>
              <a:fillRect t="-11967" b="-11967"/>
            </a:stretch>
          </a:blipFill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90" name="Obraz 89">
            <a:extLst>
              <a:ext uri="{FF2B5EF4-FFF2-40B4-BE49-F238E27FC236}">
                <a16:creationId xmlns:a16="http://schemas.microsoft.com/office/drawing/2014/main" id="{B82632AE-AE26-4295-9DB4-9EE104ABF912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0" r="24299"/>
          <a:stretch/>
        </p:blipFill>
        <p:spPr>
          <a:xfrm rot="326947">
            <a:off x="3984194" y="4297322"/>
            <a:ext cx="540000" cy="405000"/>
          </a:xfrm>
          <a:prstGeom prst="rect">
            <a:avLst/>
          </a:prstGeom>
          <a:blipFill>
            <a:blip r:embed="rId3">
              <a:alphaModFix amt="90000"/>
            </a:blip>
            <a:srcRect/>
            <a:stretch>
              <a:fillRect t="-11967" b="-11967"/>
            </a:stretch>
          </a:blipFill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83" name="Dowolny kształt: kształt 82">
            <a:extLst>
              <a:ext uri="{FF2B5EF4-FFF2-40B4-BE49-F238E27FC236}">
                <a16:creationId xmlns:a16="http://schemas.microsoft.com/office/drawing/2014/main" id="{50BD38FE-D77C-4D42-97BB-37F26EB804FE}"/>
              </a:ext>
            </a:extLst>
          </p:cNvPr>
          <p:cNvSpPr/>
          <p:nvPr/>
        </p:nvSpPr>
        <p:spPr>
          <a:xfrm>
            <a:off x="4974609" y="4507429"/>
            <a:ext cx="665328" cy="787718"/>
          </a:xfrm>
          <a:custGeom>
            <a:avLst/>
            <a:gdLst>
              <a:gd name="connsiteX0" fmla="*/ 0 w 887104"/>
              <a:gd name="connsiteY0" fmla="*/ 237357 h 1050290"/>
              <a:gd name="connsiteX1" fmla="*/ 504967 w 887104"/>
              <a:gd name="connsiteY1" fmla="*/ 46288 h 1050290"/>
              <a:gd name="connsiteX2" fmla="*/ 668740 w 887104"/>
              <a:gd name="connsiteY2" fmla="*/ 1001631 h 1050290"/>
              <a:gd name="connsiteX3" fmla="*/ 887104 w 887104"/>
              <a:gd name="connsiteY3" fmla="*/ 919745 h 1050290"/>
              <a:gd name="connsiteX4" fmla="*/ 887104 w 887104"/>
              <a:gd name="connsiteY4" fmla="*/ 919745 h 105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104" h="1050290">
                <a:moveTo>
                  <a:pt x="0" y="237357"/>
                </a:moveTo>
                <a:cubicBezTo>
                  <a:pt x="196755" y="78133"/>
                  <a:pt x="393510" y="-81091"/>
                  <a:pt x="504967" y="46288"/>
                </a:cubicBezTo>
                <a:cubicBezTo>
                  <a:pt x="616424" y="173667"/>
                  <a:pt x="605051" y="856055"/>
                  <a:pt x="668740" y="1001631"/>
                </a:cubicBezTo>
                <a:cubicBezTo>
                  <a:pt x="732429" y="1147207"/>
                  <a:pt x="887104" y="919745"/>
                  <a:pt x="887104" y="919745"/>
                </a:cubicBezTo>
                <a:lnTo>
                  <a:pt x="887104" y="919745"/>
                </a:lnTo>
              </a:path>
            </a:pathLst>
          </a:custGeom>
          <a:noFill/>
          <a:ln w="19050">
            <a:solidFill>
              <a:schemeClr val="accent3"/>
            </a:solidFill>
            <a:prstDash val="dash"/>
            <a:headEnd type="none" w="med" len="med"/>
            <a:tailEnd type="triangle" w="lg" len="med"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05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9" name="Dowolny kształt: kształt 78">
            <a:extLst>
              <a:ext uri="{FF2B5EF4-FFF2-40B4-BE49-F238E27FC236}">
                <a16:creationId xmlns:a16="http://schemas.microsoft.com/office/drawing/2014/main" id="{55C5616E-0EDA-43D7-8145-80E677806A40}"/>
              </a:ext>
            </a:extLst>
          </p:cNvPr>
          <p:cNvSpPr/>
          <p:nvPr/>
        </p:nvSpPr>
        <p:spPr>
          <a:xfrm>
            <a:off x="2344003" y="4572853"/>
            <a:ext cx="1791269" cy="725982"/>
          </a:xfrm>
          <a:custGeom>
            <a:avLst/>
            <a:gdLst>
              <a:gd name="connsiteX0" fmla="*/ 2388359 w 2388359"/>
              <a:gd name="connsiteY0" fmla="*/ 0 h 967976"/>
              <a:gd name="connsiteX1" fmla="*/ 723332 w 2388359"/>
              <a:gd name="connsiteY1" fmla="*/ 955344 h 967976"/>
              <a:gd name="connsiteX2" fmla="*/ 0 w 2388359"/>
              <a:gd name="connsiteY2" fmla="*/ 573206 h 967976"/>
              <a:gd name="connsiteX3" fmla="*/ 0 w 2388359"/>
              <a:gd name="connsiteY3" fmla="*/ 573206 h 96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8359" h="967976">
                <a:moveTo>
                  <a:pt x="2388359" y="0"/>
                </a:moveTo>
                <a:cubicBezTo>
                  <a:pt x="1754875" y="429905"/>
                  <a:pt x="1121392" y="859810"/>
                  <a:pt x="723332" y="955344"/>
                </a:cubicBezTo>
                <a:cubicBezTo>
                  <a:pt x="325272" y="1050878"/>
                  <a:pt x="0" y="573206"/>
                  <a:pt x="0" y="573206"/>
                </a:cubicBezTo>
                <a:lnTo>
                  <a:pt x="0" y="573206"/>
                </a:lnTo>
              </a:path>
            </a:pathLst>
          </a:custGeom>
          <a:noFill/>
          <a:ln w="19050">
            <a:solidFill>
              <a:schemeClr val="accent3"/>
            </a:solidFill>
            <a:prstDash val="dash"/>
            <a:headEnd type="none" w="med" len="med"/>
            <a:tailEnd type="triangle" w="lg" len="med"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05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76" name="Dowolny kształt: kształt 75">
            <a:extLst>
              <a:ext uri="{FF2B5EF4-FFF2-40B4-BE49-F238E27FC236}">
                <a16:creationId xmlns:a16="http://schemas.microsoft.com/office/drawing/2014/main" id="{C3A55C2D-F0AF-42D2-923F-4CA869D91CEF}"/>
              </a:ext>
            </a:extLst>
          </p:cNvPr>
          <p:cNvSpPr/>
          <p:nvPr/>
        </p:nvSpPr>
        <p:spPr>
          <a:xfrm>
            <a:off x="3490416" y="3242432"/>
            <a:ext cx="696035" cy="736744"/>
          </a:xfrm>
          <a:custGeom>
            <a:avLst/>
            <a:gdLst>
              <a:gd name="connsiteX0" fmla="*/ 928047 w 928047"/>
              <a:gd name="connsiteY0" fmla="*/ 982325 h 982325"/>
              <a:gd name="connsiteX1" fmla="*/ 354841 w 928047"/>
              <a:gd name="connsiteY1" fmla="*/ 108868 h 982325"/>
              <a:gd name="connsiteX2" fmla="*/ 0 w 928047"/>
              <a:gd name="connsiteY2" fmla="*/ 13334 h 982325"/>
              <a:gd name="connsiteX3" fmla="*/ 0 w 928047"/>
              <a:gd name="connsiteY3" fmla="*/ 13334 h 98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047" h="982325">
                <a:moveTo>
                  <a:pt x="928047" y="982325"/>
                </a:moveTo>
                <a:cubicBezTo>
                  <a:pt x="718781" y="626345"/>
                  <a:pt x="509515" y="270366"/>
                  <a:pt x="354841" y="108868"/>
                </a:cubicBezTo>
                <a:cubicBezTo>
                  <a:pt x="200167" y="-52630"/>
                  <a:pt x="0" y="13334"/>
                  <a:pt x="0" y="13334"/>
                </a:cubicBezTo>
                <a:lnTo>
                  <a:pt x="0" y="13334"/>
                </a:lnTo>
              </a:path>
            </a:pathLst>
          </a:custGeom>
          <a:noFill/>
          <a:ln w="19050">
            <a:solidFill>
              <a:schemeClr val="accent3"/>
            </a:solidFill>
            <a:prstDash val="dash"/>
            <a:tailEnd type="triangle" w="lg" len="med"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05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82" name="Dowolny kształt: kształt 81">
            <a:extLst>
              <a:ext uri="{FF2B5EF4-FFF2-40B4-BE49-F238E27FC236}">
                <a16:creationId xmlns:a16="http://schemas.microsoft.com/office/drawing/2014/main" id="{2D5757B5-B5B5-4F12-AD86-30F0BA115EEE}"/>
              </a:ext>
            </a:extLst>
          </p:cNvPr>
          <p:cNvSpPr/>
          <p:nvPr/>
        </p:nvSpPr>
        <p:spPr>
          <a:xfrm>
            <a:off x="4974609" y="3523673"/>
            <a:ext cx="2067636" cy="649984"/>
          </a:xfrm>
          <a:custGeom>
            <a:avLst/>
            <a:gdLst>
              <a:gd name="connsiteX0" fmla="*/ 0 w 2756848"/>
              <a:gd name="connsiteY0" fmla="*/ 866645 h 866645"/>
              <a:gd name="connsiteX1" fmla="*/ 887104 w 2756848"/>
              <a:gd name="connsiteY1" fmla="*/ 129666 h 866645"/>
              <a:gd name="connsiteX2" fmla="*/ 1241946 w 2756848"/>
              <a:gd name="connsiteY2" fmla="*/ 511803 h 866645"/>
              <a:gd name="connsiteX3" fmla="*/ 1883391 w 2756848"/>
              <a:gd name="connsiteY3" fmla="*/ 6836 h 866645"/>
              <a:gd name="connsiteX4" fmla="*/ 2756848 w 2756848"/>
              <a:gd name="connsiteY4" fmla="*/ 266143 h 86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6848" h="866645">
                <a:moveTo>
                  <a:pt x="0" y="866645"/>
                </a:moveTo>
                <a:cubicBezTo>
                  <a:pt x="340056" y="527725"/>
                  <a:pt x="680113" y="188806"/>
                  <a:pt x="887104" y="129666"/>
                </a:cubicBezTo>
                <a:cubicBezTo>
                  <a:pt x="1094095" y="70526"/>
                  <a:pt x="1075898" y="532275"/>
                  <a:pt x="1241946" y="511803"/>
                </a:cubicBezTo>
                <a:cubicBezTo>
                  <a:pt x="1407994" y="491331"/>
                  <a:pt x="1630907" y="47779"/>
                  <a:pt x="1883391" y="6836"/>
                </a:cubicBezTo>
                <a:cubicBezTo>
                  <a:pt x="2135875" y="-34107"/>
                  <a:pt x="2446361" y="116018"/>
                  <a:pt x="2756848" y="266143"/>
                </a:cubicBezTo>
              </a:path>
            </a:pathLst>
          </a:custGeom>
          <a:noFill/>
          <a:ln w="19050">
            <a:solidFill>
              <a:schemeClr val="accent3"/>
            </a:solidFill>
            <a:prstDash val="dash"/>
            <a:headEnd type="none" w="med" len="med"/>
            <a:tailEnd type="triangle" w="lg" len="med"/>
          </a:ln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05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0E6D0A51-8FF9-70E3-6122-DC671B3AA4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6160">
            <a:off x="155885" y="1402052"/>
            <a:ext cx="1798426" cy="134882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6BB554DB-6475-A05E-F1CB-B79A5DC36D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43" y="2844828"/>
            <a:ext cx="1598629" cy="962005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FAA5DF82-5769-5183-B841-B9E567D0159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0002">
            <a:off x="342086" y="4440202"/>
            <a:ext cx="1642328" cy="1091818"/>
          </a:xfrm>
          <a:prstGeom prst="rect">
            <a:avLst/>
          </a:prstGeom>
        </p:spPr>
      </p:pic>
      <p:pic>
        <p:nvPicPr>
          <p:cNvPr id="39" name="Obraz 38">
            <a:extLst>
              <a:ext uri="{FF2B5EF4-FFF2-40B4-BE49-F238E27FC236}">
                <a16:creationId xmlns:a16="http://schemas.microsoft.com/office/drawing/2014/main" id="{F953301E-2F5D-7793-527A-D3080FF51D7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750">
            <a:off x="5804102" y="4202212"/>
            <a:ext cx="1595071" cy="1193819"/>
          </a:xfrm>
          <a:prstGeom prst="rect">
            <a:avLst/>
          </a:prstGeom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id="{E4121F4B-7909-FC3B-D6C4-1384B16A0B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092">
            <a:off x="5970638" y="1363609"/>
            <a:ext cx="1155594" cy="1540792"/>
          </a:xfrm>
          <a:prstGeom prst="rect">
            <a:avLst/>
          </a:prstGeom>
        </p:spPr>
      </p:pic>
      <p:pic>
        <p:nvPicPr>
          <p:cNvPr id="48" name="Obraz 47">
            <a:extLst>
              <a:ext uri="{FF2B5EF4-FFF2-40B4-BE49-F238E27FC236}">
                <a16:creationId xmlns:a16="http://schemas.microsoft.com/office/drawing/2014/main" id="{92E6AEDD-36DE-D605-7221-015052DB5F0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134">
            <a:off x="7363726" y="3210674"/>
            <a:ext cx="1371164" cy="102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raphic 60" descr="Bullseye">
            <a:extLst>
              <a:ext uri="{FF2B5EF4-FFF2-40B4-BE49-F238E27FC236}">
                <a16:creationId xmlns:a16="http://schemas.microsoft.com/office/drawing/2014/main" id="{4F9A4E88-CBBF-4645-BEFF-A45666A11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992" y="3276803"/>
            <a:ext cx="641154" cy="64115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DE9AB6D-0BC3-45C4-B404-A9FF23B0A26B}"/>
              </a:ext>
            </a:extLst>
          </p:cNvPr>
          <p:cNvGrpSpPr/>
          <p:nvPr/>
        </p:nvGrpSpPr>
        <p:grpSpPr>
          <a:xfrm>
            <a:off x="2693779" y="2240704"/>
            <a:ext cx="3826259" cy="3190976"/>
            <a:chOff x="3536631" y="1494473"/>
            <a:chExt cx="5101679" cy="4254634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F88C831-E4CB-45EC-9D8F-738213441A5A}"/>
                </a:ext>
              </a:extLst>
            </p:cNvPr>
            <p:cNvSpPr/>
            <p:nvPr/>
          </p:nvSpPr>
          <p:spPr>
            <a:xfrm>
              <a:off x="4851918" y="4530976"/>
              <a:ext cx="714573" cy="1168326"/>
            </a:xfrm>
            <a:custGeom>
              <a:avLst/>
              <a:gdLst>
                <a:gd name="connsiteX0" fmla="*/ 631694 w 714573"/>
                <a:gd name="connsiteY0" fmla="*/ 0 h 1168326"/>
                <a:gd name="connsiteX1" fmla="*/ 648725 w 714573"/>
                <a:gd name="connsiteY1" fmla="*/ 6344 h 1168326"/>
                <a:gd name="connsiteX2" fmla="*/ 714573 w 714573"/>
                <a:gd name="connsiteY2" fmla="*/ 6344 h 1168326"/>
                <a:gd name="connsiteX3" fmla="*/ 271246 w 714573"/>
                <a:gd name="connsiteY3" fmla="*/ 1168326 h 1168326"/>
                <a:gd name="connsiteX4" fmla="*/ 228180 w 714573"/>
                <a:gd name="connsiteY4" fmla="*/ 1156035 h 1168326"/>
                <a:gd name="connsiteX5" fmla="*/ 225163 w 714573"/>
                <a:gd name="connsiteY5" fmla="*/ 1155016 h 1168326"/>
                <a:gd name="connsiteX6" fmla="*/ 174365 w 714573"/>
                <a:gd name="connsiteY6" fmla="*/ 1138127 h 1168326"/>
                <a:gd name="connsiteX7" fmla="*/ 172063 w 714573"/>
                <a:gd name="connsiteY7" fmla="*/ 1128093 h 1168326"/>
                <a:gd name="connsiteX8" fmla="*/ 172063 w 714573"/>
                <a:gd name="connsiteY8" fmla="*/ 946368 h 1168326"/>
                <a:gd name="connsiteX9" fmla="*/ 0 w 714573"/>
                <a:gd name="connsiteY9" fmla="*/ 237874 h 1168326"/>
                <a:gd name="connsiteX10" fmla="*/ 149290 w 714573"/>
                <a:gd name="connsiteY10" fmla="*/ 132127 h 1168326"/>
                <a:gd name="connsiteX11" fmla="*/ 592073 w 714573"/>
                <a:gd name="connsiteY11" fmla="*/ 64007 h 1168326"/>
                <a:gd name="connsiteX12" fmla="*/ 628766 w 714573"/>
                <a:gd name="connsiteY12" fmla="*/ 1775 h 1168326"/>
                <a:gd name="connsiteX13" fmla="*/ 626811 w 714573"/>
                <a:gd name="connsiteY13" fmla="*/ 277 h 1168326"/>
                <a:gd name="connsiteX0" fmla="*/ 631694 w 714573"/>
                <a:gd name="connsiteY0" fmla="*/ 0 h 1168326"/>
                <a:gd name="connsiteX1" fmla="*/ 648725 w 714573"/>
                <a:gd name="connsiteY1" fmla="*/ 6344 h 1168326"/>
                <a:gd name="connsiteX2" fmla="*/ 714573 w 714573"/>
                <a:gd name="connsiteY2" fmla="*/ 6344 h 1168326"/>
                <a:gd name="connsiteX3" fmla="*/ 271246 w 714573"/>
                <a:gd name="connsiteY3" fmla="*/ 1168326 h 1168326"/>
                <a:gd name="connsiteX4" fmla="*/ 228180 w 714573"/>
                <a:gd name="connsiteY4" fmla="*/ 1156035 h 1168326"/>
                <a:gd name="connsiteX5" fmla="*/ 225163 w 714573"/>
                <a:gd name="connsiteY5" fmla="*/ 1155016 h 1168326"/>
                <a:gd name="connsiteX6" fmla="*/ 174365 w 714573"/>
                <a:gd name="connsiteY6" fmla="*/ 1138127 h 1168326"/>
                <a:gd name="connsiteX7" fmla="*/ 172063 w 714573"/>
                <a:gd name="connsiteY7" fmla="*/ 1128093 h 1168326"/>
                <a:gd name="connsiteX8" fmla="*/ 0 w 714573"/>
                <a:gd name="connsiteY8" fmla="*/ 237874 h 1168326"/>
                <a:gd name="connsiteX9" fmla="*/ 149290 w 714573"/>
                <a:gd name="connsiteY9" fmla="*/ 132127 h 1168326"/>
                <a:gd name="connsiteX10" fmla="*/ 592073 w 714573"/>
                <a:gd name="connsiteY10" fmla="*/ 64007 h 1168326"/>
                <a:gd name="connsiteX11" fmla="*/ 628766 w 714573"/>
                <a:gd name="connsiteY11" fmla="*/ 1775 h 1168326"/>
                <a:gd name="connsiteX12" fmla="*/ 626811 w 714573"/>
                <a:gd name="connsiteY12" fmla="*/ 277 h 1168326"/>
                <a:gd name="connsiteX13" fmla="*/ 631694 w 714573"/>
                <a:gd name="connsiteY13" fmla="*/ 0 h 1168326"/>
                <a:gd name="connsiteX0" fmla="*/ 631694 w 714573"/>
                <a:gd name="connsiteY0" fmla="*/ 0 h 1168326"/>
                <a:gd name="connsiteX1" fmla="*/ 648725 w 714573"/>
                <a:gd name="connsiteY1" fmla="*/ 6344 h 1168326"/>
                <a:gd name="connsiteX2" fmla="*/ 714573 w 714573"/>
                <a:gd name="connsiteY2" fmla="*/ 6344 h 1168326"/>
                <a:gd name="connsiteX3" fmla="*/ 271246 w 714573"/>
                <a:gd name="connsiteY3" fmla="*/ 1168326 h 1168326"/>
                <a:gd name="connsiteX4" fmla="*/ 228180 w 714573"/>
                <a:gd name="connsiteY4" fmla="*/ 1156035 h 1168326"/>
                <a:gd name="connsiteX5" fmla="*/ 225163 w 714573"/>
                <a:gd name="connsiteY5" fmla="*/ 1155016 h 1168326"/>
                <a:gd name="connsiteX6" fmla="*/ 174365 w 714573"/>
                <a:gd name="connsiteY6" fmla="*/ 1138127 h 1168326"/>
                <a:gd name="connsiteX7" fmla="*/ 172063 w 714573"/>
                <a:gd name="connsiteY7" fmla="*/ 1128093 h 1168326"/>
                <a:gd name="connsiteX8" fmla="*/ 0 w 714573"/>
                <a:gd name="connsiteY8" fmla="*/ 237874 h 1168326"/>
                <a:gd name="connsiteX9" fmla="*/ 149290 w 714573"/>
                <a:gd name="connsiteY9" fmla="*/ 132127 h 1168326"/>
                <a:gd name="connsiteX10" fmla="*/ 628766 w 714573"/>
                <a:gd name="connsiteY10" fmla="*/ 1775 h 1168326"/>
                <a:gd name="connsiteX11" fmla="*/ 626811 w 714573"/>
                <a:gd name="connsiteY11" fmla="*/ 277 h 1168326"/>
                <a:gd name="connsiteX12" fmla="*/ 631694 w 714573"/>
                <a:gd name="connsiteY12" fmla="*/ 0 h 116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4573" h="1168326">
                  <a:moveTo>
                    <a:pt x="631694" y="0"/>
                  </a:moveTo>
                  <a:cubicBezTo>
                    <a:pt x="637711" y="4560"/>
                    <a:pt x="643116" y="6344"/>
                    <a:pt x="648725" y="6344"/>
                  </a:cubicBezTo>
                  <a:lnTo>
                    <a:pt x="714573" y="6344"/>
                  </a:lnTo>
                  <a:lnTo>
                    <a:pt x="271246" y="1168326"/>
                  </a:lnTo>
                  <a:lnTo>
                    <a:pt x="228180" y="1156035"/>
                  </a:lnTo>
                  <a:cubicBezTo>
                    <a:pt x="227207" y="1155648"/>
                    <a:pt x="226136" y="1155403"/>
                    <a:pt x="225163" y="1155016"/>
                  </a:cubicBezTo>
                  <a:cubicBezTo>
                    <a:pt x="208133" y="1149678"/>
                    <a:pt x="191103" y="1144096"/>
                    <a:pt x="174365" y="1138127"/>
                  </a:cubicBezTo>
                  <a:lnTo>
                    <a:pt x="172063" y="1128093"/>
                  </a:lnTo>
                  <a:lnTo>
                    <a:pt x="0" y="237874"/>
                  </a:lnTo>
                  <a:lnTo>
                    <a:pt x="149290" y="132127"/>
                  </a:lnTo>
                  <a:lnTo>
                    <a:pt x="628766" y="1775"/>
                  </a:lnTo>
                  <a:lnTo>
                    <a:pt x="626811" y="277"/>
                  </a:lnTo>
                  <a:lnTo>
                    <a:pt x="631694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9A6FD0-2979-43D8-82D5-29E40C0AD549}"/>
                </a:ext>
              </a:extLst>
            </p:cNvPr>
            <p:cNvSpPr/>
            <p:nvPr/>
          </p:nvSpPr>
          <p:spPr>
            <a:xfrm>
              <a:off x="3579019" y="3747294"/>
              <a:ext cx="1901665" cy="1923527"/>
            </a:xfrm>
            <a:custGeom>
              <a:avLst/>
              <a:gdLst>
                <a:gd name="connsiteX0" fmla="*/ 607219 w 1901665"/>
                <a:gd name="connsiteY0" fmla="*/ 0 h 1923527"/>
                <a:gd name="connsiteX1" fmla="*/ 1038225 w 1901665"/>
                <a:gd name="connsiteY1" fmla="*/ 116681 h 1923527"/>
                <a:gd name="connsiteX2" fmla="*/ 1046531 w 1901665"/>
                <a:gd name="connsiteY2" fmla="*/ 148867 h 1923527"/>
                <a:gd name="connsiteX3" fmla="*/ 1066933 w 1901665"/>
                <a:gd name="connsiteY3" fmla="*/ 142199 h 1923527"/>
                <a:gd name="connsiteX4" fmla="*/ 1072605 w 1901665"/>
                <a:gd name="connsiteY4" fmla="*/ 150338 h 1923527"/>
                <a:gd name="connsiteX5" fmla="*/ 1901665 w 1901665"/>
                <a:gd name="connsiteY5" fmla="*/ 785457 h 1923527"/>
                <a:gd name="connsiteX6" fmla="*/ 1748849 w 1901665"/>
                <a:gd name="connsiteY6" fmla="*/ 1044629 h 1923527"/>
                <a:gd name="connsiteX7" fmla="*/ 1697537 w 1901665"/>
                <a:gd name="connsiteY7" fmla="*/ 1075911 h 1923527"/>
                <a:gd name="connsiteX8" fmla="*/ 1664963 w 1901665"/>
                <a:gd name="connsiteY8" fmla="*/ 1070532 h 1923527"/>
                <a:gd name="connsiteX9" fmla="*/ 1560277 w 1901665"/>
                <a:gd name="connsiteY9" fmla="*/ 951775 h 1923527"/>
                <a:gd name="connsiteX10" fmla="*/ 1503895 w 1901665"/>
                <a:gd name="connsiteY10" fmla="*/ 941796 h 1923527"/>
                <a:gd name="connsiteX11" fmla="*/ 1362682 w 1901665"/>
                <a:gd name="connsiteY11" fmla="*/ 1016178 h 1923527"/>
                <a:gd name="connsiteX12" fmla="*/ 1343343 w 1901665"/>
                <a:gd name="connsiteY12" fmla="*/ 1080299 h 1923527"/>
                <a:gd name="connsiteX13" fmla="*/ 1425510 w 1901665"/>
                <a:gd name="connsiteY13" fmla="*/ 1180160 h 1923527"/>
                <a:gd name="connsiteX14" fmla="*/ 1455936 w 1901665"/>
                <a:gd name="connsiteY14" fmla="*/ 1187237 h 1923527"/>
                <a:gd name="connsiteX15" fmla="*/ 1468313 w 1901665"/>
                <a:gd name="connsiteY15" fmla="*/ 1188016 h 1923527"/>
                <a:gd name="connsiteX16" fmla="*/ 1516702 w 1901665"/>
                <a:gd name="connsiteY16" fmla="*/ 1177471 h 1923527"/>
                <a:gd name="connsiteX17" fmla="*/ 1528648 w 1901665"/>
                <a:gd name="connsiteY17" fmla="*/ 1172304 h 1923527"/>
                <a:gd name="connsiteX18" fmla="*/ 1578928 w 1901665"/>
                <a:gd name="connsiteY18" fmla="*/ 1156522 h 1923527"/>
                <a:gd name="connsiteX19" fmla="*/ 1608323 w 1901665"/>
                <a:gd name="connsiteY19" fmla="*/ 1160981 h 1923527"/>
                <a:gd name="connsiteX20" fmla="*/ 1649578 w 1901665"/>
                <a:gd name="connsiteY20" fmla="*/ 1202737 h 1923527"/>
                <a:gd name="connsiteX21" fmla="*/ 1641069 w 1901665"/>
                <a:gd name="connsiteY21" fmla="*/ 1227295 h 1923527"/>
                <a:gd name="connsiteX22" fmla="*/ 1443731 w 1901665"/>
                <a:gd name="connsiteY22" fmla="*/ 1561911 h 1923527"/>
                <a:gd name="connsiteX23" fmla="*/ 1444962 w 1901665"/>
                <a:gd name="connsiteY23" fmla="*/ 1563463 h 1923527"/>
                <a:gd name="connsiteX24" fmla="*/ 1444962 w 1901665"/>
                <a:gd name="connsiteY24" fmla="*/ 1923527 h 1923527"/>
                <a:gd name="connsiteX25" fmla="*/ 1119743 w 1901665"/>
                <a:gd name="connsiteY25" fmla="*/ 1749387 h 1923527"/>
                <a:gd name="connsiteX26" fmla="*/ 287963 w 1901665"/>
                <a:gd name="connsiteY26" fmla="*/ 1112746 h 1923527"/>
                <a:gd name="connsiteX27" fmla="*/ 45053 w 1901665"/>
                <a:gd name="connsiteY27" fmla="*/ 837443 h 1923527"/>
                <a:gd name="connsiteX28" fmla="*/ 45053 w 1901665"/>
                <a:gd name="connsiteY28" fmla="*/ 742852 h 1923527"/>
                <a:gd name="connsiteX29" fmla="*/ 0 w 1901665"/>
                <a:gd name="connsiteY29" fmla="*/ 588169 h 1923527"/>
                <a:gd name="connsiteX30" fmla="*/ 45244 w 1901665"/>
                <a:gd name="connsiteY30" fmla="*/ 402431 h 1923527"/>
                <a:gd name="connsiteX31" fmla="*/ 254794 w 1901665"/>
                <a:gd name="connsiteY31" fmla="*/ 102394 h 1923527"/>
                <a:gd name="connsiteX32" fmla="*/ 350044 w 1901665"/>
                <a:gd name="connsiteY32" fmla="*/ 9525 h 1923527"/>
                <a:gd name="connsiteX0" fmla="*/ 607219 w 1901665"/>
                <a:gd name="connsiteY0" fmla="*/ 0 h 1923527"/>
                <a:gd name="connsiteX1" fmla="*/ 1038225 w 1901665"/>
                <a:gd name="connsiteY1" fmla="*/ 116681 h 1923527"/>
                <a:gd name="connsiteX2" fmla="*/ 1066933 w 1901665"/>
                <a:gd name="connsiteY2" fmla="*/ 142199 h 1923527"/>
                <a:gd name="connsiteX3" fmla="*/ 1072605 w 1901665"/>
                <a:gd name="connsiteY3" fmla="*/ 150338 h 1923527"/>
                <a:gd name="connsiteX4" fmla="*/ 1901665 w 1901665"/>
                <a:gd name="connsiteY4" fmla="*/ 785457 h 1923527"/>
                <a:gd name="connsiteX5" fmla="*/ 1748849 w 1901665"/>
                <a:gd name="connsiteY5" fmla="*/ 1044629 h 1923527"/>
                <a:gd name="connsiteX6" fmla="*/ 1697537 w 1901665"/>
                <a:gd name="connsiteY6" fmla="*/ 1075911 h 1923527"/>
                <a:gd name="connsiteX7" fmla="*/ 1664963 w 1901665"/>
                <a:gd name="connsiteY7" fmla="*/ 1070532 h 1923527"/>
                <a:gd name="connsiteX8" fmla="*/ 1560277 w 1901665"/>
                <a:gd name="connsiteY8" fmla="*/ 951775 h 1923527"/>
                <a:gd name="connsiteX9" fmla="*/ 1503895 w 1901665"/>
                <a:gd name="connsiteY9" fmla="*/ 941796 h 1923527"/>
                <a:gd name="connsiteX10" fmla="*/ 1362682 w 1901665"/>
                <a:gd name="connsiteY10" fmla="*/ 1016178 h 1923527"/>
                <a:gd name="connsiteX11" fmla="*/ 1343343 w 1901665"/>
                <a:gd name="connsiteY11" fmla="*/ 1080299 h 1923527"/>
                <a:gd name="connsiteX12" fmla="*/ 1425510 w 1901665"/>
                <a:gd name="connsiteY12" fmla="*/ 1180160 h 1923527"/>
                <a:gd name="connsiteX13" fmla="*/ 1455936 w 1901665"/>
                <a:gd name="connsiteY13" fmla="*/ 1187237 h 1923527"/>
                <a:gd name="connsiteX14" fmla="*/ 1468313 w 1901665"/>
                <a:gd name="connsiteY14" fmla="*/ 1188016 h 1923527"/>
                <a:gd name="connsiteX15" fmla="*/ 1516702 w 1901665"/>
                <a:gd name="connsiteY15" fmla="*/ 1177471 h 1923527"/>
                <a:gd name="connsiteX16" fmla="*/ 1528648 w 1901665"/>
                <a:gd name="connsiteY16" fmla="*/ 1172304 h 1923527"/>
                <a:gd name="connsiteX17" fmla="*/ 1578928 w 1901665"/>
                <a:gd name="connsiteY17" fmla="*/ 1156522 h 1923527"/>
                <a:gd name="connsiteX18" fmla="*/ 1608323 w 1901665"/>
                <a:gd name="connsiteY18" fmla="*/ 1160981 h 1923527"/>
                <a:gd name="connsiteX19" fmla="*/ 1649578 w 1901665"/>
                <a:gd name="connsiteY19" fmla="*/ 1202737 h 1923527"/>
                <a:gd name="connsiteX20" fmla="*/ 1641069 w 1901665"/>
                <a:gd name="connsiteY20" fmla="*/ 1227295 h 1923527"/>
                <a:gd name="connsiteX21" fmla="*/ 1443731 w 1901665"/>
                <a:gd name="connsiteY21" fmla="*/ 1561911 h 1923527"/>
                <a:gd name="connsiteX22" fmla="*/ 1444962 w 1901665"/>
                <a:gd name="connsiteY22" fmla="*/ 1563463 h 1923527"/>
                <a:gd name="connsiteX23" fmla="*/ 1444962 w 1901665"/>
                <a:gd name="connsiteY23" fmla="*/ 1923527 h 1923527"/>
                <a:gd name="connsiteX24" fmla="*/ 1119743 w 1901665"/>
                <a:gd name="connsiteY24" fmla="*/ 1749387 h 1923527"/>
                <a:gd name="connsiteX25" fmla="*/ 287963 w 1901665"/>
                <a:gd name="connsiteY25" fmla="*/ 1112746 h 1923527"/>
                <a:gd name="connsiteX26" fmla="*/ 45053 w 1901665"/>
                <a:gd name="connsiteY26" fmla="*/ 837443 h 1923527"/>
                <a:gd name="connsiteX27" fmla="*/ 45053 w 1901665"/>
                <a:gd name="connsiteY27" fmla="*/ 742852 h 1923527"/>
                <a:gd name="connsiteX28" fmla="*/ 0 w 1901665"/>
                <a:gd name="connsiteY28" fmla="*/ 588169 h 1923527"/>
                <a:gd name="connsiteX29" fmla="*/ 45244 w 1901665"/>
                <a:gd name="connsiteY29" fmla="*/ 402431 h 1923527"/>
                <a:gd name="connsiteX30" fmla="*/ 254794 w 1901665"/>
                <a:gd name="connsiteY30" fmla="*/ 102394 h 1923527"/>
                <a:gd name="connsiteX31" fmla="*/ 350044 w 1901665"/>
                <a:gd name="connsiteY31" fmla="*/ 9525 h 1923527"/>
                <a:gd name="connsiteX32" fmla="*/ 607219 w 1901665"/>
                <a:gd name="connsiteY32" fmla="*/ 0 h 1923527"/>
                <a:gd name="connsiteX0" fmla="*/ 607219 w 1901665"/>
                <a:gd name="connsiteY0" fmla="*/ 0 h 1923527"/>
                <a:gd name="connsiteX1" fmla="*/ 1066933 w 1901665"/>
                <a:gd name="connsiteY1" fmla="*/ 142199 h 1923527"/>
                <a:gd name="connsiteX2" fmla="*/ 1072605 w 1901665"/>
                <a:gd name="connsiteY2" fmla="*/ 150338 h 1923527"/>
                <a:gd name="connsiteX3" fmla="*/ 1901665 w 1901665"/>
                <a:gd name="connsiteY3" fmla="*/ 785457 h 1923527"/>
                <a:gd name="connsiteX4" fmla="*/ 1748849 w 1901665"/>
                <a:gd name="connsiteY4" fmla="*/ 1044629 h 1923527"/>
                <a:gd name="connsiteX5" fmla="*/ 1697537 w 1901665"/>
                <a:gd name="connsiteY5" fmla="*/ 1075911 h 1923527"/>
                <a:gd name="connsiteX6" fmla="*/ 1664963 w 1901665"/>
                <a:gd name="connsiteY6" fmla="*/ 1070532 h 1923527"/>
                <a:gd name="connsiteX7" fmla="*/ 1560277 w 1901665"/>
                <a:gd name="connsiteY7" fmla="*/ 951775 h 1923527"/>
                <a:gd name="connsiteX8" fmla="*/ 1503895 w 1901665"/>
                <a:gd name="connsiteY8" fmla="*/ 941796 h 1923527"/>
                <a:gd name="connsiteX9" fmla="*/ 1362682 w 1901665"/>
                <a:gd name="connsiteY9" fmla="*/ 1016178 h 1923527"/>
                <a:gd name="connsiteX10" fmla="*/ 1343343 w 1901665"/>
                <a:gd name="connsiteY10" fmla="*/ 1080299 h 1923527"/>
                <a:gd name="connsiteX11" fmla="*/ 1425510 w 1901665"/>
                <a:gd name="connsiteY11" fmla="*/ 1180160 h 1923527"/>
                <a:gd name="connsiteX12" fmla="*/ 1455936 w 1901665"/>
                <a:gd name="connsiteY12" fmla="*/ 1187237 h 1923527"/>
                <a:gd name="connsiteX13" fmla="*/ 1468313 w 1901665"/>
                <a:gd name="connsiteY13" fmla="*/ 1188016 h 1923527"/>
                <a:gd name="connsiteX14" fmla="*/ 1516702 w 1901665"/>
                <a:gd name="connsiteY14" fmla="*/ 1177471 h 1923527"/>
                <a:gd name="connsiteX15" fmla="*/ 1528648 w 1901665"/>
                <a:gd name="connsiteY15" fmla="*/ 1172304 h 1923527"/>
                <a:gd name="connsiteX16" fmla="*/ 1578928 w 1901665"/>
                <a:gd name="connsiteY16" fmla="*/ 1156522 h 1923527"/>
                <a:gd name="connsiteX17" fmla="*/ 1608323 w 1901665"/>
                <a:gd name="connsiteY17" fmla="*/ 1160981 h 1923527"/>
                <a:gd name="connsiteX18" fmla="*/ 1649578 w 1901665"/>
                <a:gd name="connsiteY18" fmla="*/ 1202737 h 1923527"/>
                <a:gd name="connsiteX19" fmla="*/ 1641069 w 1901665"/>
                <a:gd name="connsiteY19" fmla="*/ 1227295 h 1923527"/>
                <a:gd name="connsiteX20" fmla="*/ 1443731 w 1901665"/>
                <a:gd name="connsiteY20" fmla="*/ 1561911 h 1923527"/>
                <a:gd name="connsiteX21" fmla="*/ 1444962 w 1901665"/>
                <a:gd name="connsiteY21" fmla="*/ 1563463 h 1923527"/>
                <a:gd name="connsiteX22" fmla="*/ 1444962 w 1901665"/>
                <a:gd name="connsiteY22" fmla="*/ 1923527 h 1923527"/>
                <a:gd name="connsiteX23" fmla="*/ 1119743 w 1901665"/>
                <a:gd name="connsiteY23" fmla="*/ 1749387 h 1923527"/>
                <a:gd name="connsiteX24" fmla="*/ 287963 w 1901665"/>
                <a:gd name="connsiteY24" fmla="*/ 1112746 h 1923527"/>
                <a:gd name="connsiteX25" fmla="*/ 45053 w 1901665"/>
                <a:gd name="connsiteY25" fmla="*/ 837443 h 1923527"/>
                <a:gd name="connsiteX26" fmla="*/ 45053 w 1901665"/>
                <a:gd name="connsiteY26" fmla="*/ 742852 h 1923527"/>
                <a:gd name="connsiteX27" fmla="*/ 0 w 1901665"/>
                <a:gd name="connsiteY27" fmla="*/ 588169 h 1923527"/>
                <a:gd name="connsiteX28" fmla="*/ 45244 w 1901665"/>
                <a:gd name="connsiteY28" fmla="*/ 402431 h 1923527"/>
                <a:gd name="connsiteX29" fmla="*/ 254794 w 1901665"/>
                <a:gd name="connsiteY29" fmla="*/ 102394 h 1923527"/>
                <a:gd name="connsiteX30" fmla="*/ 350044 w 1901665"/>
                <a:gd name="connsiteY30" fmla="*/ 9525 h 1923527"/>
                <a:gd name="connsiteX31" fmla="*/ 607219 w 1901665"/>
                <a:gd name="connsiteY31" fmla="*/ 0 h 1923527"/>
                <a:gd name="connsiteX0" fmla="*/ 607219 w 1901665"/>
                <a:gd name="connsiteY0" fmla="*/ 0 h 1923527"/>
                <a:gd name="connsiteX1" fmla="*/ 1066933 w 1901665"/>
                <a:gd name="connsiteY1" fmla="*/ 142199 h 1923527"/>
                <a:gd name="connsiteX2" fmla="*/ 1072605 w 1901665"/>
                <a:gd name="connsiteY2" fmla="*/ 150338 h 1923527"/>
                <a:gd name="connsiteX3" fmla="*/ 1901665 w 1901665"/>
                <a:gd name="connsiteY3" fmla="*/ 785457 h 1923527"/>
                <a:gd name="connsiteX4" fmla="*/ 1748849 w 1901665"/>
                <a:gd name="connsiteY4" fmla="*/ 1044629 h 1923527"/>
                <a:gd name="connsiteX5" fmla="*/ 1697537 w 1901665"/>
                <a:gd name="connsiteY5" fmla="*/ 1075911 h 1923527"/>
                <a:gd name="connsiteX6" fmla="*/ 1664963 w 1901665"/>
                <a:gd name="connsiteY6" fmla="*/ 1070532 h 1923527"/>
                <a:gd name="connsiteX7" fmla="*/ 1560277 w 1901665"/>
                <a:gd name="connsiteY7" fmla="*/ 951775 h 1923527"/>
                <a:gd name="connsiteX8" fmla="*/ 1503895 w 1901665"/>
                <a:gd name="connsiteY8" fmla="*/ 941796 h 1923527"/>
                <a:gd name="connsiteX9" fmla="*/ 1362682 w 1901665"/>
                <a:gd name="connsiteY9" fmla="*/ 1016178 h 1923527"/>
                <a:gd name="connsiteX10" fmla="*/ 1343343 w 1901665"/>
                <a:gd name="connsiteY10" fmla="*/ 1080299 h 1923527"/>
                <a:gd name="connsiteX11" fmla="*/ 1425510 w 1901665"/>
                <a:gd name="connsiteY11" fmla="*/ 1180160 h 1923527"/>
                <a:gd name="connsiteX12" fmla="*/ 1455936 w 1901665"/>
                <a:gd name="connsiteY12" fmla="*/ 1187237 h 1923527"/>
                <a:gd name="connsiteX13" fmla="*/ 1468313 w 1901665"/>
                <a:gd name="connsiteY13" fmla="*/ 1188016 h 1923527"/>
                <a:gd name="connsiteX14" fmla="*/ 1516702 w 1901665"/>
                <a:gd name="connsiteY14" fmla="*/ 1177471 h 1923527"/>
                <a:gd name="connsiteX15" fmla="*/ 1528648 w 1901665"/>
                <a:gd name="connsiteY15" fmla="*/ 1172304 h 1923527"/>
                <a:gd name="connsiteX16" fmla="*/ 1578928 w 1901665"/>
                <a:gd name="connsiteY16" fmla="*/ 1156522 h 1923527"/>
                <a:gd name="connsiteX17" fmla="*/ 1608323 w 1901665"/>
                <a:gd name="connsiteY17" fmla="*/ 1160981 h 1923527"/>
                <a:gd name="connsiteX18" fmla="*/ 1649578 w 1901665"/>
                <a:gd name="connsiteY18" fmla="*/ 1202737 h 1923527"/>
                <a:gd name="connsiteX19" fmla="*/ 1641069 w 1901665"/>
                <a:gd name="connsiteY19" fmla="*/ 1227295 h 1923527"/>
                <a:gd name="connsiteX20" fmla="*/ 1443731 w 1901665"/>
                <a:gd name="connsiteY20" fmla="*/ 1561911 h 1923527"/>
                <a:gd name="connsiteX21" fmla="*/ 1444962 w 1901665"/>
                <a:gd name="connsiteY21" fmla="*/ 1563463 h 1923527"/>
                <a:gd name="connsiteX22" fmla="*/ 1444962 w 1901665"/>
                <a:gd name="connsiteY22" fmla="*/ 1923527 h 1923527"/>
                <a:gd name="connsiteX23" fmla="*/ 1119743 w 1901665"/>
                <a:gd name="connsiteY23" fmla="*/ 1749387 h 1923527"/>
                <a:gd name="connsiteX24" fmla="*/ 287963 w 1901665"/>
                <a:gd name="connsiteY24" fmla="*/ 1112746 h 1923527"/>
                <a:gd name="connsiteX25" fmla="*/ 45053 w 1901665"/>
                <a:gd name="connsiteY25" fmla="*/ 837443 h 1923527"/>
                <a:gd name="connsiteX26" fmla="*/ 0 w 1901665"/>
                <a:gd name="connsiteY26" fmla="*/ 588169 h 1923527"/>
                <a:gd name="connsiteX27" fmla="*/ 45244 w 1901665"/>
                <a:gd name="connsiteY27" fmla="*/ 402431 h 1923527"/>
                <a:gd name="connsiteX28" fmla="*/ 254794 w 1901665"/>
                <a:gd name="connsiteY28" fmla="*/ 102394 h 1923527"/>
                <a:gd name="connsiteX29" fmla="*/ 350044 w 1901665"/>
                <a:gd name="connsiteY29" fmla="*/ 9525 h 1923527"/>
                <a:gd name="connsiteX30" fmla="*/ 607219 w 1901665"/>
                <a:gd name="connsiteY30" fmla="*/ 0 h 192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1665" h="1923527">
                  <a:moveTo>
                    <a:pt x="607219" y="0"/>
                  </a:moveTo>
                  <a:lnTo>
                    <a:pt x="1066933" y="142199"/>
                  </a:lnTo>
                  <a:cubicBezTo>
                    <a:pt x="1067792" y="145242"/>
                    <a:pt x="1069683" y="148144"/>
                    <a:pt x="1072605" y="150338"/>
                  </a:cubicBezTo>
                  <a:lnTo>
                    <a:pt x="1901665" y="785457"/>
                  </a:lnTo>
                  <a:lnTo>
                    <a:pt x="1748849" y="1044629"/>
                  </a:lnTo>
                  <a:cubicBezTo>
                    <a:pt x="1745669" y="1050999"/>
                    <a:pt x="1731831" y="1074991"/>
                    <a:pt x="1697537" y="1075911"/>
                  </a:cubicBezTo>
                  <a:cubicBezTo>
                    <a:pt x="1686794" y="1075911"/>
                    <a:pt x="1676652" y="1074354"/>
                    <a:pt x="1664963" y="1070532"/>
                  </a:cubicBezTo>
                  <a:cubicBezTo>
                    <a:pt x="1595946" y="1046682"/>
                    <a:pt x="1649664" y="982773"/>
                    <a:pt x="1560277" y="951775"/>
                  </a:cubicBezTo>
                  <a:cubicBezTo>
                    <a:pt x="1540853" y="945051"/>
                    <a:pt x="1521944" y="942008"/>
                    <a:pt x="1503895" y="941796"/>
                  </a:cubicBezTo>
                  <a:cubicBezTo>
                    <a:pt x="1436426" y="944060"/>
                    <a:pt x="1387177" y="977678"/>
                    <a:pt x="1362682" y="1016178"/>
                  </a:cubicBezTo>
                  <a:cubicBezTo>
                    <a:pt x="1349446" y="1038401"/>
                    <a:pt x="1343257" y="1059350"/>
                    <a:pt x="1343343" y="1080299"/>
                  </a:cubicBezTo>
                  <a:cubicBezTo>
                    <a:pt x="1343515" y="1120215"/>
                    <a:pt x="1366721" y="1159848"/>
                    <a:pt x="1425510" y="1180160"/>
                  </a:cubicBezTo>
                  <a:cubicBezTo>
                    <a:pt x="1437887" y="1184194"/>
                    <a:pt x="1447169" y="1186247"/>
                    <a:pt x="1455936" y="1187237"/>
                  </a:cubicBezTo>
                  <a:cubicBezTo>
                    <a:pt x="1460233" y="1187733"/>
                    <a:pt x="1464445" y="1188016"/>
                    <a:pt x="1468313" y="1188016"/>
                  </a:cubicBezTo>
                  <a:cubicBezTo>
                    <a:pt x="1489456" y="1187237"/>
                    <a:pt x="1503637" y="1182849"/>
                    <a:pt x="1516702" y="1177471"/>
                  </a:cubicBezTo>
                  <a:cubicBezTo>
                    <a:pt x="1523320" y="1174711"/>
                    <a:pt x="1526156" y="1173578"/>
                    <a:pt x="1528648" y="1172304"/>
                  </a:cubicBezTo>
                  <a:cubicBezTo>
                    <a:pt x="1545322" y="1164944"/>
                    <a:pt x="1560965" y="1157442"/>
                    <a:pt x="1578928" y="1156522"/>
                  </a:cubicBezTo>
                  <a:cubicBezTo>
                    <a:pt x="1592680" y="1156805"/>
                    <a:pt x="1600158" y="1158150"/>
                    <a:pt x="1608323" y="1160981"/>
                  </a:cubicBezTo>
                  <a:cubicBezTo>
                    <a:pt x="1641413" y="1172375"/>
                    <a:pt x="1649578" y="1189007"/>
                    <a:pt x="1649578" y="1202737"/>
                  </a:cubicBezTo>
                  <a:cubicBezTo>
                    <a:pt x="1649406" y="1216467"/>
                    <a:pt x="1641585" y="1226729"/>
                    <a:pt x="1641069" y="1227295"/>
                  </a:cubicBezTo>
                  <a:lnTo>
                    <a:pt x="1443731" y="1561911"/>
                  </a:lnTo>
                  <a:lnTo>
                    <a:pt x="1444962" y="1563463"/>
                  </a:lnTo>
                  <a:lnTo>
                    <a:pt x="1444962" y="1923527"/>
                  </a:lnTo>
                  <a:cubicBezTo>
                    <a:pt x="1325451" y="1881214"/>
                    <a:pt x="1215533" y="1822698"/>
                    <a:pt x="1119743" y="1749387"/>
                  </a:cubicBezTo>
                  <a:lnTo>
                    <a:pt x="287963" y="1112746"/>
                  </a:lnTo>
                  <a:cubicBezTo>
                    <a:pt x="182970" y="1032338"/>
                    <a:pt x="101114" y="939008"/>
                    <a:pt x="45053" y="837443"/>
                  </a:cubicBezTo>
                  <a:lnTo>
                    <a:pt x="0" y="588169"/>
                  </a:lnTo>
                  <a:lnTo>
                    <a:pt x="45244" y="402431"/>
                  </a:lnTo>
                  <a:lnTo>
                    <a:pt x="254794" y="102394"/>
                  </a:lnTo>
                  <a:lnTo>
                    <a:pt x="350044" y="9525"/>
                  </a:lnTo>
                  <a:lnTo>
                    <a:pt x="607219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77B34E3-0BA2-4380-A060-F9CDB46A0CB5}"/>
                </a:ext>
              </a:extLst>
            </p:cNvPr>
            <p:cNvSpPr/>
            <p:nvPr/>
          </p:nvSpPr>
          <p:spPr>
            <a:xfrm>
              <a:off x="3536631" y="2492375"/>
              <a:ext cx="1137763" cy="2093913"/>
            </a:xfrm>
            <a:custGeom>
              <a:avLst/>
              <a:gdLst>
                <a:gd name="connsiteX0" fmla="*/ 459107 w 1144907"/>
                <a:gd name="connsiteY0" fmla="*/ 0 h 2093913"/>
                <a:gd name="connsiteX1" fmla="*/ 842488 w 1144907"/>
                <a:gd name="connsiteY1" fmla="*/ 33338 h 2093913"/>
                <a:gd name="connsiteX2" fmla="*/ 1137763 w 1144907"/>
                <a:gd name="connsiteY2" fmla="*/ 440531 h 2093913"/>
                <a:gd name="connsiteX3" fmla="*/ 1144907 w 1144907"/>
                <a:gd name="connsiteY3" fmla="*/ 807244 h 2093913"/>
                <a:gd name="connsiteX4" fmla="*/ 1110514 w 1144907"/>
                <a:gd name="connsiteY4" fmla="*/ 815843 h 2093913"/>
                <a:gd name="connsiteX5" fmla="*/ 1110514 w 1144907"/>
                <a:gd name="connsiteY5" fmla="*/ 1396971 h 2093913"/>
                <a:gd name="connsiteX6" fmla="*/ 736890 w 1144907"/>
                <a:gd name="connsiteY6" fmla="*/ 1522564 h 2093913"/>
                <a:gd name="connsiteX7" fmla="*/ 707140 w 1144907"/>
                <a:gd name="connsiteY7" fmla="*/ 1528500 h 2093913"/>
                <a:gd name="connsiteX8" fmla="*/ 695714 w 1144907"/>
                <a:gd name="connsiteY8" fmla="*/ 1527875 h 2093913"/>
                <a:gd name="connsiteX9" fmla="*/ 657780 w 1144907"/>
                <a:gd name="connsiteY9" fmla="*/ 1506162 h 2093913"/>
                <a:gd name="connsiteX10" fmla="*/ 651037 w 1144907"/>
                <a:gd name="connsiteY10" fmla="*/ 1496008 h 2093913"/>
                <a:gd name="connsiteX11" fmla="*/ 645581 w 1144907"/>
                <a:gd name="connsiteY11" fmla="*/ 1477107 h 2093913"/>
                <a:gd name="connsiteX12" fmla="*/ 689126 w 1144907"/>
                <a:gd name="connsiteY12" fmla="*/ 1387911 h 2093913"/>
                <a:gd name="connsiteX13" fmla="*/ 679861 w 1144907"/>
                <a:gd name="connsiteY13" fmla="*/ 1356278 h 2093913"/>
                <a:gd name="connsiteX14" fmla="*/ 554376 w 1144907"/>
                <a:gd name="connsiteY14" fmla="*/ 1291295 h 2093913"/>
                <a:gd name="connsiteX15" fmla="*/ 546861 w 1144907"/>
                <a:gd name="connsiteY15" fmla="*/ 1291139 h 2093913"/>
                <a:gd name="connsiteX16" fmla="*/ 472229 w 1144907"/>
                <a:gd name="connsiteY16" fmla="*/ 1302933 h 2093913"/>
                <a:gd name="connsiteX17" fmla="*/ 366921 w 1144907"/>
                <a:gd name="connsiteY17" fmla="*/ 1412436 h 2093913"/>
                <a:gd name="connsiteX18" fmla="*/ 378759 w 1144907"/>
                <a:gd name="connsiteY18" fmla="*/ 1454613 h 2093913"/>
                <a:gd name="connsiteX19" fmla="*/ 530391 w 1144907"/>
                <a:gd name="connsiteY19" fmla="*/ 1535217 h 2093913"/>
                <a:gd name="connsiteX20" fmla="*/ 537751 w 1144907"/>
                <a:gd name="connsiteY20" fmla="*/ 1560367 h 2093913"/>
                <a:gd name="connsiteX21" fmla="*/ 495854 w 1144907"/>
                <a:gd name="connsiteY21" fmla="*/ 1601059 h 2093913"/>
                <a:gd name="connsiteX22" fmla="*/ 89186 w 1144907"/>
                <a:gd name="connsiteY22" fmla="*/ 1733994 h 2093913"/>
                <a:gd name="connsiteX23" fmla="*/ 81483 w 1144907"/>
                <a:gd name="connsiteY23" fmla="*/ 1717805 h 2093913"/>
                <a:gd name="connsiteX24" fmla="*/ 88520 w 1144907"/>
                <a:gd name="connsiteY24" fmla="*/ 1733870 h 2093913"/>
                <a:gd name="connsiteX25" fmla="*/ 88520 w 1144907"/>
                <a:gd name="connsiteY25" fmla="*/ 2093913 h 2093913"/>
                <a:gd name="connsiteX26" fmla="*/ 0 w 1144907"/>
                <a:gd name="connsiteY26" fmla="*/ 1756724 h 2093913"/>
                <a:gd name="connsiteX27" fmla="*/ 0 w 1144907"/>
                <a:gd name="connsiteY27" fmla="*/ 1645444 h 2093913"/>
                <a:gd name="connsiteX28" fmla="*/ 657 w 1144907"/>
                <a:gd name="connsiteY28" fmla="*/ 496499 h 2093913"/>
                <a:gd name="connsiteX29" fmla="*/ 100458 w 1144907"/>
                <a:gd name="connsiteY29" fmla="*/ 139793 h 2093913"/>
                <a:gd name="connsiteX30" fmla="*/ 132998 w 1144907"/>
                <a:gd name="connsiteY30" fmla="*/ 151047 h 2093913"/>
                <a:gd name="connsiteX31" fmla="*/ 166213 w 1144907"/>
                <a:gd name="connsiteY31" fmla="*/ 119063 h 2093913"/>
                <a:gd name="connsiteX0" fmla="*/ 459107 w 1144907"/>
                <a:gd name="connsiteY0" fmla="*/ 0 h 2093913"/>
                <a:gd name="connsiteX1" fmla="*/ 842488 w 1144907"/>
                <a:gd name="connsiteY1" fmla="*/ 33338 h 2093913"/>
                <a:gd name="connsiteX2" fmla="*/ 1137763 w 1144907"/>
                <a:gd name="connsiteY2" fmla="*/ 440531 h 2093913"/>
                <a:gd name="connsiteX3" fmla="*/ 1144907 w 1144907"/>
                <a:gd name="connsiteY3" fmla="*/ 807244 h 2093913"/>
                <a:gd name="connsiteX4" fmla="*/ 1110514 w 1144907"/>
                <a:gd name="connsiteY4" fmla="*/ 815843 h 2093913"/>
                <a:gd name="connsiteX5" fmla="*/ 1110514 w 1144907"/>
                <a:gd name="connsiteY5" fmla="*/ 1396971 h 2093913"/>
                <a:gd name="connsiteX6" fmla="*/ 736890 w 1144907"/>
                <a:gd name="connsiteY6" fmla="*/ 1522564 h 2093913"/>
                <a:gd name="connsiteX7" fmla="*/ 707140 w 1144907"/>
                <a:gd name="connsiteY7" fmla="*/ 1528500 h 2093913"/>
                <a:gd name="connsiteX8" fmla="*/ 695714 w 1144907"/>
                <a:gd name="connsiteY8" fmla="*/ 1527875 h 2093913"/>
                <a:gd name="connsiteX9" fmla="*/ 657780 w 1144907"/>
                <a:gd name="connsiteY9" fmla="*/ 1506162 h 2093913"/>
                <a:gd name="connsiteX10" fmla="*/ 651037 w 1144907"/>
                <a:gd name="connsiteY10" fmla="*/ 1496008 h 2093913"/>
                <a:gd name="connsiteX11" fmla="*/ 645581 w 1144907"/>
                <a:gd name="connsiteY11" fmla="*/ 1477107 h 2093913"/>
                <a:gd name="connsiteX12" fmla="*/ 689126 w 1144907"/>
                <a:gd name="connsiteY12" fmla="*/ 1387911 h 2093913"/>
                <a:gd name="connsiteX13" fmla="*/ 679861 w 1144907"/>
                <a:gd name="connsiteY13" fmla="*/ 1356278 h 2093913"/>
                <a:gd name="connsiteX14" fmla="*/ 554376 w 1144907"/>
                <a:gd name="connsiteY14" fmla="*/ 1291295 h 2093913"/>
                <a:gd name="connsiteX15" fmla="*/ 546861 w 1144907"/>
                <a:gd name="connsiteY15" fmla="*/ 1291139 h 2093913"/>
                <a:gd name="connsiteX16" fmla="*/ 472229 w 1144907"/>
                <a:gd name="connsiteY16" fmla="*/ 1302933 h 2093913"/>
                <a:gd name="connsiteX17" fmla="*/ 366921 w 1144907"/>
                <a:gd name="connsiteY17" fmla="*/ 1412436 h 2093913"/>
                <a:gd name="connsiteX18" fmla="*/ 378759 w 1144907"/>
                <a:gd name="connsiteY18" fmla="*/ 1454613 h 2093913"/>
                <a:gd name="connsiteX19" fmla="*/ 530391 w 1144907"/>
                <a:gd name="connsiteY19" fmla="*/ 1535217 h 2093913"/>
                <a:gd name="connsiteX20" fmla="*/ 537751 w 1144907"/>
                <a:gd name="connsiteY20" fmla="*/ 1560367 h 2093913"/>
                <a:gd name="connsiteX21" fmla="*/ 495854 w 1144907"/>
                <a:gd name="connsiteY21" fmla="*/ 1601059 h 2093913"/>
                <a:gd name="connsiteX22" fmla="*/ 89186 w 1144907"/>
                <a:gd name="connsiteY22" fmla="*/ 1733994 h 2093913"/>
                <a:gd name="connsiteX23" fmla="*/ 81483 w 1144907"/>
                <a:gd name="connsiteY23" fmla="*/ 1717805 h 2093913"/>
                <a:gd name="connsiteX24" fmla="*/ 88520 w 1144907"/>
                <a:gd name="connsiteY24" fmla="*/ 1733870 h 2093913"/>
                <a:gd name="connsiteX25" fmla="*/ 88520 w 1144907"/>
                <a:gd name="connsiteY25" fmla="*/ 2093913 h 2093913"/>
                <a:gd name="connsiteX26" fmla="*/ 0 w 1144907"/>
                <a:gd name="connsiteY26" fmla="*/ 1756724 h 2093913"/>
                <a:gd name="connsiteX27" fmla="*/ 0 w 1144907"/>
                <a:gd name="connsiteY27" fmla="*/ 1645444 h 2093913"/>
                <a:gd name="connsiteX28" fmla="*/ 657 w 1144907"/>
                <a:gd name="connsiteY28" fmla="*/ 496499 h 2093913"/>
                <a:gd name="connsiteX29" fmla="*/ 100458 w 1144907"/>
                <a:gd name="connsiteY29" fmla="*/ 139793 h 2093913"/>
                <a:gd name="connsiteX30" fmla="*/ 166213 w 1144907"/>
                <a:gd name="connsiteY30" fmla="*/ 119063 h 2093913"/>
                <a:gd name="connsiteX31" fmla="*/ 459107 w 1144907"/>
                <a:gd name="connsiteY31" fmla="*/ 0 h 2093913"/>
                <a:gd name="connsiteX0" fmla="*/ 459107 w 1137763"/>
                <a:gd name="connsiteY0" fmla="*/ 0 h 2093913"/>
                <a:gd name="connsiteX1" fmla="*/ 842488 w 1137763"/>
                <a:gd name="connsiteY1" fmla="*/ 33338 h 2093913"/>
                <a:gd name="connsiteX2" fmla="*/ 1137763 w 1137763"/>
                <a:gd name="connsiteY2" fmla="*/ 440531 h 2093913"/>
                <a:gd name="connsiteX3" fmla="*/ 1110514 w 1137763"/>
                <a:gd name="connsiteY3" fmla="*/ 815843 h 2093913"/>
                <a:gd name="connsiteX4" fmla="*/ 1110514 w 1137763"/>
                <a:gd name="connsiteY4" fmla="*/ 1396971 h 2093913"/>
                <a:gd name="connsiteX5" fmla="*/ 736890 w 1137763"/>
                <a:gd name="connsiteY5" fmla="*/ 1522564 h 2093913"/>
                <a:gd name="connsiteX6" fmla="*/ 707140 w 1137763"/>
                <a:gd name="connsiteY6" fmla="*/ 1528500 h 2093913"/>
                <a:gd name="connsiteX7" fmla="*/ 695714 w 1137763"/>
                <a:gd name="connsiteY7" fmla="*/ 1527875 h 2093913"/>
                <a:gd name="connsiteX8" fmla="*/ 657780 w 1137763"/>
                <a:gd name="connsiteY8" fmla="*/ 1506162 h 2093913"/>
                <a:gd name="connsiteX9" fmla="*/ 651037 w 1137763"/>
                <a:gd name="connsiteY9" fmla="*/ 1496008 h 2093913"/>
                <a:gd name="connsiteX10" fmla="*/ 645581 w 1137763"/>
                <a:gd name="connsiteY10" fmla="*/ 1477107 h 2093913"/>
                <a:gd name="connsiteX11" fmla="*/ 689126 w 1137763"/>
                <a:gd name="connsiteY11" fmla="*/ 1387911 h 2093913"/>
                <a:gd name="connsiteX12" fmla="*/ 679861 w 1137763"/>
                <a:gd name="connsiteY12" fmla="*/ 1356278 h 2093913"/>
                <a:gd name="connsiteX13" fmla="*/ 554376 w 1137763"/>
                <a:gd name="connsiteY13" fmla="*/ 1291295 h 2093913"/>
                <a:gd name="connsiteX14" fmla="*/ 546861 w 1137763"/>
                <a:gd name="connsiteY14" fmla="*/ 1291139 h 2093913"/>
                <a:gd name="connsiteX15" fmla="*/ 472229 w 1137763"/>
                <a:gd name="connsiteY15" fmla="*/ 1302933 h 2093913"/>
                <a:gd name="connsiteX16" fmla="*/ 366921 w 1137763"/>
                <a:gd name="connsiteY16" fmla="*/ 1412436 h 2093913"/>
                <a:gd name="connsiteX17" fmla="*/ 378759 w 1137763"/>
                <a:gd name="connsiteY17" fmla="*/ 1454613 h 2093913"/>
                <a:gd name="connsiteX18" fmla="*/ 530391 w 1137763"/>
                <a:gd name="connsiteY18" fmla="*/ 1535217 h 2093913"/>
                <a:gd name="connsiteX19" fmla="*/ 537751 w 1137763"/>
                <a:gd name="connsiteY19" fmla="*/ 1560367 h 2093913"/>
                <a:gd name="connsiteX20" fmla="*/ 495854 w 1137763"/>
                <a:gd name="connsiteY20" fmla="*/ 1601059 h 2093913"/>
                <a:gd name="connsiteX21" fmla="*/ 89186 w 1137763"/>
                <a:gd name="connsiteY21" fmla="*/ 1733994 h 2093913"/>
                <a:gd name="connsiteX22" fmla="*/ 81483 w 1137763"/>
                <a:gd name="connsiteY22" fmla="*/ 1717805 h 2093913"/>
                <a:gd name="connsiteX23" fmla="*/ 88520 w 1137763"/>
                <a:gd name="connsiteY23" fmla="*/ 1733870 h 2093913"/>
                <a:gd name="connsiteX24" fmla="*/ 88520 w 1137763"/>
                <a:gd name="connsiteY24" fmla="*/ 2093913 h 2093913"/>
                <a:gd name="connsiteX25" fmla="*/ 0 w 1137763"/>
                <a:gd name="connsiteY25" fmla="*/ 1756724 h 2093913"/>
                <a:gd name="connsiteX26" fmla="*/ 0 w 1137763"/>
                <a:gd name="connsiteY26" fmla="*/ 1645444 h 2093913"/>
                <a:gd name="connsiteX27" fmla="*/ 657 w 1137763"/>
                <a:gd name="connsiteY27" fmla="*/ 496499 h 2093913"/>
                <a:gd name="connsiteX28" fmla="*/ 100458 w 1137763"/>
                <a:gd name="connsiteY28" fmla="*/ 139793 h 2093913"/>
                <a:gd name="connsiteX29" fmla="*/ 166213 w 1137763"/>
                <a:gd name="connsiteY29" fmla="*/ 119063 h 2093913"/>
                <a:gd name="connsiteX30" fmla="*/ 459107 w 1137763"/>
                <a:gd name="connsiteY30" fmla="*/ 0 h 209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37763" h="2093913">
                  <a:moveTo>
                    <a:pt x="459107" y="0"/>
                  </a:moveTo>
                  <a:lnTo>
                    <a:pt x="842488" y="33338"/>
                  </a:lnTo>
                  <a:lnTo>
                    <a:pt x="1137763" y="440531"/>
                  </a:lnTo>
                  <a:lnTo>
                    <a:pt x="1110514" y="815843"/>
                  </a:lnTo>
                  <a:lnTo>
                    <a:pt x="1110514" y="1396971"/>
                  </a:lnTo>
                  <a:lnTo>
                    <a:pt x="736890" y="1522564"/>
                  </a:lnTo>
                  <a:cubicBezTo>
                    <a:pt x="736221" y="1522798"/>
                    <a:pt x="723817" y="1528109"/>
                    <a:pt x="707140" y="1528500"/>
                  </a:cubicBezTo>
                  <a:cubicBezTo>
                    <a:pt x="702353" y="1528500"/>
                    <a:pt x="699008" y="1528344"/>
                    <a:pt x="695714" y="1527875"/>
                  </a:cubicBezTo>
                  <a:cubicBezTo>
                    <a:pt x="682795" y="1526079"/>
                    <a:pt x="668949" y="1520221"/>
                    <a:pt x="657780" y="1506162"/>
                  </a:cubicBezTo>
                  <a:cubicBezTo>
                    <a:pt x="653302" y="1499914"/>
                    <a:pt x="652170" y="1498039"/>
                    <a:pt x="651037" y="1496008"/>
                  </a:cubicBezTo>
                  <a:cubicBezTo>
                    <a:pt x="647229" y="1489135"/>
                    <a:pt x="645684" y="1482887"/>
                    <a:pt x="645581" y="1477107"/>
                  </a:cubicBezTo>
                  <a:cubicBezTo>
                    <a:pt x="645581" y="1446333"/>
                    <a:pt x="689023" y="1425792"/>
                    <a:pt x="689126" y="1387911"/>
                  </a:cubicBezTo>
                  <a:cubicBezTo>
                    <a:pt x="689126" y="1378538"/>
                    <a:pt x="686449" y="1368072"/>
                    <a:pt x="679861" y="1356278"/>
                  </a:cubicBezTo>
                  <a:cubicBezTo>
                    <a:pt x="650883" y="1310353"/>
                    <a:pt x="603273" y="1292935"/>
                    <a:pt x="554376" y="1291295"/>
                  </a:cubicBezTo>
                  <a:cubicBezTo>
                    <a:pt x="551854" y="1291139"/>
                    <a:pt x="549280" y="1291139"/>
                    <a:pt x="546861" y="1291139"/>
                  </a:cubicBezTo>
                  <a:cubicBezTo>
                    <a:pt x="520200" y="1291295"/>
                    <a:pt x="494825" y="1295591"/>
                    <a:pt x="472229" y="1302933"/>
                  </a:cubicBezTo>
                  <a:cubicBezTo>
                    <a:pt x="416847" y="1321131"/>
                    <a:pt x="366663" y="1361980"/>
                    <a:pt x="366921" y="1412436"/>
                  </a:cubicBezTo>
                  <a:cubicBezTo>
                    <a:pt x="367075" y="1425870"/>
                    <a:pt x="370626" y="1440085"/>
                    <a:pt x="378759" y="1454613"/>
                  </a:cubicBezTo>
                  <a:cubicBezTo>
                    <a:pt x="417362" y="1523814"/>
                    <a:pt x="501825" y="1484058"/>
                    <a:pt x="530391" y="1535217"/>
                  </a:cubicBezTo>
                  <a:cubicBezTo>
                    <a:pt x="535692" y="1544902"/>
                    <a:pt x="537854" y="1553181"/>
                    <a:pt x="537751" y="1560367"/>
                  </a:cubicBezTo>
                  <a:cubicBezTo>
                    <a:pt x="537339" y="1591531"/>
                    <a:pt x="497861" y="1600513"/>
                    <a:pt x="495854" y="1601059"/>
                  </a:cubicBezTo>
                  <a:lnTo>
                    <a:pt x="89186" y="1733994"/>
                  </a:lnTo>
                  <a:lnTo>
                    <a:pt x="81483" y="1717805"/>
                  </a:lnTo>
                  <a:lnTo>
                    <a:pt x="88520" y="1733870"/>
                  </a:lnTo>
                  <a:lnTo>
                    <a:pt x="88520" y="2093913"/>
                  </a:lnTo>
                  <a:cubicBezTo>
                    <a:pt x="30482" y="1988618"/>
                    <a:pt x="0" y="1874446"/>
                    <a:pt x="0" y="1756724"/>
                  </a:cubicBezTo>
                  <a:lnTo>
                    <a:pt x="0" y="1645444"/>
                  </a:lnTo>
                  <a:lnTo>
                    <a:pt x="657" y="496499"/>
                  </a:lnTo>
                  <a:cubicBezTo>
                    <a:pt x="657" y="371374"/>
                    <a:pt x="35091" y="250390"/>
                    <a:pt x="100458" y="139793"/>
                  </a:cubicBezTo>
                  <a:lnTo>
                    <a:pt x="166213" y="119063"/>
                  </a:lnTo>
                  <a:lnTo>
                    <a:pt x="45910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472A4A-E4EE-49F5-BC52-7B0D1ED46930}"/>
                </a:ext>
              </a:extLst>
            </p:cNvPr>
            <p:cNvSpPr/>
            <p:nvPr/>
          </p:nvSpPr>
          <p:spPr>
            <a:xfrm>
              <a:off x="3637492" y="1563305"/>
              <a:ext cx="2037026" cy="1782826"/>
            </a:xfrm>
            <a:custGeom>
              <a:avLst/>
              <a:gdLst>
                <a:gd name="connsiteX0" fmla="*/ 1420149 w 2037026"/>
                <a:gd name="connsiteY0" fmla="*/ 0 h 1782826"/>
                <a:gd name="connsiteX1" fmla="*/ 1452803 w 2037026"/>
                <a:gd name="connsiteY1" fmla="*/ 58674 h 1782826"/>
                <a:gd name="connsiteX2" fmla="*/ 1944157 w 2037026"/>
                <a:gd name="connsiteY2" fmla="*/ 195645 h 1782826"/>
                <a:gd name="connsiteX3" fmla="*/ 2037026 w 2037026"/>
                <a:gd name="connsiteY3" fmla="*/ 340901 h 1782826"/>
                <a:gd name="connsiteX4" fmla="*/ 1898913 w 2037026"/>
                <a:gd name="connsiteY4" fmla="*/ 1114808 h 1782826"/>
                <a:gd name="connsiteX5" fmla="*/ 1848600 w 2037026"/>
                <a:gd name="connsiteY5" fmla="*/ 1124326 h 1782826"/>
                <a:gd name="connsiteX6" fmla="*/ 1848600 w 2037026"/>
                <a:gd name="connsiteY6" fmla="*/ 1142236 h 1782826"/>
                <a:gd name="connsiteX7" fmla="*/ 1844402 w 2037026"/>
                <a:gd name="connsiteY7" fmla="*/ 1143625 h 1782826"/>
                <a:gd name="connsiteX8" fmla="*/ 1839970 w 2037026"/>
                <a:gd name="connsiteY8" fmla="*/ 1146173 h 1782826"/>
                <a:gd name="connsiteX9" fmla="*/ 1008874 w 2037026"/>
                <a:gd name="connsiteY9" fmla="*/ 1782826 h 1782826"/>
                <a:gd name="connsiteX10" fmla="*/ 1008874 w 2037026"/>
                <a:gd name="connsiteY10" fmla="*/ 1426705 h 1782826"/>
                <a:gd name="connsiteX11" fmla="*/ 629406 w 2037026"/>
                <a:gd name="connsiteY11" fmla="*/ 1295405 h 1782826"/>
                <a:gd name="connsiteX12" fmla="*/ 588539 w 2037026"/>
                <a:gd name="connsiteY12" fmla="*/ 1254887 h 1782826"/>
                <a:gd name="connsiteX13" fmla="*/ 596602 w 2037026"/>
                <a:gd name="connsiteY13" fmla="*/ 1228976 h 1782826"/>
                <a:gd name="connsiteX14" fmla="*/ 750432 w 2037026"/>
                <a:gd name="connsiteY14" fmla="*/ 1150781 h 1782826"/>
                <a:gd name="connsiteX15" fmla="*/ 763498 w 2037026"/>
                <a:gd name="connsiteY15" fmla="*/ 1105768 h 1782826"/>
                <a:gd name="connsiteX16" fmla="*/ 661284 w 2037026"/>
                <a:gd name="connsiteY16" fmla="*/ 997696 h 1782826"/>
                <a:gd name="connsiteX17" fmla="*/ 654983 w 2037026"/>
                <a:gd name="connsiteY17" fmla="*/ 995713 h 1782826"/>
                <a:gd name="connsiteX18" fmla="*/ 585852 w 2037026"/>
                <a:gd name="connsiteY18" fmla="*/ 984741 h 1782826"/>
                <a:gd name="connsiteX19" fmla="*/ 459637 w 2037026"/>
                <a:gd name="connsiteY19" fmla="*/ 1036827 h 1782826"/>
                <a:gd name="connsiteX20" fmla="*/ 454911 w 2037026"/>
                <a:gd name="connsiteY20" fmla="*/ 1043569 h 1782826"/>
                <a:gd name="connsiteX21" fmla="*/ 442215 w 2037026"/>
                <a:gd name="connsiteY21" fmla="*/ 1080518 h 1782826"/>
                <a:gd name="connsiteX22" fmla="*/ 483360 w 2037026"/>
                <a:gd name="connsiteY22" fmla="*/ 1168033 h 1782826"/>
                <a:gd name="connsiteX23" fmla="*/ 477430 w 2037026"/>
                <a:gd name="connsiteY23" fmla="*/ 1187862 h 1782826"/>
                <a:gd name="connsiteX24" fmla="*/ 469275 w 2037026"/>
                <a:gd name="connsiteY24" fmla="*/ 1199231 h 1782826"/>
                <a:gd name="connsiteX25" fmla="*/ 426832 w 2037026"/>
                <a:gd name="connsiteY25" fmla="*/ 1219326 h 1782826"/>
                <a:gd name="connsiteX26" fmla="*/ 390877 w 2037026"/>
                <a:gd name="connsiteY26" fmla="*/ 1212848 h 1782826"/>
                <a:gd name="connsiteX27" fmla="*/ 0 w 2037026"/>
                <a:gd name="connsiteY27" fmla="*/ 1077610 h 1782826"/>
                <a:gd name="connsiteX28" fmla="*/ 231394 w 2037026"/>
                <a:gd name="connsiteY28" fmla="*/ 821807 h 1782826"/>
                <a:gd name="connsiteX29" fmla="*/ 1062447 w 2037026"/>
                <a:gd name="connsiteY29" fmla="*/ 185143 h 1782826"/>
                <a:gd name="connsiteX30" fmla="*/ 1420149 w 2037026"/>
                <a:gd name="connsiteY30" fmla="*/ 0 h 1782826"/>
                <a:gd name="connsiteX0" fmla="*/ 1420149 w 2037026"/>
                <a:gd name="connsiteY0" fmla="*/ 0 h 1782826"/>
                <a:gd name="connsiteX1" fmla="*/ 1944157 w 2037026"/>
                <a:gd name="connsiteY1" fmla="*/ 195645 h 1782826"/>
                <a:gd name="connsiteX2" fmla="*/ 2037026 w 2037026"/>
                <a:gd name="connsiteY2" fmla="*/ 340901 h 1782826"/>
                <a:gd name="connsiteX3" fmla="*/ 1898913 w 2037026"/>
                <a:gd name="connsiteY3" fmla="*/ 1114808 h 1782826"/>
                <a:gd name="connsiteX4" fmla="*/ 1848600 w 2037026"/>
                <a:gd name="connsiteY4" fmla="*/ 1124326 h 1782826"/>
                <a:gd name="connsiteX5" fmla="*/ 1848600 w 2037026"/>
                <a:gd name="connsiteY5" fmla="*/ 1142236 h 1782826"/>
                <a:gd name="connsiteX6" fmla="*/ 1844402 w 2037026"/>
                <a:gd name="connsiteY6" fmla="*/ 1143625 h 1782826"/>
                <a:gd name="connsiteX7" fmla="*/ 1839970 w 2037026"/>
                <a:gd name="connsiteY7" fmla="*/ 1146173 h 1782826"/>
                <a:gd name="connsiteX8" fmla="*/ 1008874 w 2037026"/>
                <a:gd name="connsiteY8" fmla="*/ 1782826 h 1782826"/>
                <a:gd name="connsiteX9" fmla="*/ 1008874 w 2037026"/>
                <a:gd name="connsiteY9" fmla="*/ 1426705 h 1782826"/>
                <a:gd name="connsiteX10" fmla="*/ 629406 w 2037026"/>
                <a:gd name="connsiteY10" fmla="*/ 1295405 h 1782826"/>
                <a:gd name="connsiteX11" fmla="*/ 588539 w 2037026"/>
                <a:gd name="connsiteY11" fmla="*/ 1254887 h 1782826"/>
                <a:gd name="connsiteX12" fmla="*/ 596602 w 2037026"/>
                <a:gd name="connsiteY12" fmla="*/ 1228976 h 1782826"/>
                <a:gd name="connsiteX13" fmla="*/ 750432 w 2037026"/>
                <a:gd name="connsiteY13" fmla="*/ 1150781 h 1782826"/>
                <a:gd name="connsiteX14" fmla="*/ 763498 w 2037026"/>
                <a:gd name="connsiteY14" fmla="*/ 1105768 h 1782826"/>
                <a:gd name="connsiteX15" fmla="*/ 661284 w 2037026"/>
                <a:gd name="connsiteY15" fmla="*/ 997696 h 1782826"/>
                <a:gd name="connsiteX16" fmla="*/ 654983 w 2037026"/>
                <a:gd name="connsiteY16" fmla="*/ 995713 h 1782826"/>
                <a:gd name="connsiteX17" fmla="*/ 585852 w 2037026"/>
                <a:gd name="connsiteY17" fmla="*/ 984741 h 1782826"/>
                <a:gd name="connsiteX18" fmla="*/ 459637 w 2037026"/>
                <a:gd name="connsiteY18" fmla="*/ 1036827 h 1782826"/>
                <a:gd name="connsiteX19" fmla="*/ 454911 w 2037026"/>
                <a:gd name="connsiteY19" fmla="*/ 1043569 h 1782826"/>
                <a:gd name="connsiteX20" fmla="*/ 442215 w 2037026"/>
                <a:gd name="connsiteY20" fmla="*/ 1080518 h 1782826"/>
                <a:gd name="connsiteX21" fmla="*/ 483360 w 2037026"/>
                <a:gd name="connsiteY21" fmla="*/ 1168033 h 1782826"/>
                <a:gd name="connsiteX22" fmla="*/ 477430 w 2037026"/>
                <a:gd name="connsiteY22" fmla="*/ 1187862 h 1782826"/>
                <a:gd name="connsiteX23" fmla="*/ 469275 w 2037026"/>
                <a:gd name="connsiteY23" fmla="*/ 1199231 h 1782826"/>
                <a:gd name="connsiteX24" fmla="*/ 426832 w 2037026"/>
                <a:gd name="connsiteY24" fmla="*/ 1219326 h 1782826"/>
                <a:gd name="connsiteX25" fmla="*/ 390877 w 2037026"/>
                <a:gd name="connsiteY25" fmla="*/ 1212848 h 1782826"/>
                <a:gd name="connsiteX26" fmla="*/ 0 w 2037026"/>
                <a:gd name="connsiteY26" fmla="*/ 1077610 h 1782826"/>
                <a:gd name="connsiteX27" fmla="*/ 231394 w 2037026"/>
                <a:gd name="connsiteY27" fmla="*/ 821807 h 1782826"/>
                <a:gd name="connsiteX28" fmla="*/ 1062447 w 2037026"/>
                <a:gd name="connsiteY28" fmla="*/ 185143 h 1782826"/>
                <a:gd name="connsiteX29" fmla="*/ 1420149 w 2037026"/>
                <a:gd name="connsiteY29" fmla="*/ 0 h 1782826"/>
                <a:gd name="connsiteX0" fmla="*/ 1420149 w 2037026"/>
                <a:gd name="connsiteY0" fmla="*/ 0 h 1782826"/>
                <a:gd name="connsiteX1" fmla="*/ 1944157 w 2037026"/>
                <a:gd name="connsiteY1" fmla="*/ 195645 h 1782826"/>
                <a:gd name="connsiteX2" fmla="*/ 2037026 w 2037026"/>
                <a:gd name="connsiteY2" fmla="*/ 340901 h 1782826"/>
                <a:gd name="connsiteX3" fmla="*/ 1848600 w 2037026"/>
                <a:gd name="connsiteY3" fmla="*/ 1124326 h 1782826"/>
                <a:gd name="connsiteX4" fmla="*/ 1848600 w 2037026"/>
                <a:gd name="connsiteY4" fmla="*/ 1142236 h 1782826"/>
                <a:gd name="connsiteX5" fmla="*/ 1844402 w 2037026"/>
                <a:gd name="connsiteY5" fmla="*/ 1143625 h 1782826"/>
                <a:gd name="connsiteX6" fmla="*/ 1839970 w 2037026"/>
                <a:gd name="connsiteY6" fmla="*/ 1146173 h 1782826"/>
                <a:gd name="connsiteX7" fmla="*/ 1008874 w 2037026"/>
                <a:gd name="connsiteY7" fmla="*/ 1782826 h 1782826"/>
                <a:gd name="connsiteX8" fmla="*/ 1008874 w 2037026"/>
                <a:gd name="connsiteY8" fmla="*/ 1426705 h 1782826"/>
                <a:gd name="connsiteX9" fmla="*/ 629406 w 2037026"/>
                <a:gd name="connsiteY9" fmla="*/ 1295405 h 1782826"/>
                <a:gd name="connsiteX10" fmla="*/ 588539 w 2037026"/>
                <a:gd name="connsiteY10" fmla="*/ 1254887 h 1782826"/>
                <a:gd name="connsiteX11" fmla="*/ 596602 w 2037026"/>
                <a:gd name="connsiteY11" fmla="*/ 1228976 h 1782826"/>
                <a:gd name="connsiteX12" fmla="*/ 750432 w 2037026"/>
                <a:gd name="connsiteY12" fmla="*/ 1150781 h 1782826"/>
                <a:gd name="connsiteX13" fmla="*/ 763498 w 2037026"/>
                <a:gd name="connsiteY13" fmla="*/ 1105768 h 1782826"/>
                <a:gd name="connsiteX14" fmla="*/ 661284 w 2037026"/>
                <a:gd name="connsiteY14" fmla="*/ 997696 h 1782826"/>
                <a:gd name="connsiteX15" fmla="*/ 654983 w 2037026"/>
                <a:gd name="connsiteY15" fmla="*/ 995713 h 1782826"/>
                <a:gd name="connsiteX16" fmla="*/ 585852 w 2037026"/>
                <a:gd name="connsiteY16" fmla="*/ 984741 h 1782826"/>
                <a:gd name="connsiteX17" fmla="*/ 459637 w 2037026"/>
                <a:gd name="connsiteY17" fmla="*/ 1036827 h 1782826"/>
                <a:gd name="connsiteX18" fmla="*/ 454911 w 2037026"/>
                <a:gd name="connsiteY18" fmla="*/ 1043569 h 1782826"/>
                <a:gd name="connsiteX19" fmla="*/ 442215 w 2037026"/>
                <a:gd name="connsiteY19" fmla="*/ 1080518 h 1782826"/>
                <a:gd name="connsiteX20" fmla="*/ 483360 w 2037026"/>
                <a:gd name="connsiteY20" fmla="*/ 1168033 h 1782826"/>
                <a:gd name="connsiteX21" fmla="*/ 477430 w 2037026"/>
                <a:gd name="connsiteY21" fmla="*/ 1187862 h 1782826"/>
                <a:gd name="connsiteX22" fmla="*/ 469275 w 2037026"/>
                <a:gd name="connsiteY22" fmla="*/ 1199231 h 1782826"/>
                <a:gd name="connsiteX23" fmla="*/ 426832 w 2037026"/>
                <a:gd name="connsiteY23" fmla="*/ 1219326 h 1782826"/>
                <a:gd name="connsiteX24" fmla="*/ 390877 w 2037026"/>
                <a:gd name="connsiteY24" fmla="*/ 1212848 h 1782826"/>
                <a:gd name="connsiteX25" fmla="*/ 0 w 2037026"/>
                <a:gd name="connsiteY25" fmla="*/ 1077610 h 1782826"/>
                <a:gd name="connsiteX26" fmla="*/ 231394 w 2037026"/>
                <a:gd name="connsiteY26" fmla="*/ 821807 h 1782826"/>
                <a:gd name="connsiteX27" fmla="*/ 1062447 w 2037026"/>
                <a:gd name="connsiteY27" fmla="*/ 185143 h 1782826"/>
                <a:gd name="connsiteX28" fmla="*/ 1420149 w 2037026"/>
                <a:gd name="connsiteY28" fmla="*/ 0 h 1782826"/>
                <a:gd name="connsiteX0" fmla="*/ 1420149 w 2037026"/>
                <a:gd name="connsiteY0" fmla="*/ 0 h 1782826"/>
                <a:gd name="connsiteX1" fmla="*/ 1944157 w 2037026"/>
                <a:gd name="connsiteY1" fmla="*/ 195645 h 1782826"/>
                <a:gd name="connsiteX2" fmla="*/ 2037026 w 2037026"/>
                <a:gd name="connsiteY2" fmla="*/ 340901 h 1782826"/>
                <a:gd name="connsiteX3" fmla="*/ 1848600 w 2037026"/>
                <a:gd name="connsiteY3" fmla="*/ 1142236 h 1782826"/>
                <a:gd name="connsiteX4" fmla="*/ 1844402 w 2037026"/>
                <a:gd name="connsiteY4" fmla="*/ 1143625 h 1782826"/>
                <a:gd name="connsiteX5" fmla="*/ 1839970 w 2037026"/>
                <a:gd name="connsiteY5" fmla="*/ 1146173 h 1782826"/>
                <a:gd name="connsiteX6" fmla="*/ 1008874 w 2037026"/>
                <a:gd name="connsiteY6" fmla="*/ 1782826 h 1782826"/>
                <a:gd name="connsiteX7" fmla="*/ 1008874 w 2037026"/>
                <a:gd name="connsiteY7" fmla="*/ 1426705 h 1782826"/>
                <a:gd name="connsiteX8" fmla="*/ 629406 w 2037026"/>
                <a:gd name="connsiteY8" fmla="*/ 1295405 h 1782826"/>
                <a:gd name="connsiteX9" fmla="*/ 588539 w 2037026"/>
                <a:gd name="connsiteY9" fmla="*/ 1254887 h 1782826"/>
                <a:gd name="connsiteX10" fmla="*/ 596602 w 2037026"/>
                <a:gd name="connsiteY10" fmla="*/ 1228976 h 1782826"/>
                <a:gd name="connsiteX11" fmla="*/ 750432 w 2037026"/>
                <a:gd name="connsiteY11" fmla="*/ 1150781 h 1782826"/>
                <a:gd name="connsiteX12" fmla="*/ 763498 w 2037026"/>
                <a:gd name="connsiteY12" fmla="*/ 1105768 h 1782826"/>
                <a:gd name="connsiteX13" fmla="*/ 661284 w 2037026"/>
                <a:gd name="connsiteY13" fmla="*/ 997696 h 1782826"/>
                <a:gd name="connsiteX14" fmla="*/ 654983 w 2037026"/>
                <a:gd name="connsiteY14" fmla="*/ 995713 h 1782826"/>
                <a:gd name="connsiteX15" fmla="*/ 585852 w 2037026"/>
                <a:gd name="connsiteY15" fmla="*/ 984741 h 1782826"/>
                <a:gd name="connsiteX16" fmla="*/ 459637 w 2037026"/>
                <a:gd name="connsiteY16" fmla="*/ 1036827 h 1782826"/>
                <a:gd name="connsiteX17" fmla="*/ 454911 w 2037026"/>
                <a:gd name="connsiteY17" fmla="*/ 1043569 h 1782826"/>
                <a:gd name="connsiteX18" fmla="*/ 442215 w 2037026"/>
                <a:gd name="connsiteY18" fmla="*/ 1080518 h 1782826"/>
                <a:gd name="connsiteX19" fmla="*/ 483360 w 2037026"/>
                <a:gd name="connsiteY19" fmla="*/ 1168033 h 1782826"/>
                <a:gd name="connsiteX20" fmla="*/ 477430 w 2037026"/>
                <a:gd name="connsiteY20" fmla="*/ 1187862 h 1782826"/>
                <a:gd name="connsiteX21" fmla="*/ 469275 w 2037026"/>
                <a:gd name="connsiteY21" fmla="*/ 1199231 h 1782826"/>
                <a:gd name="connsiteX22" fmla="*/ 426832 w 2037026"/>
                <a:gd name="connsiteY22" fmla="*/ 1219326 h 1782826"/>
                <a:gd name="connsiteX23" fmla="*/ 390877 w 2037026"/>
                <a:gd name="connsiteY23" fmla="*/ 1212848 h 1782826"/>
                <a:gd name="connsiteX24" fmla="*/ 0 w 2037026"/>
                <a:gd name="connsiteY24" fmla="*/ 1077610 h 1782826"/>
                <a:gd name="connsiteX25" fmla="*/ 231394 w 2037026"/>
                <a:gd name="connsiteY25" fmla="*/ 821807 h 1782826"/>
                <a:gd name="connsiteX26" fmla="*/ 1062447 w 2037026"/>
                <a:gd name="connsiteY26" fmla="*/ 185143 h 1782826"/>
                <a:gd name="connsiteX27" fmla="*/ 1420149 w 2037026"/>
                <a:gd name="connsiteY27" fmla="*/ 0 h 178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37026" h="1782826">
                  <a:moveTo>
                    <a:pt x="1420149" y="0"/>
                  </a:moveTo>
                  <a:lnTo>
                    <a:pt x="1944157" y="195645"/>
                  </a:lnTo>
                  <a:lnTo>
                    <a:pt x="2037026" y="340901"/>
                  </a:lnTo>
                  <a:lnTo>
                    <a:pt x="1848600" y="1142236"/>
                  </a:lnTo>
                  <a:cubicBezTo>
                    <a:pt x="1847084" y="1142606"/>
                    <a:pt x="1845685" y="1142977"/>
                    <a:pt x="1844402" y="1143625"/>
                  </a:cubicBezTo>
                  <a:cubicBezTo>
                    <a:pt x="1842769" y="1144413"/>
                    <a:pt x="1841214" y="1145154"/>
                    <a:pt x="1839970" y="1146173"/>
                  </a:cubicBezTo>
                  <a:lnTo>
                    <a:pt x="1008874" y="1782826"/>
                  </a:lnTo>
                  <a:lnTo>
                    <a:pt x="1008874" y="1426705"/>
                  </a:lnTo>
                  <a:lnTo>
                    <a:pt x="629406" y="1295405"/>
                  </a:lnTo>
                  <a:cubicBezTo>
                    <a:pt x="627368" y="1294877"/>
                    <a:pt x="588910" y="1285358"/>
                    <a:pt x="588539" y="1254887"/>
                  </a:cubicBezTo>
                  <a:cubicBezTo>
                    <a:pt x="588354" y="1247550"/>
                    <a:pt x="590763" y="1238891"/>
                    <a:pt x="596602" y="1228976"/>
                  </a:cubicBezTo>
                  <a:cubicBezTo>
                    <a:pt x="626626" y="1178212"/>
                    <a:pt x="710028" y="1219326"/>
                    <a:pt x="750432" y="1150781"/>
                  </a:cubicBezTo>
                  <a:cubicBezTo>
                    <a:pt x="759606" y="1135248"/>
                    <a:pt x="763683" y="1120111"/>
                    <a:pt x="763498" y="1105768"/>
                  </a:cubicBezTo>
                  <a:cubicBezTo>
                    <a:pt x="763127" y="1056788"/>
                    <a:pt x="715032" y="1016270"/>
                    <a:pt x="661284" y="997696"/>
                  </a:cubicBezTo>
                  <a:cubicBezTo>
                    <a:pt x="659153" y="996969"/>
                    <a:pt x="657114" y="996308"/>
                    <a:pt x="654983" y="995713"/>
                  </a:cubicBezTo>
                  <a:cubicBezTo>
                    <a:pt x="631352" y="988574"/>
                    <a:pt x="608556" y="985005"/>
                    <a:pt x="585852" y="984741"/>
                  </a:cubicBezTo>
                  <a:cubicBezTo>
                    <a:pt x="533031" y="985534"/>
                    <a:pt x="487067" y="1000604"/>
                    <a:pt x="459637" y="1036827"/>
                  </a:cubicBezTo>
                  <a:cubicBezTo>
                    <a:pt x="457228" y="1039999"/>
                    <a:pt x="456023" y="1041784"/>
                    <a:pt x="454911" y="1043569"/>
                  </a:cubicBezTo>
                  <a:cubicBezTo>
                    <a:pt x="445181" y="1060093"/>
                    <a:pt x="442215" y="1070735"/>
                    <a:pt x="442215" y="1080518"/>
                  </a:cubicBezTo>
                  <a:cubicBezTo>
                    <a:pt x="442215" y="1117071"/>
                    <a:pt x="483268" y="1138156"/>
                    <a:pt x="483360" y="1168033"/>
                  </a:cubicBezTo>
                  <a:cubicBezTo>
                    <a:pt x="483360" y="1174246"/>
                    <a:pt x="481692" y="1180724"/>
                    <a:pt x="477430" y="1187862"/>
                  </a:cubicBezTo>
                  <a:cubicBezTo>
                    <a:pt x="474835" y="1192159"/>
                    <a:pt x="472055" y="1195993"/>
                    <a:pt x="469275" y="1199231"/>
                  </a:cubicBezTo>
                  <a:cubicBezTo>
                    <a:pt x="456394" y="1213839"/>
                    <a:pt x="440733" y="1218665"/>
                    <a:pt x="426832" y="1219326"/>
                  </a:cubicBezTo>
                  <a:cubicBezTo>
                    <a:pt x="402739" y="1218202"/>
                    <a:pt x="391526" y="1213112"/>
                    <a:pt x="390877" y="1212848"/>
                  </a:cubicBezTo>
                  <a:lnTo>
                    <a:pt x="0" y="1077610"/>
                  </a:lnTo>
                  <a:cubicBezTo>
                    <a:pt x="55509" y="983617"/>
                    <a:pt x="133350" y="897028"/>
                    <a:pt x="231394" y="821807"/>
                  </a:cubicBezTo>
                  <a:lnTo>
                    <a:pt x="1062447" y="185143"/>
                  </a:lnTo>
                  <a:cubicBezTo>
                    <a:pt x="1166885" y="105428"/>
                    <a:pt x="1288188" y="42898"/>
                    <a:pt x="1420149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A8EEAE4-C3B5-4691-8A74-5CCE5AF51E65}"/>
                </a:ext>
              </a:extLst>
            </p:cNvPr>
            <p:cNvSpPr/>
            <p:nvPr/>
          </p:nvSpPr>
          <p:spPr>
            <a:xfrm>
              <a:off x="5058159" y="1494473"/>
              <a:ext cx="2168934" cy="1209040"/>
            </a:xfrm>
            <a:custGeom>
              <a:avLst/>
              <a:gdLst>
                <a:gd name="connsiteX0" fmla="*/ 442067 w 2168934"/>
                <a:gd name="connsiteY0" fmla="*/ 0 h 1209040"/>
                <a:gd name="connsiteX1" fmla="*/ 1617328 w 2168934"/>
                <a:gd name="connsiteY1" fmla="*/ 0 h 1209040"/>
                <a:gd name="connsiteX2" fmla="*/ 2062979 w 2168934"/>
                <a:gd name="connsiteY2" fmla="*/ 69579 h 1209040"/>
                <a:gd name="connsiteX3" fmla="*/ 2038681 w 2168934"/>
                <a:gd name="connsiteY3" fmla="*/ 110804 h 1209040"/>
                <a:gd name="connsiteX4" fmla="*/ 2168934 w 2168934"/>
                <a:gd name="connsiteY4" fmla="*/ 533558 h 1209040"/>
                <a:gd name="connsiteX5" fmla="*/ 2159409 w 2168934"/>
                <a:gd name="connsiteY5" fmla="*/ 690721 h 1209040"/>
                <a:gd name="connsiteX6" fmla="*/ 1945096 w 2168934"/>
                <a:gd name="connsiteY6" fmla="*/ 766921 h 1209040"/>
                <a:gd name="connsiteX7" fmla="*/ 1610475 w 2168934"/>
                <a:gd name="connsiteY7" fmla="*/ 1166236 h 1209040"/>
                <a:gd name="connsiteX8" fmla="*/ 1610475 w 2168934"/>
                <a:gd name="connsiteY8" fmla="*/ 1208155 h 1209040"/>
                <a:gd name="connsiteX9" fmla="*/ 437679 w 2168934"/>
                <a:gd name="connsiteY9" fmla="*/ 1208155 h 1209040"/>
                <a:gd name="connsiteX10" fmla="*/ 431127 w 2168934"/>
                <a:gd name="connsiteY10" fmla="*/ 1209040 h 1209040"/>
                <a:gd name="connsiteX11" fmla="*/ 431127 w 2168934"/>
                <a:gd name="connsiteY11" fmla="*/ 848991 h 1209040"/>
                <a:gd name="connsiteX12" fmla="*/ 431236 w 2168934"/>
                <a:gd name="connsiteY12" fmla="*/ 848991 h 1209040"/>
                <a:gd name="connsiteX13" fmla="*/ 434200 w 2168934"/>
                <a:gd name="connsiteY13" fmla="*/ 848519 h 1209040"/>
                <a:gd name="connsiteX14" fmla="*/ 279677 w 2168934"/>
                <a:gd name="connsiteY14" fmla="*/ 570857 h 1209040"/>
                <a:gd name="connsiteX15" fmla="*/ 271812 w 2168934"/>
                <a:gd name="connsiteY15" fmla="*/ 546863 h 1209040"/>
                <a:gd name="connsiteX16" fmla="*/ 314226 w 2168934"/>
                <a:gd name="connsiteY16" fmla="*/ 505060 h 1209040"/>
                <a:gd name="connsiteX17" fmla="*/ 332944 w 2168934"/>
                <a:gd name="connsiteY17" fmla="*/ 501278 h 1209040"/>
                <a:gd name="connsiteX18" fmla="*/ 347979 w 2168934"/>
                <a:gd name="connsiteY18" fmla="*/ 501633 h 1209040"/>
                <a:gd name="connsiteX19" fmla="*/ 363610 w 2168934"/>
                <a:gd name="connsiteY19" fmla="*/ 505218 h 1209040"/>
                <a:gd name="connsiteX20" fmla="*/ 384120 w 2168934"/>
                <a:gd name="connsiteY20" fmla="*/ 513452 h 1209040"/>
                <a:gd name="connsiteX21" fmla="*/ 393480 w 2168934"/>
                <a:gd name="connsiteY21" fmla="*/ 517786 h 1209040"/>
                <a:gd name="connsiteX22" fmla="*/ 402938 w 2168934"/>
                <a:gd name="connsiteY22" fmla="*/ 522081 h 1209040"/>
                <a:gd name="connsiteX23" fmla="*/ 452920 w 2168934"/>
                <a:gd name="connsiteY23" fmla="*/ 534413 h 1209040"/>
                <a:gd name="connsiteX24" fmla="*/ 485179 w 2168934"/>
                <a:gd name="connsiteY24" fmla="*/ 530591 h 1209040"/>
                <a:gd name="connsiteX25" fmla="*/ 496429 w 2168934"/>
                <a:gd name="connsiteY25" fmla="*/ 527321 h 1209040"/>
                <a:gd name="connsiteX26" fmla="*/ 581358 w 2168934"/>
                <a:gd name="connsiteY26" fmla="*/ 425946 h 1209040"/>
                <a:gd name="connsiteX27" fmla="*/ 566025 w 2168934"/>
                <a:gd name="connsiteY27" fmla="*/ 368305 h 1209040"/>
                <a:gd name="connsiteX28" fmla="*/ 560051 w 2168934"/>
                <a:gd name="connsiteY28" fmla="*/ 358534 h 1209040"/>
                <a:gd name="connsiteX29" fmla="*/ 428327 w 2168934"/>
                <a:gd name="connsiteY29" fmla="*/ 287655 h 1209040"/>
                <a:gd name="connsiteX30" fmla="*/ 376653 w 2168934"/>
                <a:gd name="connsiteY30" fmla="*/ 294116 h 1209040"/>
                <a:gd name="connsiteX31" fmla="*/ 368190 w 2168934"/>
                <a:gd name="connsiteY31" fmla="*/ 296677 h 1209040"/>
                <a:gd name="connsiteX32" fmla="*/ 262851 w 2168934"/>
                <a:gd name="connsiteY32" fmla="*/ 412748 h 1209040"/>
                <a:gd name="connsiteX33" fmla="*/ 237960 w 2168934"/>
                <a:gd name="connsiteY33" fmla="*/ 418067 h 1209040"/>
                <a:gd name="connsiteX34" fmla="*/ 230492 w 2168934"/>
                <a:gd name="connsiteY34" fmla="*/ 418461 h 1209040"/>
                <a:gd name="connsiteX35" fmla="*/ 176927 w 2168934"/>
                <a:gd name="connsiteY35" fmla="*/ 386350 h 1209040"/>
                <a:gd name="connsiteX36" fmla="*/ 0 w 2168934"/>
                <a:gd name="connsiteY36" fmla="*/ 68437 h 1209040"/>
                <a:gd name="connsiteX37" fmla="*/ 442067 w 2168934"/>
                <a:gd name="connsiteY37" fmla="*/ 0 h 1209040"/>
                <a:gd name="connsiteX0" fmla="*/ 442067 w 2168934"/>
                <a:gd name="connsiteY0" fmla="*/ 0 h 1209040"/>
                <a:gd name="connsiteX1" fmla="*/ 1617328 w 2168934"/>
                <a:gd name="connsiteY1" fmla="*/ 0 h 1209040"/>
                <a:gd name="connsiteX2" fmla="*/ 2062979 w 2168934"/>
                <a:gd name="connsiteY2" fmla="*/ 69579 h 1209040"/>
                <a:gd name="connsiteX3" fmla="*/ 2038681 w 2168934"/>
                <a:gd name="connsiteY3" fmla="*/ 110804 h 1209040"/>
                <a:gd name="connsiteX4" fmla="*/ 2168934 w 2168934"/>
                <a:gd name="connsiteY4" fmla="*/ 533558 h 1209040"/>
                <a:gd name="connsiteX5" fmla="*/ 2159409 w 2168934"/>
                <a:gd name="connsiteY5" fmla="*/ 690721 h 1209040"/>
                <a:gd name="connsiteX6" fmla="*/ 1945096 w 2168934"/>
                <a:gd name="connsiteY6" fmla="*/ 766921 h 1209040"/>
                <a:gd name="connsiteX7" fmla="*/ 1610475 w 2168934"/>
                <a:gd name="connsiteY7" fmla="*/ 1208155 h 1209040"/>
                <a:gd name="connsiteX8" fmla="*/ 437679 w 2168934"/>
                <a:gd name="connsiteY8" fmla="*/ 1208155 h 1209040"/>
                <a:gd name="connsiteX9" fmla="*/ 431127 w 2168934"/>
                <a:gd name="connsiteY9" fmla="*/ 1209040 h 1209040"/>
                <a:gd name="connsiteX10" fmla="*/ 431127 w 2168934"/>
                <a:gd name="connsiteY10" fmla="*/ 848991 h 1209040"/>
                <a:gd name="connsiteX11" fmla="*/ 431236 w 2168934"/>
                <a:gd name="connsiteY11" fmla="*/ 848991 h 1209040"/>
                <a:gd name="connsiteX12" fmla="*/ 434200 w 2168934"/>
                <a:gd name="connsiteY12" fmla="*/ 848519 h 1209040"/>
                <a:gd name="connsiteX13" fmla="*/ 279677 w 2168934"/>
                <a:gd name="connsiteY13" fmla="*/ 570857 h 1209040"/>
                <a:gd name="connsiteX14" fmla="*/ 271812 w 2168934"/>
                <a:gd name="connsiteY14" fmla="*/ 546863 h 1209040"/>
                <a:gd name="connsiteX15" fmla="*/ 314226 w 2168934"/>
                <a:gd name="connsiteY15" fmla="*/ 505060 h 1209040"/>
                <a:gd name="connsiteX16" fmla="*/ 332944 w 2168934"/>
                <a:gd name="connsiteY16" fmla="*/ 501278 h 1209040"/>
                <a:gd name="connsiteX17" fmla="*/ 347979 w 2168934"/>
                <a:gd name="connsiteY17" fmla="*/ 501633 h 1209040"/>
                <a:gd name="connsiteX18" fmla="*/ 363610 w 2168934"/>
                <a:gd name="connsiteY18" fmla="*/ 505218 h 1209040"/>
                <a:gd name="connsiteX19" fmla="*/ 384120 w 2168934"/>
                <a:gd name="connsiteY19" fmla="*/ 513452 h 1209040"/>
                <a:gd name="connsiteX20" fmla="*/ 393480 w 2168934"/>
                <a:gd name="connsiteY20" fmla="*/ 517786 h 1209040"/>
                <a:gd name="connsiteX21" fmla="*/ 402938 w 2168934"/>
                <a:gd name="connsiteY21" fmla="*/ 522081 h 1209040"/>
                <a:gd name="connsiteX22" fmla="*/ 452920 w 2168934"/>
                <a:gd name="connsiteY22" fmla="*/ 534413 h 1209040"/>
                <a:gd name="connsiteX23" fmla="*/ 485179 w 2168934"/>
                <a:gd name="connsiteY23" fmla="*/ 530591 h 1209040"/>
                <a:gd name="connsiteX24" fmla="*/ 496429 w 2168934"/>
                <a:gd name="connsiteY24" fmla="*/ 527321 h 1209040"/>
                <a:gd name="connsiteX25" fmla="*/ 581358 w 2168934"/>
                <a:gd name="connsiteY25" fmla="*/ 425946 h 1209040"/>
                <a:gd name="connsiteX26" fmla="*/ 566025 w 2168934"/>
                <a:gd name="connsiteY26" fmla="*/ 368305 h 1209040"/>
                <a:gd name="connsiteX27" fmla="*/ 560051 w 2168934"/>
                <a:gd name="connsiteY27" fmla="*/ 358534 h 1209040"/>
                <a:gd name="connsiteX28" fmla="*/ 428327 w 2168934"/>
                <a:gd name="connsiteY28" fmla="*/ 287655 h 1209040"/>
                <a:gd name="connsiteX29" fmla="*/ 376653 w 2168934"/>
                <a:gd name="connsiteY29" fmla="*/ 294116 h 1209040"/>
                <a:gd name="connsiteX30" fmla="*/ 368190 w 2168934"/>
                <a:gd name="connsiteY30" fmla="*/ 296677 h 1209040"/>
                <a:gd name="connsiteX31" fmla="*/ 262851 w 2168934"/>
                <a:gd name="connsiteY31" fmla="*/ 412748 h 1209040"/>
                <a:gd name="connsiteX32" fmla="*/ 237960 w 2168934"/>
                <a:gd name="connsiteY32" fmla="*/ 418067 h 1209040"/>
                <a:gd name="connsiteX33" fmla="*/ 230492 w 2168934"/>
                <a:gd name="connsiteY33" fmla="*/ 418461 h 1209040"/>
                <a:gd name="connsiteX34" fmla="*/ 176927 w 2168934"/>
                <a:gd name="connsiteY34" fmla="*/ 386350 h 1209040"/>
                <a:gd name="connsiteX35" fmla="*/ 0 w 2168934"/>
                <a:gd name="connsiteY35" fmla="*/ 68437 h 1209040"/>
                <a:gd name="connsiteX36" fmla="*/ 442067 w 2168934"/>
                <a:gd name="connsiteY36" fmla="*/ 0 h 1209040"/>
                <a:gd name="connsiteX0" fmla="*/ 442067 w 2168934"/>
                <a:gd name="connsiteY0" fmla="*/ 0 h 1209040"/>
                <a:gd name="connsiteX1" fmla="*/ 1617328 w 2168934"/>
                <a:gd name="connsiteY1" fmla="*/ 0 h 1209040"/>
                <a:gd name="connsiteX2" fmla="*/ 2062979 w 2168934"/>
                <a:gd name="connsiteY2" fmla="*/ 69579 h 1209040"/>
                <a:gd name="connsiteX3" fmla="*/ 2168934 w 2168934"/>
                <a:gd name="connsiteY3" fmla="*/ 533558 h 1209040"/>
                <a:gd name="connsiteX4" fmla="*/ 2159409 w 2168934"/>
                <a:gd name="connsiteY4" fmla="*/ 690721 h 1209040"/>
                <a:gd name="connsiteX5" fmla="*/ 1945096 w 2168934"/>
                <a:gd name="connsiteY5" fmla="*/ 766921 h 1209040"/>
                <a:gd name="connsiteX6" fmla="*/ 1610475 w 2168934"/>
                <a:gd name="connsiteY6" fmla="*/ 1208155 h 1209040"/>
                <a:gd name="connsiteX7" fmla="*/ 437679 w 2168934"/>
                <a:gd name="connsiteY7" fmla="*/ 1208155 h 1209040"/>
                <a:gd name="connsiteX8" fmla="*/ 431127 w 2168934"/>
                <a:gd name="connsiteY8" fmla="*/ 1209040 h 1209040"/>
                <a:gd name="connsiteX9" fmla="*/ 431127 w 2168934"/>
                <a:gd name="connsiteY9" fmla="*/ 848991 h 1209040"/>
                <a:gd name="connsiteX10" fmla="*/ 431236 w 2168934"/>
                <a:gd name="connsiteY10" fmla="*/ 848991 h 1209040"/>
                <a:gd name="connsiteX11" fmla="*/ 434200 w 2168934"/>
                <a:gd name="connsiteY11" fmla="*/ 848519 h 1209040"/>
                <a:gd name="connsiteX12" fmla="*/ 279677 w 2168934"/>
                <a:gd name="connsiteY12" fmla="*/ 570857 h 1209040"/>
                <a:gd name="connsiteX13" fmla="*/ 271812 w 2168934"/>
                <a:gd name="connsiteY13" fmla="*/ 546863 h 1209040"/>
                <a:gd name="connsiteX14" fmla="*/ 314226 w 2168934"/>
                <a:gd name="connsiteY14" fmla="*/ 505060 h 1209040"/>
                <a:gd name="connsiteX15" fmla="*/ 332944 w 2168934"/>
                <a:gd name="connsiteY15" fmla="*/ 501278 h 1209040"/>
                <a:gd name="connsiteX16" fmla="*/ 347979 w 2168934"/>
                <a:gd name="connsiteY16" fmla="*/ 501633 h 1209040"/>
                <a:gd name="connsiteX17" fmla="*/ 363610 w 2168934"/>
                <a:gd name="connsiteY17" fmla="*/ 505218 h 1209040"/>
                <a:gd name="connsiteX18" fmla="*/ 384120 w 2168934"/>
                <a:gd name="connsiteY18" fmla="*/ 513452 h 1209040"/>
                <a:gd name="connsiteX19" fmla="*/ 393480 w 2168934"/>
                <a:gd name="connsiteY19" fmla="*/ 517786 h 1209040"/>
                <a:gd name="connsiteX20" fmla="*/ 402938 w 2168934"/>
                <a:gd name="connsiteY20" fmla="*/ 522081 h 1209040"/>
                <a:gd name="connsiteX21" fmla="*/ 452920 w 2168934"/>
                <a:gd name="connsiteY21" fmla="*/ 534413 h 1209040"/>
                <a:gd name="connsiteX22" fmla="*/ 485179 w 2168934"/>
                <a:gd name="connsiteY22" fmla="*/ 530591 h 1209040"/>
                <a:gd name="connsiteX23" fmla="*/ 496429 w 2168934"/>
                <a:gd name="connsiteY23" fmla="*/ 527321 h 1209040"/>
                <a:gd name="connsiteX24" fmla="*/ 581358 w 2168934"/>
                <a:gd name="connsiteY24" fmla="*/ 425946 h 1209040"/>
                <a:gd name="connsiteX25" fmla="*/ 566025 w 2168934"/>
                <a:gd name="connsiteY25" fmla="*/ 368305 h 1209040"/>
                <a:gd name="connsiteX26" fmla="*/ 560051 w 2168934"/>
                <a:gd name="connsiteY26" fmla="*/ 358534 h 1209040"/>
                <a:gd name="connsiteX27" fmla="*/ 428327 w 2168934"/>
                <a:gd name="connsiteY27" fmla="*/ 287655 h 1209040"/>
                <a:gd name="connsiteX28" fmla="*/ 376653 w 2168934"/>
                <a:gd name="connsiteY28" fmla="*/ 294116 h 1209040"/>
                <a:gd name="connsiteX29" fmla="*/ 368190 w 2168934"/>
                <a:gd name="connsiteY29" fmla="*/ 296677 h 1209040"/>
                <a:gd name="connsiteX30" fmla="*/ 262851 w 2168934"/>
                <a:gd name="connsiteY30" fmla="*/ 412748 h 1209040"/>
                <a:gd name="connsiteX31" fmla="*/ 237960 w 2168934"/>
                <a:gd name="connsiteY31" fmla="*/ 418067 h 1209040"/>
                <a:gd name="connsiteX32" fmla="*/ 230492 w 2168934"/>
                <a:gd name="connsiteY32" fmla="*/ 418461 h 1209040"/>
                <a:gd name="connsiteX33" fmla="*/ 176927 w 2168934"/>
                <a:gd name="connsiteY33" fmla="*/ 386350 h 1209040"/>
                <a:gd name="connsiteX34" fmla="*/ 0 w 2168934"/>
                <a:gd name="connsiteY34" fmla="*/ 68437 h 1209040"/>
                <a:gd name="connsiteX35" fmla="*/ 442067 w 2168934"/>
                <a:gd name="connsiteY35" fmla="*/ 0 h 1209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68934" h="1209040">
                  <a:moveTo>
                    <a:pt x="442067" y="0"/>
                  </a:moveTo>
                  <a:lnTo>
                    <a:pt x="1617328" y="0"/>
                  </a:lnTo>
                  <a:cubicBezTo>
                    <a:pt x="1773047" y="0"/>
                    <a:pt x="1923887" y="23994"/>
                    <a:pt x="2062979" y="69579"/>
                  </a:cubicBezTo>
                  <a:lnTo>
                    <a:pt x="2168934" y="533558"/>
                  </a:lnTo>
                  <a:lnTo>
                    <a:pt x="2159409" y="690721"/>
                  </a:lnTo>
                  <a:lnTo>
                    <a:pt x="1945096" y="766921"/>
                  </a:lnTo>
                  <a:lnTo>
                    <a:pt x="1610475" y="1208155"/>
                  </a:lnTo>
                  <a:lnTo>
                    <a:pt x="437679" y="1208155"/>
                  </a:lnTo>
                  <a:cubicBezTo>
                    <a:pt x="435386" y="1208155"/>
                    <a:pt x="433202" y="1208539"/>
                    <a:pt x="431127" y="1209040"/>
                  </a:cubicBezTo>
                  <a:lnTo>
                    <a:pt x="431127" y="848991"/>
                  </a:lnTo>
                  <a:lnTo>
                    <a:pt x="431236" y="848991"/>
                  </a:lnTo>
                  <a:lnTo>
                    <a:pt x="434200" y="848519"/>
                  </a:lnTo>
                  <a:lnTo>
                    <a:pt x="279677" y="570857"/>
                  </a:lnTo>
                  <a:cubicBezTo>
                    <a:pt x="279279" y="570345"/>
                    <a:pt x="271812" y="560180"/>
                    <a:pt x="271812" y="546863"/>
                  </a:cubicBezTo>
                  <a:cubicBezTo>
                    <a:pt x="271812" y="533034"/>
                    <a:pt x="280175" y="516250"/>
                    <a:pt x="314226" y="505060"/>
                  </a:cubicBezTo>
                  <a:cubicBezTo>
                    <a:pt x="321793" y="502657"/>
                    <a:pt x="327568" y="501633"/>
                    <a:pt x="332944" y="501278"/>
                  </a:cubicBezTo>
                  <a:cubicBezTo>
                    <a:pt x="342005" y="501002"/>
                    <a:pt x="345091" y="501278"/>
                    <a:pt x="347979" y="501633"/>
                  </a:cubicBezTo>
                  <a:cubicBezTo>
                    <a:pt x="353355" y="502302"/>
                    <a:pt x="358532" y="503563"/>
                    <a:pt x="363610" y="505218"/>
                  </a:cubicBezTo>
                  <a:cubicBezTo>
                    <a:pt x="372770" y="508370"/>
                    <a:pt x="378445" y="510813"/>
                    <a:pt x="384120" y="513452"/>
                  </a:cubicBezTo>
                  <a:lnTo>
                    <a:pt x="393480" y="517786"/>
                  </a:lnTo>
                  <a:cubicBezTo>
                    <a:pt x="396566" y="519165"/>
                    <a:pt x="399653" y="520702"/>
                    <a:pt x="402938" y="522081"/>
                  </a:cubicBezTo>
                  <a:cubicBezTo>
                    <a:pt x="417574" y="528582"/>
                    <a:pt x="433405" y="534019"/>
                    <a:pt x="452920" y="534413"/>
                  </a:cubicBezTo>
                  <a:cubicBezTo>
                    <a:pt x="467655" y="534019"/>
                    <a:pt x="476118" y="532876"/>
                    <a:pt x="485179" y="530591"/>
                  </a:cubicBezTo>
                  <a:cubicBezTo>
                    <a:pt x="488862" y="529724"/>
                    <a:pt x="492546" y="528582"/>
                    <a:pt x="496429" y="527321"/>
                  </a:cubicBezTo>
                  <a:cubicBezTo>
                    <a:pt x="557164" y="507503"/>
                    <a:pt x="581258" y="466725"/>
                    <a:pt x="581358" y="425946"/>
                  </a:cubicBezTo>
                  <a:cubicBezTo>
                    <a:pt x="581557" y="406010"/>
                    <a:pt x="575981" y="385956"/>
                    <a:pt x="566025" y="368305"/>
                  </a:cubicBezTo>
                  <a:cubicBezTo>
                    <a:pt x="563337" y="363735"/>
                    <a:pt x="561744" y="361056"/>
                    <a:pt x="560051" y="358534"/>
                  </a:cubicBezTo>
                  <a:cubicBezTo>
                    <a:pt x="534762" y="321184"/>
                    <a:pt x="486772" y="289310"/>
                    <a:pt x="428327" y="287655"/>
                  </a:cubicBezTo>
                  <a:cubicBezTo>
                    <a:pt x="405129" y="288049"/>
                    <a:pt x="390990" y="290058"/>
                    <a:pt x="376653" y="294116"/>
                  </a:cubicBezTo>
                  <a:cubicBezTo>
                    <a:pt x="373865" y="294904"/>
                    <a:pt x="371078" y="295771"/>
                    <a:pt x="368190" y="296677"/>
                  </a:cubicBezTo>
                  <a:cubicBezTo>
                    <a:pt x="277885" y="326148"/>
                    <a:pt x="329659" y="391039"/>
                    <a:pt x="262851" y="412748"/>
                  </a:cubicBezTo>
                  <a:cubicBezTo>
                    <a:pt x="253790" y="415781"/>
                    <a:pt x="245527" y="417436"/>
                    <a:pt x="237960" y="418067"/>
                  </a:cubicBezTo>
                  <a:cubicBezTo>
                    <a:pt x="235471" y="418342"/>
                    <a:pt x="232882" y="418461"/>
                    <a:pt x="230492" y="418461"/>
                  </a:cubicBezTo>
                  <a:cubicBezTo>
                    <a:pt x="189273" y="417436"/>
                    <a:pt x="177524" y="387847"/>
                    <a:pt x="176927" y="386350"/>
                  </a:cubicBezTo>
                  <a:lnTo>
                    <a:pt x="0" y="68437"/>
                  </a:lnTo>
                  <a:cubicBezTo>
                    <a:pt x="137897" y="23640"/>
                    <a:pt x="287543" y="0"/>
                    <a:pt x="442067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38CEE91-74DC-4134-86A6-D5C3631A3BF4}"/>
                </a:ext>
              </a:extLst>
            </p:cNvPr>
            <p:cNvSpPr/>
            <p:nvPr/>
          </p:nvSpPr>
          <p:spPr>
            <a:xfrm>
              <a:off x="6660344" y="1563116"/>
              <a:ext cx="1886844" cy="1792765"/>
            </a:xfrm>
            <a:custGeom>
              <a:avLst/>
              <a:gdLst>
                <a:gd name="connsiteX0" fmla="*/ 459831 w 1886844"/>
                <a:gd name="connsiteY0" fmla="*/ 0 h 1792765"/>
                <a:gd name="connsiteX1" fmla="*/ 813964 w 1886844"/>
                <a:gd name="connsiteY1" fmla="*/ 183999 h 1792765"/>
                <a:gd name="connsiteX2" fmla="*/ 1645049 w 1886844"/>
                <a:gd name="connsiteY2" fmla="*/ 820707 h 1792765"/>
                <a:gd name="connsiteX3" fmla="*/ 1886844 w 1886844"/>
                <a:gd name="connsiteY3" fmla="*/ 1094587 h 1792765"/>
                <a:gd name="connsiteX4" fmla="*/ 1841972 w 1886844"/>
                <a:gd name="connsiteY4" fmla="*/ 1109234 h 1792765"/>
                <a:gd name="connsiteX5" fmla="*/ 1595450 w 1886844"/>
                <a:gd name="connsiteY5" fmla="*/ 1526953 h 1792765"/>
                <a:gd name="connsiteX6" fmla="*/ 866518 w 1886844"/>
                <a:gd name="connsiteY6" fmla="*/ 1736550 h 1792765"/>
                <a:gd name="connsiteX7" fmla="*/ 866518 w 1886844"/>
                <a:gd name="connsiteY7" fmla="*/ 1792765 h 1792765"/>
                <a:gd name="connsiteX8" fmla="*/ 865515 w 1886844"/>
                <a:gd name="connsiteY8" fmla="*/ 1787935 h 1792765"/>
                <a:gd name="connsiteX9" fmla="*/ 860420 w 1886844"/>
                <a:gd name="connsiteY9" fmla="*/ 1781323 h 1792765"/>
                <a:gd name="connsiteX10" fmla="*/ 29325 w 1886844"/>
                <a:gd name="connsiteY10" fmla="*/ 1144663 h 1792765"/>
                <a:gd name="connsiteX11" fmla="*/ 25033 w 1886844"/>
                <a:gd name="connsiteY11" fmla="*/ 1142271 h 1792765"/>
                <a:gd name="connsiteX12" fmla="*/ 23749 w 1886844"/>
                <a:gd name="connsiteY12" fmla="*/ 1141755 h 1792765"/>
                <a:gd name="connsiteX13" fmla="*/ 19577 w 1886844"/>
                <a:gd name="connsiteY13" fmla="*/ 1140489 h 1792765"/>
                <a:gd name="connsiteX14" fmla="*/ 18654 w 1886844"/>
                <a:gd name="connsiteY14" fmla="*/ 1140255 h 1792765"/>
                <a:gd name="connsiteX15" fmla="*/ 17010 w 1886844"/>
                <a:gd name="connsiteY15" fmla="*/ 1140114 h 1792765"/>
                <a:gd name="connsiteX16" fmla="*/ 14362 w 1886844"/>
                <a:gd name="connsiteY16" fmla="*/ 1139879 h 1792765"/>
                <a:gd name="connsiteX17" fmla="*/ 0 w 1886844"/>
                <a:gd name="connsiteY17" fmla="*/ 1139879 h 1792765"/>
                <a:gd name="connsiteX18" fmla="*/ 0 w 1886844"/>
                <a:gd name="connsiteY18" fmla="*/ 779930 h 1792765"/>
                <a:gd name="connsiteX19" fmla="*/ 0 w 1886844"/>
                <a:gd name="connsiteY19" fmla="*/ 779812 h 1792765"/>
                <a:gd name="connsiteX20" fmla="*/ 70 w 1886844"/>
                <a:gd name="connsiteY20" fmla="*/ 779812 h 1792765"/>
                <a:gd name="connsiteX21" fmla="*/ 141950 w 1886844"/>
                <a:gd name="connsiteY21" fmla="*/ 539145 h 1792765"/>
                <a:gd name="connsiteX22" fmla="*/ 194188 w 1886844"/>
                <a:gd name="connsiteY22" fmla="*/ 507845 h 1792765"/>
                <a:gd name="connsiteX23" fmla="*/ 225548 w 1886844"/>
                <a:gd name="connsiteY23" fmla="*/ 513085 h 1792765"/>
                <a:gd name="connsiteX24" fmla="*/ 330547 w 1886844"/>
                <a:gd name="connsiteY24" fmla="*/ 631826 h 1792765"/>
                <a:gd name="connsiteX25" fmla="*/ 386978 w 1886844"/>
                <a:gd name="connsiteY25" fmla="*/ 641877 h 1792765"/>
                <a:gd name="connsiteX26" fmla="*/ 527530 w 1886844"/>
                <a:gd name="connsiteY26" fmla="*/ 568292 h 1792765"/>
                <a:gd name="connsiteX27" fmla="*/ 547534 w 1886844"/>
                <a:gd name="connsiteY27" fmla="*/ 503322 h 1792765"/>
                <a:gd name="connsiteX28" fmla="*/ 465334 w 1886844"/>
                <a:gd name="connsiteY28" fmla="*/ 403318 h 1792765"/>
                <a:gd name="connsiteX29" fmla="*/ 426462 w 1886844"/>
                <a:gd name="connsiteY29" fmla="*/ 395708 h 1792765"/>
                <a:gd name="connsiteX30" fmla="*/ 361907 w 1886844"/>
                <a:gd name="connsiteY30" fmla="*/ 411502 h 1792765"/>
                <a:gd name="connsiteX31" fmla="*/ 308185 w 1886844"/>
                <a:gd name="connsiteY31" fmla="*/ 427224 h 1792765"/>
                <a:gd name="connsiteX32" fmla="*/ 300061 w 1886844"/>
                <a:gd name="connsiteY32" fmla="*/ 426721 h 1792765"/>
                <a:gd name="connsiteX33" fmla="*/ 290277 w 1886844"/>
                <a:gd name="connsiteY33" fmla="*/ 424927 h 1792765"/>
                <a:gd name="connsiteX34" fmla="*/ 282415 w 1886844"/>
                <a:gd name="connsiteY34" fmla="*/ 422629 h 1792765"/>
                <a:gd name="connsiteX35" fmla="*/ 241184 w 1886844"/>
                <a:gd name="connsiteY35" fmla="*/ 380848 h 1792765"/>
                <a:gd name="connsiteX36" fmla="*/ 249658 w 1886844"/>
                <a:gd name="connsiteY36" fmla="*/ 356367 h 1792765"/>
                <a:gd name="connsiteX0" fmla="*/ 459831 w 1886844"/>
                <a:gd name="connsiteY0" fmla="*/ 0 h 1792765"/>
                <a:gd name="connsiteX1" fmla="*/ 813964 w 1886844"/>
                <a:gd name="connsiteY1" fmla="*/ 183999 h 1792765"/>
                <a:gd name="connsiteX2" fmla="*/ 1645049 w 1886844"/>
                <a:gd name="connsiteY2" fmla="*/ 820707 h 1792765"/>
                <a:gd name="connsiteX3" fmla="*/ 1886844 w 1886844"/>
                <a:gd name="connsiteY3" fmla="*/ 1094587 h 1792765"/>
                <a:gd name="connsiteX4" fmla="*/ 1595450 w 1886844"/>
                <a:gd name="connsiteY4" fmla="*/ 1526953 h 1792765"/>
                <a:gd name="connsiteX5" fmla="*/ 866518 w 1886844"/>
                <a:gd name="connsiteY5" fmla="*/ 1736550 h 1792765"/>
                <a:gd name="connsiteX6" fmla="*/ 866518 w 1886844"/>
                <a:gd name="connsiteY6" fmla="*/ 1792765 h 1792765"/>
                <a:gd name="connsiteX7" fmla="*/ 865515 w 1886844"/>
                <a:gd name="connsiteY7" fmla="*/ 1787935 h 1792765"/>
                <a:gd name="connsiteX8" fmla="*/ 860420 w 1886844"/>
                <a:gd name="connsiteY8" fmla="*/ 1781323 h 1792765"/>
                <a:gd name="connsiteX9" fmla="*/ 29325 w 1886844"/>
                <a:gd name="connsiteY9" fmla="*/ 1144663 h 1792765"/>
                <a:gd name="connsiteX10" fmla="*/ 25033 w 1886844"/>
                <a:gd name="connsiteY10" fmla="*/ 1142271 h 1792765"/>
                <a:gd name="connsiteX11" fmla="*/ 23749 w 1886844"/>
                <a:gd name="connsiteY11" fmla="*/ 1141755 h 1792765"/>
                <a:gd name="connsiteX12" fmla="*/ 19577 w 1886844"/>
                <a:gd name="connsiteY12" fmla="*/ 1140489 h 1792765"/>
                <a:gd name="connsiteX13" fmla="*/ 18654 w 1886844"/>
                <a:gd name="connsiteY13" fmla="*/ 1140255 h 1792765"/>
                <a:gd name="connsiteX14" fmla="*/ 17010 w 1886844"/>
                <a:gd name="connsiteY14" fmla="*/ 1140114 h 1792765"/>
                <a:gd name="connsiteX15" fmla="*/ 14362 w 1886844"/>
                <a:gd name="connsiteY15" fmla="*/ 1139879 h 1792765"/>
                <a:gd name="connsiteX16" fmla="*/ 0 w 1886844"/>
                <a:gd name="connsiteY16" fmla="*/ 1139879 h 1792765"/>
                <a:gd name="connsiteX17" fmla="*/ 0 w 1886844"/>
                <a:gd name="connsiteY17" fmla="*/ 779930 h 1792765"/>
                <a:gd name="connsiteX18" fmla="*/ 0 w 1886844"/>
                <a:gd name="connsiteY18" fmla="*/ 779812 h 1792765"/>
                <a:gd name="connsiteX19" fmla="*/ 70 w 1886844"/>
                <a:gd name="connsiteY19" fmla="*/ 779812 h 1792765"/>
                <a:gd name="connsiteX20" fmla="*/ 141950 w 1886844"/>
                <a:gd name="connsiteY20" fmla="*/ 539145 h 1792765"/>
                <a:gd name="connsiteX21" fmla="*/ 194188 w 1886844"/>
                <a:gd name="connsiteY21" fmla="*/ 507845 h 1792765"/>
                <a:gd name="connsiteX22" fmla="*/ 225548 w 1886844"/>
                <a:gd name="connsiteY22" fmla="*/ 513085 h 1792765"/>
                <a:gd name="connsiteX23" fmla="*/ 330547 w 1886844"/>
                <a:gd name="connsiteY23" fmla="*/ 631826 h 1792765"/>
                <a:gd name="connsiteX24" fmla="*/ 386978 w 1886844"/>
                <a:gd name="connsiteY24" fmla="*/ 641877 h 1792765"/>
                <a:gd name="connsiteX25" fmla="*/ 527530 w 1886844"/>
                <a:gd name="connsiteY25" fmla="*/ 568292 h 1792765"/>
                <a:gd name="connsiteX26" fmla="*/ 547534 w 1886844"/>
                <a:gd name="connsiteY26" fmla="*/ 503322 h 1792765"/>
                <a:gd name="connsiteX27" fmla="*/ 465334 w 1886844"/>
                <a:gd name="connsiteY27" fmla="*/ 403318 h 1792765"/>
                <a:gd name="connsiteX28" fmla="*/ 426462 w 1886844"/>
                <a:gd name="connsiteY28" fmla="*/ 395708 h 1792765"/>
                <a:gd name="connsiteX29" fmla="*/ 361907 w 1886844"/>
                <a:gd name="connsiteY29" fmla="*/ 411502 h 1792765"/>
                <a:gd name="connsiteX30" fmla="*/ 308185 w 1886844"/>
                <a:gd name="connsiteY30" fmla="*/ 427224 h 1792765"/>
                <a:gd name="connsiteX31" fmla="*/ 300061 w 1886844"/>
                <a:gd name="connsiteY31" fmla="*/ 426721 h 1792765"/>
                <a:gd name="connsiteX32" fmla="*/ 290277 w 1886844"/>
                <a:gd name="connsiteY32" fmla="*/ 424927 h 1792765"/>
                <a:gd name="connsiteX33" fmla="*/ 282415 w 1886844"/>
                <a:gd name="connsiteY33" fmla="*/ 422629 h 1792765"/>
                <a:gd name="connsiteX34" fmla="*/ 241184 w 1886844"/>
                <a:gd name="connsiteY34" fmla="*/ 380848 h 1792765"/>
                <a:gd name="connsiteX35" fmla="*/ 249658 w 1886844"/>
                <a:gd name="connsiteY35" fmla="*/ 356367 h 1792765"/>
                <a:gd name="connsiteX36" fmla="*/ 459831 w 1886844"/>
                <a:gd name="connsiteY36" fmla="*/ 0 h 1792765"/>
                <a:gd name="connsiteX0" fmla="*/ 459831 w 1886844"/>
                <a:gd name="connsiteY0" fmla="*/ 0 h 1792765"/>
                <a:gd name="connsiteX1" fmla="*/ 813964 w 1886844"/>
                <a:gd name="connsiteY1" fmla="*/ 183999 h 1792765"/>
                <a:gd name="connsiteX2" fmla="*/ 1645049 w 1886844"/>
                <a:gd name="connsiteY2" fmla="*/ 820707 h 1792765"/>
                <a:gd name="connsiteX3" fmla="*/ 1886844 w 1886844"/>
                <a:gd name="connsiteY3" fmla="*/ 1094587 h 1792765"/>
                <a:gd name="connsiteX4" fmla="*/ 1595450 w 1886844"/>
                <a:gd name="connsiteY4" fmla="*/ 1526953 h 1792765"/>
                <a:gd name="connsiteX5" fmla="*/ 866518 w 1886844"/>
                <a:gd name="connsiteY5" fmla="*/ 1792765 h 1792765"/>
                <a:gd name="connsiteX6" fmla="*/ 865515 w 1886844"/>
                <a:gd name="connsiteY6" fmla="*/ 1787935 h 1792765"/>
                <a:gd name="connsiteX7" fmla="*/ 860420 w 1886844"/>
                <a:gd name="connsiteY7" fmla="*/ 1781323 h 1792765"/>
                <a:gd name="connsiteX8" fmla="*/ 29325 w 1886844"/>
                <a:gd name="connsiteY8" fmla="*/ 1144663 h 1792765"/>
                <a:gd name="connsiteX9" fmla="*/ 25033 w 1886844"/>
                <a:gd name="connsiteY9" fmla="*/ 1142271 h 1792765"/>
                <a:gd name="connsiteX10" fmla="*/ 23749 w 1886844"/>
                <a:gd name="connsiteY10" fmla="*/ 1141755 h 1792765"/>
                <a:gd name="connsiteX11" fmla="*/ 19577 w 1886844"/>
                <a:gd name="connsiteY11" fmla="*/ 1140489 h 1792765"/>
                <a:gd name="connsiteX12" fmla="*/ 18654 w 1886844"/>
                <a:gd name="connsiteY12" fmla="*/ 1140255 h 1792765"/>
                <a:gd name="connsiteX13" fmla="*/ 17010 w 1886844"/>
                <a:gd name="connsiteY13" fmla="*/ 1140114 h 1792765"/>
                <a:gd name="connsiteX14" fmla="*/ 14362 w 1886844"/>
                <a:gd name="connsiteY14" fmla="*/ 1139879 h 1792765"/>
                <a:gd name="connsiteX15" fmla="*/ 0 w 1886844"/>
                <a:gd name="connsiteY15" fmla="*/ 1139879 h 1792765"/>
                <a:gd name="connsiteX16" fmla="*/ 0 w 1886844"/>
                <a:gd name="connsiteY16" fmla="*/ 779930 h 1792765"/>
                <a:gd name="connsiteX17" fmla="*/ 0 w 1886844"/>
                <a:gd name="connsiteY17" fmla="*/ 779812 h 1792765"/>
                <a:gd name="connsiteX18" fmla="*/ 70 w 1886844"/>
                <a:gd name="connsiteY18" fmla="*/ 779812 h 1792765"/>
                <a:gd name="connsiteX19" fmla="*/ 141950 w 1886844"/>
                <a:gd name="connsiteY19" fmla="*/ 539145 h 1792765"/>
                <a:gd name="connsiteX20" fmla="*/ 194188 w 1886844"/>
                <a:gd name="connsiteY20" fmla="*/ 507845 h 1792765"/>
                <a:gd name="connsiteX21" fmla="*/ 225548 w 1886844"/>
                <a:gd name="connsiteY21" fmla="*/ 513085 h 1792765"/>
                <a:gd name="connsiteX22" fmla="*/ 330547 w 1886844"/>
                <a:gd name="connsiteY22" fmla="*/ 631826 h 1792765"/>
                <a:gd name="connsiteX23" fmla="*/ 386978 w 1886844"/>
                <a:gd name="connsiteY23" fmla="*/ 641877 h 1792765"/>
                <a:gd name="connsiteX24" fmla="*/ 527530 w 1886844"/>
                <a:gd name="connsiteY24" fmla="*/ 568292 h 1792765"/>
                <a:gd name="connsiteX25" fmla="*/ 547534 w 1886844"/>
                <a:gd name="connsiteY25" fmla="*/ 503322 h 1792765"/>
                <a:gd name="connsiteX26" fmla="*/ 465334 w 1886844"/>
                <a:gd name="connsiteY26" fmla="*/ 403318 h 1792765"/>
                <a:gd name="connsiteX27" fmla="*/ 426462 w 1886844"/>
                <a:gd name="connsiteY27" fmla="*/ 395708 h 1792765"/>
                <a:gd name="connsiteX28" fmla="*/ 361907 w 1886844"/>
                <a:gd name="connsiteY28" fmla="*/ 411502 h 1792765"/>
                <a:gd name="connsiteX29" fmla="*/ 308185 w 1886844"/>
                <a:gd name="connsiteY29" fmla="*/ 427224 h 1792765"/>
                <a:gd name="connsiteX30" fmla="*/ 300061 w 1886844"/>
                <a:gd name="connsiteY30" fmla="*/ 426721 h 1792765"/>
                <a:gd name="connsiteX31" fmla="*/ 290277 w 1886844"/>
                <a:gd name="connsiteY31" fmla="*/ 424927 h 1792765"/>
                <a:gd name="connsiteX32" fmla="*/ 282415 w 1886844"/>
                <a:gd name="connsiteY32" fmla="*/ 422629 h 1792765"/>
                <a:gd name="connsiteX33" fmla="*/ 241184 w 1886844"/>
                <a:gd name="connsiteY33" fmla="*/ 380848 h 1792765"/>
                <a:gd name="connsiteX34" fmla="*/ 249658 w 1886844"/>
                <a:gd name="connsiteY34" fmla="*/ 356367 h 1792765"/>
                <a:gd name="connsiteX35" fmla="*/ 459831 w 1886844"/>
                <a:gd name="connsiteY35" fmla="*/ 0 h 179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86844" h="1792765">
                  <a:moveTo>
                    <a:pt x="459831" y="0"/>
                  </a:moveTo>
                  <a:cubicBezTo>
                    <a:pt x="590425" y="42787"/>
                    <a:pt x="710449" y="104742"/>
                    <a:pt x="813964" y="183999"/>
                  </a:cubicBezTo>
                  <a:lnTo>
                    <a:pt x="1645049" y="820707"/>
                  </a:lnTo>
                  <a:cubicBezTo>
                    <a:pt x="1749436" y="900681"/>
                    <a:pt x="1830850" y="993506"/>
                    <a:pt x="1886844" y="1094587"/>
                  </a:cubicBezTo>
                  <a:lnTo>
                    <a:pt x="1595450" y="1526953"/>
                  </a:lnTo>
                  <a:lnTo>
                    <a:pt x="866518" y="1792765"/>
                  </a:lnTo>
                  <a:cubicBezTo>
                    <a:pt x="866518" y="1791124"/>
                    <a:pt x="866117" y="1789482"/>
                    <a:pt x="865515" y="1787935"/>
                  </a:cubicBezTo>
                  <a:cubicBezTo>
                    <a:pt x="864472" y="1785543"/>
                    <a:pt x="862827" y="1783245"/>
                    <a:pt x="860420" y="1781323"/>
                  </a:cubicBezTo>
                  <a:lnTo>
                    <a:pt x="29325" y="1144663"/>
                  </a:lnTo>
                  <a:cubicBezTo>
                    <a:pt x="28082" y="1143772"/>
                    <a:pt x="26557" y="1143021"/>
                    <a:pt x="25033" y="1142271"/>
                  </a:cubicBezTo>
                  <a:cubicBezTo>
                    <a:pt x="24632" y="1142130"/>
                    <a:pt x="24110" y="1141896"/>
                    <a:pt x="23749" y="1141755"/>
                  </a:cubicBezTo>
                  <a:cubicBezTo>
                    <a:pt x="22466" y="1141239"/>
                    <a:pt x="21061" y="1140770"/>
                    <a:pt x="19577" y="1140489"/>
                  </a:cubicBezTo>
                  <a:cubicBezTo>
                    <a:pt x="19176" y="1140348"/>
                    <a:pt x="18935" y="1140255"/>
                    <a:pt x="18654" y="1140255"/>
                  </a:cubicBezTo>
                  <a:cubicBezTo>
                    <a:pt x="18173" y="1140255"/>
                    <a:pt x="17531" y="1140114"/>
                    <a:pt x="17010" y="1140114"/>
                  </a:cubicBezTo>
                  <a:cubicBezTo>
                    <a:pt x="16127" y="1139973"/>
                    <a:pt x="15245" y="1139879"/>
                    <a:pt x="14362" y="1139879"/>
                  </a:cubicBezTo>
                  <a:lnTo>
                    <a:pt x="0" y="1139879"/>
                  </a:lnTo>
                  <a:lnTo>
                    <a:pt x="0" y="779930"/>
                  </a:lnTo>
                  <a:lnTo>
                    <a:pt x="0" y="779812"/>
                  </a:lnTo>
                  <a:lnTo>
                    <a:pt x="70" y="779812"/>
                  </a:lnTo>
                  <a:lnTo>
                    <a:pt x="141950" y="539145"/>
                  </a:lnTo>
                  <a:cubicBezTo>
                    <a:pt x="144658" y="533545"/>
                    <a:pt x="158635" y="508347"/>
                    <a:pt x="194188" y="507845"/>
                  </a:cubicBezTo>
                  <a:cubicBezTo>
                    <a:pt x="203972" y="507845"/>
                    <a:pt x="214017" y="509424"/>
                    <a:pt x="225548" y="513085"/>
                  </a:cubicBezTo>
                  <a:cubicBezTo>
                    <a:pt x="294907" y="536920"/>
                    <a:pt x="241184" y="600957"/>
                    <a:pt x="330547" y="631826"/>
                  </a:cubicBezTo>
                  <a:cubicBezTo>
                    <a:pt x="350027" y="638575"/>
                    <a:pt x="368896" y="641590"/>
                    <a:pt x="386978" y="641877"/>
                  </a:cubicBezTo>
                  <a:cubicBezTo>
                    <a:pt x="453018" y="640226"/>
                    <a:pt x="502547" y="606772"/>
                    <a:pt x="527530" y="568292"/>
                  </a:cubicBezTo>
                  <a:cubicBezTo>
                    <a:pt x="541420" y="545175"/>
                    <a:pt x="547622" y="524284"/>
                    <a:pt x="547534" y="503322"/>
                  </a:cubicBezTo>
                  <a:cubicBezTo>
                    <a:pt x="547360" y="463406"/>
                    <a:pt x="524124" y="423706"/>
                    <a:pt x="465334" y="403318"/>
                  </a:cubicBezTo>
                  <a:cubicBezTo>
                    <a:pt x="447165" y="397790"/>
                    <a:pt x="436333" y="395995"/>
                    <a:pt x="426462" y="395708"/>
                  </a:cubicBezTo>
                  <a:cubicBezTo>
                    <a:pt x="398509" y="395636"/>
                    <a:pt x="379728" y="403605"/>
                    <a:pt x="361907" y="411502"/>
                  </a:cubicBezTo>
                  <a:cubicBezTo>
                    <a:pt x="344262" y="419327"/>
                    <a:pt x="327665" y="427224"/>
                    <a:pt x="308185" y="427224"/>
                  </a:cubicBezTo>
                  <a:cubicBezTo>
                    <a:pt x="305564" y="427224"/>
                    <a:pt x="302856" y="427080"/>
                    <a:pt x="300061" y="426721"/>
                  </a:cubicBezTo>
                  <a:cubicBezTo>
                    <a:pt x="296916" y="426363"/>
                    <a:pt x="293771" y="425860"/>
                    <a:pt x="290277" y="424927"/>
                  </a:cubicBezTo>
                  <a:cubicBezTo>
                    <a:pt x="287744" y="424281"/>
                    <a:pt x="285123" y="423563"/>
                    <a:pt x="282415" y="422629"/>
                  </a:cubicBezTo>
                  <a:cubicBezTo>
                    <a:pt x="249308" y="411215"/>
                    <a:pt x="241184" y="394559"/>
                    <a:pt x="241184" y="380848"/>
                  </a:cubicBezTo>
                  <a:cubicBezTo>
                    <a:pt x="241272" y="367136"/>
                    <a:pt x="249134" y="356870"/>
                    <a:pt x="249658" y="356367"/>
                  </a:cubicBezTo>
                  <a:lnTo>
                    <a:pt x="459831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C34B056-20A5-4D25-ADB6-A789F26D14DC}"/>
                </a:ext>
              </a:extLst>
            </p:cNvPr>
            <p:cNvSpPr/>
            <p:nvPr/>
          </p:nvSpPr>
          <p:spPr>
            <a:xfrm>
              <a:off x="7527312" y="2656104"/>
              <a:ext cx="1110998" cy="1945293"/>
            </a:xfrm>
            <a:custGeom>
              <a:avLst/>
              <a:gdLst>
                <a:gd name="connsiteX0" fmla="*/ 1021707 w 1110998"/>
                <a:gd name="connsiteY0" fmla="*/ 0 h 1945293"/>
                <a:gd name="connsiteX1" fmla="*/ 1110998 w 1110998"/>
                <a:gd name="connsiteY1" fmla="*/ 338546 h 1945293"/>
                <a:gd name="connsiteX2" fmla="*/ 1110858 w 1110998"/>
                <a:gd name="connsiteY2" fmla="*/ 1410277 h 1945293"/>
                <a:gd name="connsiteX3" fmla="*/ 1110858 w 1110998"/>
                <a:gd name="connsiteY3" fmla="*/ 1592981 h 1945293"/>
                <a:gd name="connsiteX4" fmla="*/ 1110606 w 1110998"/>
                <a:gd name="connsiteY4" fmla="*/ 1613560 h 1945293"/>
                <a:gd name="connsiteX5" fmla="*/ 1110606 w 1110998"/>
                <a:gd name="connsiteY5" fmla="*/ 1614846 h 1945293"/>
                <a:gd name="connsiteX6" fmla="*/ 1110222 w 1110998"/>
                <a:gd name="connsiteY6" fmla="*/ 1622728 h 1945293"/>
                <a:gd name="connsiteX7" fmla="*/ 1109460 w 1110998"/>
                <a:gd name="connsiteY7" fmla="*/ 1636810 h 1945293"/>
                <a:gd name="connsiteX8" fmla="*/ 1108824 w 1110998"/>
                <a:gd name="connsiteY8" fmla="*/ 1645714 h 1945293"/>
                <a:gd name="connsiteX9" fmla="*/ 1107683 w 1110998"/>
                <a:gd name="connsiteY9" fmla="*/ 1658774 h 1945293"/>
                <a:gd name="connsiteX10" fmla="*/ 1106668 w 1110998"/>
                <a:gd name="connsiteY10" fmla="*/ 1668041 h 1945293"/>
                <a:gd name="connsiteX11" fmla="*/ 1105144 w 1110998"/>
                <a:gd name="connsiteY11" fmla="*/ 1680639 h 1945293"/>
                <a:gd name="connsiteX12" fmla="*/ 1103872 w 1110998"/>
                <a:gd name="connsiteY12" fmla="*/ 1690038 h 1945293"/>
                <a:gd name="connsiteX13" fmla="*/ 1101969 w 1110998"/>
                <a:gd name="connsiteY13" fmla="*/ 1702471 h 1945293"/>
                <a:gd name="connsiteX14" fmla="*/ 1100318 w 1110998"/>
                <a:gd name="connsiteY14" fmla="*/ 1711870 h 1945293"/>
                <a:gd name="connsiteX15" fmla="*/ 1098032 w 1110998"/>
                <a:gd name="connsiteY15" fmla="*/ 1724303 h 1945293"/>
                <a:gd name="connsiteX16" fmla="*/ 1096124 w 1110998"/>
                <a:gd name="connsiteY16" fmla="*/ 1733570 h 1945293"/>
                <a:gd name="connsiteX17" fmla="*/ 1093332 w 1110998"/>
                <a:gd name="connsiteY17" fmla="*/ 1746036 h 1945293"/>
                <a:gd name="connsiteX18" fmla="*/ 1091172 w 1110998"/>
                <a:gd name="connsiteY18" fmla="*/ 1755039 h 1945293"/>
                <a:gd name="connsiteX19" fmla="*/ 1087870 w 1110998"/>
                <a:gd name="connsiteY19" fmla="*/ 1767736 h 1945293"/>
                <a:gd name="connsiteX20" fmla="*/ 1085584 w 1110998"/>
                <a:gd name="connsiteY20" fmla="*/ 1776376 h 1945293"/>
                <a:gd name="connsiteX21" fmla="*/ 1084948 w 1110998"/>
                <a:gd name="connsiteY21" fmla="*/ 1778784 h 1945293"/>
                <a:gd name="connsiteX22" fmla="*/ 1082152 w 1110998"/>
                <a:gd name="connsiteY22" fmla="*/ 1788182 h 1945293"/>
                <a:gd name="connsiteX23" fmla="*/ 1079107 w 1110998"/>
                <a:gd name="connsiteY23" fmla="*/ 1798241 h 1945293"/>
                <a:gd name="connsiteX24" fmla="*/ 1075166 w 1110998"/>
                <a:gd name="connsiteY24" fmla="*/ 1809915 h 1945293"/>
                <a:gd name="connsiteX25" fmla="*/ 1071864 w 1110998"/>
                <a:gd name="connsiteY25" fmla="*/ 1819809 h 1945293"/>
                <a:gd name="connsiteX26" fmla="*/ 1067548 w 1110998"/>
                <a:gd name="connsiteY26" fmla="*/ 1831517 h 1945293"/>
                <a:gd name="connsiteX27" fmla="*/ 1063990 w 1110998"/>
                <a:gd name="connsiteY27" fmla="*/ 1841146 h 1945293"/>
                <a:gd name="connsiteX28" fmla="*/ 1059164 w 1110998"/>
                <a:gd name="connsiteY28" fmla="*/ 1852953 h 1945293"/>
                <a:gd name="connsiteX29" fmla="*/ 1055353 w 1110998"/>
                <a:gd name="connsiteY29" fmla="*/ 1862352 h 1945293"/>
                <a:gd name="connsiteX30" fmla="*/ 1050018 w 1110998"/>
                <a:gd name="connsiteY30" fmla="*/ 1874422 h 1945293"/>
                <a:gd name="connsiteX31" fmla="*/ 1045954 w 1110998"/>
                <a:gd name="connsiteY31" fmla="*/ 1883458 h 1945293"/>
                <a:gd name="connsiteX32" fmla="*/ 1039987 w 1110998"/>
                <a:gd name="connsiteY32" fmla="*/ 1895891 h 1945293"/>
                <a:gd name="connsiteX33" fmla="*/ 1035924 w 1110998"/>
                <a:gd name="connsiteY33" fmla="*/ 1904268 h 1945293"/>
                <a:gd name="connsiteX34" fmla="*/ 1028685 w 1110998"/>
                <a:gd name="connsiteY34" fmla="*/ 1917987 h 1945293"/>
                <a:gd name="connsiteX35" fmla="*/ 1025126 w 1110998"/>
                <a:gd name="connsiteY35" fmla="*/ 1924846 h 1945293"/>
                <a:gd name="connsiteX36" fmla="*/ 1013698 w 1110998"/>
                <a:gd name="connsiteY36" fmla="*/ 1945293 h 1945293"/>
                <a:gd name="connsiteX37" fmla="*/ 1013698 w 1110998"/>
                <a:gd name="connsiteY37" fmla="*/ 1902008 h 1945293"/>
                <a:gd name="connsiteX38" fmla="*/ 445113 w 1110998"/>
                <a:gd name="connsiteY38" fmla="*/ 1738890 h 1945293"/>
                <a:gd name="connsiteX39" fmla="*/ 237944 w 1110998"/>
                <a:gd name="connsiteY39" fmla="*/ 1698409 h 1945293"/>
                <a:gd name="connsiteX40" fmla="*/ 19486 w 1110998"/>
                <a:gd name="connsiteY40" fmla="*/ 1247547 h 1945293"/>
                <a:gd name="connsiteX41" fmla="*/ 772 w 1110998"/>
                <a:gd name="connsiteY41" fmla="*/ 1241078 h 1945293"/>
                <a:gd name="connsiteX42" fmla="*/ 1029 w 1110998"/>
                <a:gd name="connsiteY42" fmla="*/ 338314 h 1945293"/>
                <a:gd name="connsiteX43" fmla="*/ 0 w 1110998"/>
                <a:gd name="connsiteY43" fmla="*/ 333524 h 1945293"/>
                <a:gd name="connsiteX44" fmla="*/ 332477 w 1110998"/>
                <a:gd name="connsiteY44" fmla="*/ 224899 h 1945293"/>
                <a:gd name="connsiteX45" fmla="*/ 362309 w 1110998"/>
                <a:gd name="connsiteY45" fmla="*/ 218950 h 1945293"/>
                <a:gd name="connsiteX46" fmla="*/ 415647 w 1110998"/>
                <a:gd name="connsiteY46" fmla="*/ 246609 h 1945293"/>
                <a:gd name="connsiteX47" fmla="*/ 418476 w 1110998"/>
                <a:gd name="connsiteY47" fmla="*/ 251321 h 1945293"/>
                <a:gd name="connsiteX48" fmla="*/ 423774 w 1110998"/>
                <a:gd name="connsiteY48" fmla="*/ 270250 h 1945293"/>
                <a:gd name="connsiteX49" fmla="*/ 380106 w 1110998"/>
                <a:gd name="connsiteY49" fmla="*/ 359406 h 1945293"/>
                <a:gd name="connsiteX50" fmla="*/ 389364 w 1110998"/>
                <a:gd name="connsiteY50" fmla="*/ 391005 h 1945293"/>
                <a:gd name="connsiteX51" fmla="*/ 393170 w 1110998"/>
                <a:gd name="connsiteY51" fmla="*/ 397417 h 1945293"/>
                <a:gd name="connsiteX52" fmla="*/ 514866 w 1110998"/>
                <a:gd name="connsiteY52" fmla="*/ 455902 h 1945293"/>
                <a:gd name="connsiteX53" fmla="*/ 522375 w 1110998"/>
                <a:gd name="connsiteY53" fmla="*/ 456056 h 1945293"/>
                <a:gd name="connsiteX54" fmla="*/ 588006 w 1110998"/>
                <a:gd name="connsiteY54" fmla="*/ 447017 h 1945293"/>
                <a:gd name="connsiteX55" fmla="*/ 597007 w 1110998"/>
                <a:gd name="connsiteY55" fmla="*/ 444236 h 1945293"/>
                <a:gd name="connsiteX56" fmla="*/ 702295 w 1110998"/>
                <a:gd name="connsiteY56" fmla="*/ 334915 h 1945293"/>
                <a:gd name="connsiteX57" fmla="*/ 690516 w 1110998"/>
                <a:gd name="connsiteY57" fmla="*/ 292577 h 1945293"/>
                <a:gd name="connsiteX58" fmla="*/ 538886 w 1110998"/>
                <a:gd name="connsiteY58" fmla="*/ 211997 h 1945293"/>
                <a:gd name="connsiteX59" fmla="*/ 531479 w 1110998"/>
                <a:gd name="connsiteY59" fmla="*/ 186965 h 1945293"/>
                <a:gd name="connsiteX60" fmla="*/ 573399 w 1110998"/>
                <a:gd name="connsiteY60" fmla="*/ 146327 h 1945293"/>
                <a:gd name="connsiteX0" fmla="*/ 1021707 w 1110998"/>
                <a:gd name="connsiteY0" fmla="*/ 0 h 1945293"/>
                <a:gd name="connsiteX1" fmla="*/ 1110998 w 1110998"/>
                <a:gd name="connsiteY1" fmla="*/ 338546 h 1945293"/>
                <a:gd name="connsiteX2" fmla="*/ 1110858 w 1110998"/>
                <a:gd name="connsiteY2" fmla="*/ 1410277 h 1945293"/>
                <a:gd name="connsiteX3" fmla="*/ 1110858 w 1110998"/>
                <a:gd name="connsiteY3" fmla="*/ 1592981 h 1945293"/>
                <a:gd name="connsiteX4" fmla="*/ 1110606 w 1110998"/>
                <a:gd name="connsiteY4" fmla="*/ 1613560 h 1945293"/>
                <a:gd name="connsiteX5" fmla="*/ 1110606 w 1110998"/>
                <a:gd name="connsiteY5" fmla="*/ 1614846 h 1945293"/>
                <a:gd name="connsiteX6" fmla="*/ 1110222 w 1110998"/>
                <a:gd name="connsiteY6" fmla="*/ 1622728 h 1945293"/>
                <a:gd name="connsiteX7" fmla="*/ 1109460 w 1110998"/>
                <a:gd name="connsiteY7" fmla="*/ 1636810 h 1945293"/>
                <a:gd name="connsiteX8" fmla="*/ 1108824 w 1110998"/>
                <a:gd name="connsiteY8" fmla="*/ 1645714 h 1945293"/>
                <a:gd name="connsiteX9" fmla="*/ 1107683 w 1110998"/>
                <a:gd name="connsiteY9" fmla="*/ 1658774 h 1945293"/>
                <a:gd name="connsiteX10" fmla="*/ 1106668 w 1110998"/>
                <a:gd name="connsiteY10" fmla="*/ 1668041 h 1945293"/>
                <a:gd name="connsiteX11" fmla="*/ 1105144 w 1110998"/>
                <a:gd name="connsiteY11" fmla="*/ 1680639 h 1945293"/>
                <a:gd name="connsiteX12" fmla="*/ 1103872 w 1110998"/>
                <a:gd name="connsiteY12" fmla="*/ 1690038 h 1945293"/>
                <a:gd name="connsiteX13" fmla="*/ 1101969 w 1110998"/>
                <a:gd name="connsiteY13" fmla="*/ 1702471 h 1945293"/>
                <a:gd name="connsiteX14" fmla="*/ 1100318 w 1110998"/>
                <a:gd name="connsiteY14" fmla="*/ 1711870 h 1945293"/>
                <a:gd name="connsiteX15" fmla="*/ 1098032 w 1110998"/>
                <a:gd name="connsiteY15" fmla="*/ 1724303 h 1945293"/>
                <a:gd name="connsiteX16" fmla="*/ 1096124 w 1110998"/>
                <a:gd name="connsiteY16" fmla="*/ 1733570 h 1945293"/>
                <a:gd name="connsiteX17" fmla="*/ 1093332 w 1110998"/>
                <a:gd name="connsiteY17" fmla="*/ 1746036 h 1945293"/>
                <a:gd name="connsiteX18" fmla="*/ 1091172 w 1110998"/>
                <a:gd name="connsiteY18" fmla="*/ 1755039 h 1945293"/>
                <a:gd name="connsiteX19" fmla="*/ 1087870 w 1110998"/>
                <a:gd name="connsiteY19" fmla="*/ 1767736 h 1945293"/>
                <a:gd name="connsiteX20" fmla="*/ 1085584 w 1110998"/>
                <a:gd name="connsiteY20" fmla="*/ 1776376 h 1945293"/>
                <a:gd name="connsiteX21" fmla="*/ 1084948 w 1110998"/>
                <a:gd name="connsiteY21" fmla="*/ 1778784 h 1945293"/>
                <a:gd name="connsiteX22" fmla="*/ 1082152 w 1110998"/>
                <a:gd name="connsiteY22" fmla="*/ 1788182 h 1945293"/>
                <a:gd name="connsiteX23" fmla="*/ 1079107 w 1110998"/>
                <a:gd name="connsiteY23" fmla="*/ 1798241 h 1945293"/>
                <a:gd name="connsiteX24" fmla="*/ 1075166 w 1110998"/>
                <a:gd name="connsiteY24" fmla="*/ 1809915 h 1945293"/>
                <a:gd name="connsiteX25" fmla="*/ 1071864 w 1110998"/>
                <a:gd name="connsiteY25" fmla="*/ 1819809 h 1945293"/>
                <a:gd name="connsiteX26" fmla="*/ 1067548 w 1110998"/>
                <a:gd name="connsiteY26" fmla="*/ 1831517 h 1945293"/>
                <a:gd name="connsiteX27" fmla="*/ 1063990 w 1110998"/>
                <a:gd name="connsiteY27" fmla="*/ 1841146 h 1945293"/>
                <a:gd name="connsiteX28" fmla="*/ 1059164 w 1110998"/>
                <a:gd name="connsiteY28" fmla="*/ 1852953 h 1945293"/>
                <a:gd name="connsiteX29" fmla="*/ 1055353 w 1110998"/>
                <a:gd name="connsiteY29" fmla="*/ 1862352 h 1945293"/>
                <a:gd name="connsiteX30" fmla="*/ 1050018 w 1110998"/>
                <a:gd name="connsiteY30" fmla="*/ 1874422 h 1945293"/>
                <a:gd name="connsiteX31" fmla="*/ 1045954 w 1110998"/>
                <a:gd name="connsiteY31" fmla="*/ 1883458 h 1945293"/>
                <a:gd name="connsiteX32" fmla="*/ 1039987 w 1110998"/>
                <a:gd name="connsiteY32" fmla="*/ 1895891 h 1945293"/>
                <a:gd name="connsiteX33" fmla="*/ 1035924 w 1110998"/>
                <a:gd name="connsiteY33" fmla="*/ 1904268 h 1945293"/>
                <a:gd name="connsiteX34" fmla="*/ 1028685 w 1110998"/>
                <a:gd name="connsiteY34" fmla="*/ 1917987 h 1945293"/>
                <a:gd name="connsiteX35" fmla="*/ 1025126 w 1110998"/>
                <a:gd name="connsiteY35" fmla="*/ 1924846 h 1945293"/>
                <a:gd name="connsiteX36" fmla="*/ 1013698 w 1110998"/>
                <a:gd name="connsiteY36" fmla="*/ 1945293 h 1945293"/>
                <a:gd name="connsiteX37" fmla="*/ 445113 w 1110998"/>
                <a:gd name="connsiteY37" fmla="*/ 1738890 h 1945293"/>
                <a:gd name="connsiteX38" fmla="*/ 237944 w 1110998"/>
                <a:gd name="connsiteY38" fmla="*/ 1698409 h 1945293"/>
                <a:gd name="connsiteX39" fmla="*/ 19486 w 1110998"/>
                <a:gd name="connsiteY39" fmla="*/ 1247547 h 1945293"/>
                <a:gd name="connsiteX40" fmla="*/ 772 w 1110998"/>
                <a:gd name="connsiteY40" fmla="*/ 1241078 h 1945293"/>
                <a:gd name="connsiteX41" fmla="*/ 1029 w 1110998"/>
                <a:gd name="connsiteY41" fmla="*/ 338314 h 1945293"/>
                <a:gd name="connsiteX42" fmla="*/ 0 w 1110998"/>
                <a:gd name="connsiteY42" fmla="*/ 333524 h 1945293"/>
                <a:gd name="connsiteX43" fmla="*/ 332477 w 1110998"/>
                <a:gd name="connsiteY43" fmla="*/ 224899 h 1945293"/>
                <a:gd name="connsiteX44" fmla="*/ 362309 w 1110998"/>
                <a:gd name="connsiteY44" fmla="*/ 218950 h 1945293"/>
                <a:gd name="connsiteX45" fmla="*/ 415647 w 1110998"/>
                <a:gd name="connsiteY45" fmla="*/ 246609 h 1945293"/>
                <a:gd name="connsiteX46" fmla="*/ 418476 w 1110998"/>
                <a:gd name="connsiteY46" fmla="*/ 251321 h 1945293"/>
                <a:gd name="connsiteX47" fmla="*/ 423774 w 1110998"/>
                <a:gd name="connsiteY47" fmla="*/ 270250 h 1945293"/>
                <a:gd name="connsiteX48" fmla="*/ 380106 w 1110998"/>
                <a:gd name="connsiteY48" fmla="*/ 359406 h 1945293"/>
                <a:gd name="connsiteX49" fmla="*/ 389364 w 1110998"/>
                <a:gd name="connsiteY49" fmla="*/ 391005 h 1945293"/>
                <a:gd name="connsiteX50" fmla="*/ 393170 w 1110998"/>
                <a:gd name="connsiteY50" fmla="*/ 397417 h 1945293"/>
                <a:gd name="connsiteX51" fmla="*/ 514866 w 1110998"/>
                <a:gd name="connsiteY51" fmla="*/ 455902 h 1945293"/>
                <a:gd name="connsiteX52" fmla="*/ 522375 w 1110998"/>
                <a:gd name="connsiteY52" fmla="*/ 456056 h 1945293"/>
                <a:gd name="connsiteX53" fmla="*/ 588006 w 1110998"/>
                <a:gd name="connsiteY53" fmla="*/ 447017 h 1945293"/>
                <a:gd name="connsiteX54" fmla="*/ 597007 w 1110998"/>
                <a:gd name="connsiteY54" fmla="*/ 444236 h 1945293"/>
                <a:gd name="connsiteX55" fmla="*/ 702295 w 1110998"/>
                <a:gd name="connsiteY55" fmla="*/ 334915 h 1945293"/>
                <a:gd name="connsiteX56" fmla="*/ 690516 w 1110998"/>
                <a:gd name="connsiteY56" fmla="*/ 292577 h 1945293"/>
                <a:gd name="connsiteX57" fmla="*/ 538886 w 1110998"/>
                <a:gd name="connsiteY57" fmla="*/ 211997 h 1945293"/>
                <a:gd name="connsiteX58" fmla="*/ 531479 w 1110998"/>
                <a:gd name="connsiteY58" fmla="*/ 186965 h 1945293"/>
                <a:gd name="connsiteX59" fmla="*/ 573399 w 1110998"/>
                <a:gd name="connsiteY59" fmla="*/ 146327 h 1945293"/>
                <a:gd name="connsiteX60" fmla="*/ 1021707 w 1110998"/>
                <a:gd name="connsiteY60" fmla="*/ 0 h 1945293"/>
                <a:gd name="connsiteX0" fmla="*/ 1021707 w 1110998"/>
                <a:gd name="connsiteY0" fmla="*/ 0 h 1945293"/>
                <a:gd name="connsiteX1" fmla="*/ 1110998 w 1110998"/>
                <a:gd name="connsiteY1" fmla="*/ 338546 h 1945293"/>
                <a:gd name="connsiteX2" fmla="*/ 1110858 w 1110998"/>
                <a:gd name="connsiteY2" fmla="*/ 1410277 h 1945293"/>
                <a:gd name="connsiteX3" fmla="*/ 1110858 w 1110998"/>
                <a:gd name="connsiteY3" fmla="*/ 1592981 h 1945293"/>
                <a:gd name="connsiteX4" fmla="*/ 1110606 w 1110998"/>
                <a:gd name="connsiteY4" fmla="*/ 1613560 h 1945293"/>
                <a:gd name="connsiteX5" fmla="*/ 1110606 w 1110998"/>
                <a:gd name="connsiteY5" fmla="*/ 1614846 h 1945293"/>
                <a:gd name="connsiteX6" fmla="*/ 1110222 w 1110998"/>
                <a:gd name="connsiteY6" fmla="*/ 1622728 h 1945293"/>
                <a:gd name="connsiteX7" fmla="*/ 1109460 w 1110998"/>
                <a:gd name="connsiteY7" fmla="*/ 1636810 h 1945293"/>
                <a:gd name="connsiteX8" fmla="*/ 1108824 w 1110998"/>
                <a:gd name="connsiteY8" fmla="*/ 1645714 h 1945293"/>
                <a:gd name="connsiteX9" fmla="*/ 1107683 w 1110998"/>
                <a:gd name="connsiteY9" fmla="*/ 1658774 h 1945293"/>
                <a:gd name="connsiteX10" fmla="*/ 1106668 w 1110998"/>
                <a:gd name="connsiteY10" fmla="*/ 1668041 h 1945293"/>
                <a:gd name="connsiteX11" fmla="*/ 1105144 w 1110998"/>
                <a:gd name="connsiteY11" fmla="*/ 1680639 h 1945293"/>
                <a:gd name="connsiteX12" fmla="*/ 1103872 w 1110998"/>
                <a:gd name="connsiteY12" fmla="*/ 1690038 h 1945293"/>
                <a:gd name="connsiteX13" fmla="*/ 1101969 w 1110998"/>
                <a:gd name="connsiteY13" fmla="*/ 1702471 h 1945293"/>
                <a:gd name="connsiteX14" fmla="*/ 1100318 w 1110998"/>
                <a:gd name="connsiteY14" fmla="*/ 1711870 h 1945293"/>
                <a:gd name="connsiteX15" fmla="*/ 1098032 w 1110998"/>
                <a:gd name="connsiteY15" fmla="*/ 1724303 h 1945293"/>
                <a:gd name="connsiteX16" fmla="*/ 1096124 w 1110998"/>
                <a:gd name="connsiteY16" fmla="*/ 1733570 h 1945293"/>
                <a:gd name="connsiteX17" fmla="*/ 1093332 w 1110998"/>
                <a:gd name="connsiteY17" fmla="*/ 1746036 h 1945293"/>
                <a:gd name="connsiteX18" fmla="*/ 1091172 w 1110998"/>
                <a:gd name="connsiteY18" fmla="*/ 1755039 h 1945293"/>
                <a:gd name="connsiteX19" fmla="*/ 1087870 w 1110998"/>
                <a:gd name="connsiteY19" fmla="*/ 1767736 h 1945293"/>
                <a:gd name="connsiteX20" fmla="*/ 1085584 w 1110998"/>
                <a:gd name="connsiteY20" fmla="*/ 1776376 h 1945293"/>
                <a:gd name="connsiteX21" fmla="*/ 1084948 w 1110998"/>
                <a:gd name="connsiteY21" fmla="*/ 1778784 h 1945293"/>
                <a:gd name="connsiteX22" fmla="*/ 1082152 w 1110998"/>
                <a:gd name="connsiteY22" fmla="*/ 1788182 h 1945293"/>
                <a:gd name="connsiteX23" fmla="*/ 1079107 w 1110998"/>
                <a:gd name="connsiteY23" fmla="*/ 1798241 h 1945293"/>
                <a:gd name="connsiteX24" fmla="*/ 1075166 w 1110998"/>
                <a:gd name="connsiteY24" fmla="*/ 1809915 h 1945293"/>
                <a:gd name="connsiteX25" fmla="*/ 1071864 w 1110998"/>
                <a:gd name="connsiteY25" fmla="*/ 1819809 h 1945293"/>
                <a:gd name="connsiteX26" fmla="*/ 1067548 w 1110998"/>
                <a:gd name="connsiteY26" fmla="*/ 1831517 h 1945293"/>
                <a:gd name="connsiteX27" fmla="*/ 1063990 w 1110998"/>
                <a:gd name="connsiteY27" fmla="*/ 1841146 h 1945293"/>
                <a:gd name="connsiteX28" fmla="*/ 1059164 w 1110998"/>
                <a:gd name="connsiteY28" fmla="*/ 1852953 h 1945293"/>
                <a:gd name="connsiteX29" fmla="*/ 1055353 w 1110998"/>
                <a:gd name="connsiteY29" fmla="*/ 1862352 h 1945293"/>
                <a:gd name="connsiteX30" fmla="*/ 1050018 w 1110998"/>
                <a:gd name="connsiteY30" fmla="*/ 1874422 h 1945293"/>
                <a:gd name="connsiteX31" fmla="*/ 1045954 w 1110998"/>
                <a:gd name="connsiteY31" fmla="*/ 1883458 h 1945293"/>
                <a:gd name="connsiteX32" fmla="*/ 1039987 w 1110998"/>
                <a:gd name="connsiteY32" fmla="*/ 1895891 h 1945293"/>
                <a:gd name="connsiteX33" fmla="*/ 1035924 w 1110998"/>
                <a:gd name="connsiteY33" fmla="*/ 1904268 h 1945293"/>
                <a:gd name="connsiteX34" fmla="*/ 1028685 w 1110998"/>
                <a:gd name="connsiteY34" fmla="*/ 1917987 h 1945293"/>
                <a:gd name="connsiteX35" fmla="*/ 1025126 w 1110998"/>
                <a:gd name="connsiteY35" fmla="*/ 1924846 h 1945293"/>
                <a:gd name="connsiteX36" fmla="*/ 1013698 w 1110998"/>
                <a:gd name="connsiteY36" fmla="*/ 1945293 h 1945293"/>
                <a:gd name="connsiteX37" fmla="*/ 445113 w 1110998"/>
                <a:gd name="connsiteY37" fmla="*/ 1738890 h 1945293"/>
                <a:gd name="connsiteX38" fmla="*/ 237944 w 1110998"/>
                <a:gd name="connsiteY38" fmla="*/ 1698409 h 1945293"/>
                <a:gd name="connsiteX39" fmla="*/ 772 w 1110998"/>
                <a:gd name="connsiteY39" fmla="*/ 1241078 h 1945293"/>
                <a:gd name="connsiteX40" fmla="*/ 1029 w 1110998"/>
                <a:gd name="connsiteY40" fmla="*/ 338314 h 1945293"/>
                <a:gd name="connsiteX41" fmla="*/ 0 w 1110998"/>
                <a:gd name="connsiteY41" fmla="*/ 333524 h 1945293"/>
                <a:gd name="connsiteX42" fmla="*/ 332477 w 1110998"/>
                <a:gd name="connsiteY42" fmla="*/ 224899 h 1945293"/>
                <a:gd name="connsiteX43" fmla="*/ 362309 w 1110998"/>
                <a:gd name="connsiteY43" fmla="*/ 218950 h 1945293"/>
                <a:gd name="connsiteX44" fmla="*/ 415647 w 1110998"/>
                <a:gd name="connsiteY44" fmla="*/ 246609 h 1945293"/>
                <a:gd name="connsiteX45" fmla="*/ 418476 w 1110998"/>
                <a:gd name="connsiteY45" fmla="*/ 251321 h 1945293"/>
                <a:gd name="connsiteX46" fmla="*/ 423774 w 1110998"/>
                <a:gd name="connsiteY46" fmla="*/ 270250 h 1945293"/>
                <a:gd name="connsiteX47" fmla="*/ 380106 w 1110998"/>
                <a:gd name="connsiteY47" fmla="*/ 359406 h 1945293"/>
                <a:gd name="connsiteX48" fmla="*/ 389364 w 1110998"/>
                <a:gd name="connsiteY48" fmla="*/ 391005 h 1945293"/>
                <a:gd name="connsiteX49" fmla="*/ 393170 w 1110998"/>
                <a:gd name="connsiteY49" fmla="*/ 397417 h 1945293"/>
                <a:gd name="connsiteX50" fmla="*/ 514866 w 1110998"/>
                <a:gd name="connsiteY50" fmla="*/ 455902 h 1945293"/>
                <a:gd name="connsiteX51" fmla="*/ 522375 w 1110998"/>
                <a:gd name="connsiteY51" fmla="*/ 456056 h 1945293"/>
                <a:gd name="connsiteX52" fmla="*/ 588006 w 1110998"/>
                <a:gd name="connsiteY52" fmla="*/ 447017 h 1945293"/>
                <a:gd name="connsiteX53" fmla="*/ 597007 w 1110998"/>
                <a:gd name="connsiteY53" fmla="*/ 444236 h 1945293"/>
                <a:gd name="connsiteX54" fmla="*/ 702295 w 1110998"/>
                <a:gd name="connsiteY54" fmla="*/ 334915 h 1945293"/>
                <a:gd name="connsiteX55" fmla="*/ 690516 w 1110998"/>
                <a:gd name="connsiteY55" fmla="*/ 292577 h 1945293"/>
                <a:gd name="connsiteX56" fmla="*/ 538886 w 1110998"/>
                <a:gd name="connsiteY56" fmla="*/ 211997 h 1945293"/>
                <a:gd name="connsiteX57" fmla="*/ 531479 w 1110998"/>
                <a:gd name="connsiteY57" fmla="*/ 186965 h 1945293"/>
                <a:gd name="connsiteX58" fmla="*/ 573399 w 1110998"/>
                <a:gd name="connsiteY58" fmla="*/ 146327 h 1945293"/>
                <a:gd name="connsiteX59" fmla="*/ 1021707 w 1110998"/>
                <a:gd name="connsiteY59" fmla="*/ 0 h 19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10998" h="1945293">
                  <a:moveTo>
                    <a:pt x="1021707" y="0"/>
                  </a:moveTo>
                  <a:cubicBezTo>
                    <a:pt x="1080240" y="105690"/>
                    <a:pt x="1110998" y="220341"/>
                    <a:pt x="1110998" y="338546"/>
                  </a:cubicBezTo>
                  <a:cubicBezTo>
                    <a:pt x="1110951" y="695790"/>
                    <a:pt x="1110905" y="1053033"/>
                    <a:pt x="1110858" y="1410277"/>
                  </a:cubicBezTo>
                  <a:lnTo>
                    <a:pt x="1110858" y="1592981"/>
                  </a:lnTo>
                  <a:cubicBezTo>
                    <a:pt x="1110858" y="1599841"/>
                    <a:pt x="1110858" y="1606700"/>
                    <a:pt x="1110606" y="1613560"/>
                  </a:cubicBezTo>
                  <a:lnTo>
                    <a:pt x="1110606" y="1614846"/>
                  </a:lnTo>
                  <a:cubicBezTo>
                    <a:pt x="1110479" y="1617385"/>
                    <a:pt x="1110353" y="1620057"/>
                    <a:pt x="1110222" y="1622728"/>
                  </a:cubicBezTo>
                  <a:cubicBezTo>
                    <a:pt x="1109970" y="1627411"/>
                    <a:pt x="1109717" y="1632127"/>
                    <a:pt x="1109460" y="1636810"/>
                  </a:cubicBezTo>
                  <a:cubicBezTo>
                    <a:pt x="1109334" y="1639745"/>
                    <a:pt x="1109081" y="1642779"/>
                    <a:pt x="1108824" y="1645714"/>
                  </a:cubicBezTo>
                  <a:cubicBezTo>
                    <a:pt x="1108445" y="1650034"/>
                    <a:pt x="1108062" y="1654454"/>
                    <a:pt x="1107683" y="1658774"/>
                  </a:cubicBezTo>
                  <a:cubicBezTo>
                    <a:pt x="1107431" y="1661841"/>
                    <a:pt x="1107047" y="1665007"/>
                    <a:pt x="1106668" y="1668041"/>
                  </a:cubicBezTo>
                  <a:cubicBezTo>
                    <a:pt x="1106159" y="1672229"/>
                    <a:pt x="1105654" y="1676450"/>
                    <a:pt x="1105144" y="1680639"/>
                  </a:cubicBezTo>
                  <a:cubicBezTo>
                    <a:pt x="1104761" y="1683805"/>
                    <a:pt x="1104382" y="1686839"/>
                    <a:pt x="1103872" y="1690038"/>
                  </a:cubicBezTo>
                  <a:cubicBezTo>
                    <a:pt x="1103236" y="1694226"/>
                    <a:pt x="1102605" y="1698282"/>
                    <a:pt x="1101969" y="1702471"/>
                  </a:cubicBezTo>
                  <a:cubicBezTo>
                    <a:pt x="1101459" y="1705637"/>
                    <a:pt x="1100828" y="1708704"/>
                    <a:pt x="1100318" y="1711870"/>
                  </a:cubicBezTo>
                  <a:cubicBezTo>
                    <a:pt x="1099682" y="1716058"/>
                    <a:pt x="1098794" y="1720246"/>
                    <a:pt x="1098032" y="1724303"/>
                  </a:cubicBezTo>
                  <a:cubicBezTo>
                    <a:pt x="1097396" y="1727370"/>
                    <a:pt x="1096760" y="1730536"/>
                    <a:pt x="1096124" y="1733570"/>
                  </a:cubicBezTo>
                  <a:cubicBezTo>
                    <a:pt x="1095235" y="1737791"/>
                    <a:pt x="1094347" y="1741847"/>
                    <a:pt x="1093332" y="1746036"/>
                  </a:cubicBezTo>
                  <a:cubicBezTo>
                    <a:pt x="1092570" y="1749070"/>
                    <a:pt x="1091934" y="1752005"/>
                    <a:pt x="1091172" y="1755039"/>
                  </a:cubicBezTo>
                  <a:cubicBezTo>
                    <a:pt x="1090157" y="1759227"/>
                    <a:pt x="1089011" y="1763547"/>
                    <a:pt x="1087870" y="1767736"/>
                  </a:cubicBezTo>
                  <a:cubicBezTo>
                    <a:pt x="1087108" y="1770671"/>
                    <a:pt x="1086346" y="1773474"/>
                    <a:pt x="1085584" y="1776376"/>
                  </a:cubicBezTo>
                  <a:cubicBezTo>
                    <a:pt x="1085327" y="1777266"/>
                    <a:pt x="1085200" y="1778025"/>
                    <a:pt x="1084948" y="1778784"/>
                  </a:cubicBezTo>
                  <a:cubicBezTo>
                    <a:pt x="1084059" y="1781982"/>
                    <a:pt x="1083040" y="1785016"/>
                    <a:pt x="1082152" y="1788182"/>
                  </a:cubicBezTo>
                  <a:cubicBezTo>
                    <a:pt x="1081137" y="1791480"/>
                    <a:pt x="1080122" y="1794910"/>
                    <a:pt x="1079107" y="1798241"/>
                  </a:cubicBezTo>
                  <a:cubicBezTo>
                    <a:pt x="1077836" y="1802165"/>
                    <a:pt x="1076437" y="1805958"/>
                    <a:pt x="1075166" y="1809915"/>
                  </a:cubicBezTo>
                  <a:cubicBezTo>
                    <a:pt x="1074151" y="1813213"/>
                    <a:pt x="1073010" y="1816511"/>
                    <a:pt x="1071864" y="1819809"/>
                  </a:cubicBezTo>
                  <a:cubicBezTo>
                    <a:pt x="1070471" y="1823767"/>
                    <a:pt x="1068946" y="1827559"/>
                    <a:pt x="1067548" y="1831517"/>
                  </a:cubicBezTo>
                  <a:cubicBezTo>
                    <a:pt x="1066403" y="1834682"/>
                    <a:pt x="1065261" y="1837980"/>
                    <a:pt x="1063990" y="1841146"/>
                  </a:cubicBezTo>
                  <a:cubicBezTo>
                    <a:pt x="1062465" y="1845104"/>
                    <a:pt x="1060815" y="1849028"/>
                    <a:pt x="1059164" y="1852953"/>
                  </a:cubicBezTo>
                  <a:cubicBezTo>
                    <a:pt x="1057892" y="1856020"/>
                    <a:pt x="1056751" y="1859186"/>
                    <a:pt x="1055353" y="1862352"/>
                  </a:cubicBezTo>
                  <a:cubicBezTo>
                    <a:pt x="1053576" y="1866441"/>
                    <a:pt x="1051799" y="1870365"/>
                    <a:pt x="1050018" y="1874422"/>
                  </a:cubicBezTo>
                  <a:cubicBezTo>
                    <a:pt x="1048624" y="1877489"/>
                    <a:pt x="1047352" y="1880391"/>
                    <a:pt x="1045954" y="1883458"/>
                  </a:cubicBezTo>
                  <a:cubicBezTo>
                    <a:pt x="1044051" y="1887646"/>
                    <a:pt x="1042021" y="1891703"/>
                    <a:pt x="1039987" y="1895891"/>
                  </a:cubicBezTo>
                  <a:cubicBezTo>
                    <a:pt x="1038589" y="1898694"/>
                    <a:pt x="1037322" y="1901464"/>
                    <a:pt x="1035924" y="1904268"/>
                  </a:cubicBezTo>
                  <a:lnTo>
                    <a:pt x="1028685" y="1917987"/>
                  </a:lnTo>
                  <a:cubicBezTo>
                    <a:pt x="1027539" y="1920262"/>
                    <a:pt x="1026398" y="1922571"/>
                    <a:pt x="1025126" y="1924846"/>
                  </a:cubicBezTo>
                  <a:cubicBezTo>
                    <a:pt x="1021446" y="1931706"/>
                    <a:pt x="1017635" y="1938566"/>
                    <a:pt x="1013698" y="1945293"/>
                  </a:cubicBezTo>
                  <a:lnTo>
                    <a:pt x="445113" y="1738890"/>
                  </a:lnTo>
                  <a:lnTo>
                    <a:pt x="237944" y="1698409"/>
                  </a:lnTo>
                  <a:lnTo>
                    <a:pt x="772" y="1241078"/>
                  </a:lnTo>
                  <a:cubicBezTo>
                    <a:pt x="858" y="940157"/>
                    <a:pt x="943" y="639235"/>
                    <a:pt x="1029" y="338314"/>
                  </a:cubicBezTo>
                  <a:cubicBezTo>
                    <a:pt x="1029" y="336692"/>
                    <a:pt x="617" y="334992"/>
                    <a:pt x="0" y="333524"/>
                  </a:cubicBezTo>
                  <a:lnTo>
                    <a:pt x="332477" y="224899"/>
                  </a:lnTo>
                  <a:cubicBezTo>
                    <a:pt x="333145" y="224667"/>
                    <a:pt x="345593" y="219337"/>
                    <a:pt x="362309" y="218950"/>
                  </a:cubicBezTo>
                  <a:cubicBezTo>
                    <a:pt x="384323" y="219955"/>
                    <a:pt x="402480" y="226444"/>
                    <a:pt x="415647" y="246609"/>
                  </a:cubicBezTo>
                  <a:cubicBezTo>
                    <a:pt x="416676" y="248154"/>
                    <a:pt x="417602" y="249699"/>
                    <a:pt x="418476" y="251321"/>
                  </a:cubicBezTo>
                  <a:cubicBezTo>
                    <a:pt x="422282" y="258197"/>
                    <a:pt x="423774" y="264378"/>
                    <a:pt x="423774" y="270250"/>
                  </a:cubicBezTo>
                  <a:cubicBezTo>
                    <a:pt x="423774" y="300999"/>
                    <a:pt x="380260" y="321549"/>
                    <a:pt x="380106" y="359406"/>
                  </a:cubicBezTo>
                  <a:cubicBezTo>
                    <a:pt x="380106" y="368831"/>
                    <a:pt x="382780" y="379261"/>
                    <a:pt x="389364" y="391005"/>
                  </a:cubicBezTo>
                  <a:cubicBezTo>
                    <a:pt x="390547" y="393168"/>
                    <a:pt x="391781" y="395331"/>
                    <a:pt x="393170" y="397417"/>
                  </a:cubicBezTo>
                  <a:cubicBezTo>
                    <a:pt x="419093" y="437360"/>
                    <a:pt x="466362" y="454434"/>
                    <a:pt x="514866" y="455902"/>
                  </a:cubicBezTo>
                  <a:cubicBezTo>
                    <a:pt x="517386" y="456056"/>
                    <a:pt x="519958" y="456056"/>
                    <a:pt x="522375" y="456056"/>
                  </a:cubicBezTo>
                  <a:cubicBezTo>
                    <a:pt x="544852" y="456056"/>
                    <a:pt x="567432" y="452734"/>
                    <a:pt x="588006" y="447017"/>
                  </a:cubicBezTo>
                  <a:cubicBezTo>
                    <a:pt x="591041" y="446167"/>
                    <a:pt x="594127" y="445240"/>
                    <a:pt x="597007" y="444236"/>
                  </a:cubicBezTo>
                  <a:cubicBezTo>
                    <a:pt x="652403" y="426080"/>
                    <a:pt x="702552" y="385287"/>
                    <a:pt x="702295" y="334915"/>
                  </a:cubicBezTo>
                  <a:cubicBezTo>
                    <a:pt x="702192" y="321472"/>
                    <a:pt x="698643" y="307179"/>
                    <a:pt x="690516" y="292577"/>
                  </a:cubicBezTo>
                  <a:cubicBezTo>
                    <a:pt x="651889" y="223508"/>
                    <a:pt x="567432" y="263297"/>
                    <a:pt x="538886" y="211997"/>
                  </a:cubicBezTo>
                  <a:cubicBezTo>
                    <a:pt x="533536" y="202340"/>
                    <a:pt x="531376" y="194073"/>
                    <a:pt x="531479" y="186965"/>
                  </a:cubicBezTo>
                  <a:cubicBezTo>
                    <a:pt x="531891" y="155830"/>
                    <a:pt x="571393" y="146714"/>
                    <a:pt x="573399" y="146327"/>
                  </a:cubicBezTo>
                  <a:lnTo>
                    <a:pt x="102170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DBF2275-5C36-498A-846B-30D3C658E36C}"/>
                </a:ext>
              </a:extLst>
            </p:cNvPr>
            <p:cNvSpPr/>
            <p:nvPr/>
          </p:nvSpPr>
          <p:spPr>
            <a:xfrm>
              <a:off x="6450806" y="3886768"/>
              <a:ext cx="2090203" cy="1791717"/>
            </a:xfrm>
            <a:custGeom>
              <a:avLst/>
              <a:gdLst>
                <a:gd name="connsiteX0" fmla="*/ 1077531 w 2090203"/>
                <a:gd name="connsiteY0" fmla="*/ 0 h 1791717"/>
                <a:gd name="connsiteX1" fmla="*/ 1416135 w 2090203"/>
                <a:gd name="connsiteY1" fmla="*/ 117120 h 1791717"/>
                <a:gd name="connsiteX2" fmla="*/ 1456948 w 2090203"/>
                <a:gd name="connsiteY2" fmla="*/ 157615 h 1791717"/>
                <a:gd name="connsiteX3" fmla="*/ 1448823 w 2090203"/>
                <a:gd name="connsiteY3" fmla="*/ 183488 h 1791717"/>
                <a:gd name="connsiteX4" fmla="*/ 1295080 w 2090203"/>
                <a:gd name="connsiteY4" fmla="*/ 261766 h 1791717"/>
                <a:gd name="connsiteX5" fmla="*/ 1281968 w 2090203"/>
                <a:gd name="connsiteY5" fmla="*/ 306695 h 1791717"/>
                <a:gd name="connsiteX6" fmla="*/ 1384186 w 2090203"/>
                <a:gd name="connsiteY6" fmla="*/ 414749 h 1791717"/>
                <a:gd name="connsiteX7" fmla="*/ 1394990 w 2090203"/>
                <a:gd name="connsiteY7" fmla="*/ 418190 h 1791717"/>
                <a:gd name="connsiteX8" fmla="*/ 1459626 w 2090203"/>
                <a:gd name="connsiteY8" fmla="*/ 427719 h 1791717"/>
                <a:gd name="connsiteX9" fmla="*/ 1593147 w 2090203"/>
                <a:gd name="connsiteY9" fmla="*/ 364858 h 1791717"/>
                <a:gd name="connsiteX10" fmla="*/ 1603304 w 2090203"/>
                <a:gd name="connsiteY10" fmla="*/ 332104 h 1791717"/>
                <a:gd name="connsiteX11" fmla="*/ 1562121 w 2090203"/>
                <a:gd name="connsiteY11" fmla="*/ 244628 h 1791717"/>
                <a:gd name="connsiteX12" fmla="*/ 1568123 w 2090203"/>
                <a:gd name="connsiteY12" fmla="*/ 224777 h 1791717"/>
                <a:gd name="connsiteX13" fmla="*/ 1571632 w 2090203"/>
                <a:gd name="connsiteY13" fmla="*/ 219351 h 1791717"/>
                <a:gd name="connsiteX14" fmla="*/ 1616970 w 2090203"/>
                <a:gd name="connsiteY14" fmla="*/ 193413 h 1791717"/>
                <a:gd name="connsiteX15" fmla="*/ 1654183 w 2090203"/>
                <a:gd name="connsiteY15" fmla="*/ 199633 h 1791717"/>
                <a:gd name="connsiteX16" fmla="*/ 2090203 w 2090203"/>
                <a:gd name="connsiteY16" fmla="*/ 350499 h 1791717"/>
                <a:gd name="connsiteX17" fmla="*/ 2090203 w 2090203"/>
                <a:gd name="connsiteY17" fmla="*/ 353061 h 1791717"/>
                <a:gd name="connsiteX18" fmla="*/ 2090203 w 2090203"/>
                <a:gd name="connsiteY18" fmla="*/ 713125 h 1791717"/>
                <a:gd name="connsiteX19" fmla="*/ 2070647 w 2090203"/>
                <a:gd name="connsiteY19" fmla="*/ 744762 h 1791717"/>
                <a:gd name="connsiteX20" fmla="*/ 2065087 w 2090203"/>
                <a:gd name="connsiteY20" fmla="*/ 753354 h 1791717"/>
                <a:gd name="connsiteX21" fmla="*/ 2047036 w 2090203"/>
                <a:gd name="connsiteY21" fmla="*/ 778863 h 1791717"/>
                <a:gd name="connsiteX22" fmla="*/ 2042850 w 2090203"/>
                <a:gd name="connsiteY22" fmla="*/ 784725 h 1791717"/>
                <a:gd name="connsiteX23" fmla="*/ 2022901 w 2090203"/>
                <a:gd name="connsiteY23" fmla="*/ 810900 h 1791717"/>
                <a:gd name="connsiteX24" fmla="*/ 2020350 w 2090203"/>
                <a:gd name="connsiteY24" fmla="*/ 813964 h 1791717"/>
                <a:gd name="connsiteX25" fmla="*/ 2003345 w 2090203"/>
                <a:gd name="connsiteY25" fmla="*/ 834145 h 1791717"/>
                <a:gd name="connsiteX26" fmla="*/ 1991376 w 2090203"/>
                <a:gd name="connsiteY26" fmla="*/ 848132 h 1791717"/>
                <a:gd name="connsiteX27" fmla="*/ 1971493 w 2090203"/>
                <a:gd name="connsiteY27" fmla="*/ 869445 h 1791717"/>
                <a:gd name="connsiteX28" fmla="*/ 1960309 w 2090203"/>
                <a:gd name="connsiteY28" fmla="*/ 881234 h 1791717"/>
                <a:gd name="connsiteX29" fmla="*/ 1932839 w 2090203"/>
                <a:gd name="connsiteY29" fmla="*/ 907810 h 1791717"/>
                <a:gd name="connsiteX30" fmla="*/ 1927018 w 2090203"/>
                <a:gd name="connsiteY30" fmla="*/ 913538 h 1791717"/>
                <a:gd name="connsiteX31" fmla="*/ 1891568 w 2090203"/>
                <a:gd name="connsiteY31" fmla="*/ 944642 h 1791717"/>
                <a:gd name="connsiteX32" fmla="*/ 1890849 w 2090203"/>
                <a:gd name="connsiteY32" fmla="*/ 945241 h 1791717"/>
                <a:gd name="connsiteX33" fmla="*/ 1855922 w 2090203"/>
                <a:gd name="connsiteY33" fmla="*/ 973215 h 1791717"/>
                <a:gd name="connsiteX34" fmla="*/ 1024951 w 2090203"/>
                <a:gd name="connsiteY34" fmla="*/ 1609820 h 1791717"/>
                <a:gd name="connsiteX35" fmla="*/ 989633 w 2090203"/>
                <a:gd name="connsiteY35" fmla="*/ 1635663 h 1791717"/>
                <a:gd name="connsiteX36" fmla="*/ 978579 w 2090203"/>
                <a:gd name="connsiteY36" fmla="*/ 1643256 h 1791717"/>
                <a:gd name="connsiteX37" fmla="*/ 952417 w 2090203"/>
                <a:gd name="connsiteY37" fmla="*/ 1660640 h 1791717"/>
                <a:gd name="connsiteX38" fmla="*/ 940121 w 2090203"/>
                <a:gd name="connsiteY38" fmla="*/ 1668499 h 1791717"/>
                <a:gd name="connsiteX39" fmla="*/ 911016 w 2090203"/>
                <a:gd name="connsiteY39" fmla="*/ 1686149 h 1791717"/>
                <a:gd name="connsiteX40" fmla="*/ 901990 w 2090203"/>
                <a:gd name="connsiteY40" fmla="*/ 1691544 h 1791717"/>
                <a:gd name="connsiteX41" fmla="*/ 863139 w 2090203"/>
                <a:gd name="connsiteY41" fmla="*/ 1712858 h 1791717"/>
                <a:gd name="connsiteX42" fmla="*/ 853721 w 2090203"/>
                <a:gd name="connsiteY42" fmla="*/ 1717653 h 1791717"/>
                <a:gd name="connsiteX43" fmla="*/ 822719 w 2090203"/>
                <a:gd name="connsiteY43" fmla="*/ 1733039 h 1791717"/>
                <a:gd name="connsiteX44" fmla="*/ 809311 w 2090203"/>
                <a:gd name="connsiteY44" fmla="*/ 1739366 h 1791717"/>
                <a:gd name="connsiteX45" fmla="*/ 779944 w 2090203"/>
                <a:gd name="connsiteY45" fmla="*/ 1752487 h 1791717"/>
                <a:gd name="connsiteX46" fmla="*/ 767125 w 2090203"/>
                <a:gd name="connsiteY46" fmla="*/ 1757949 h 1791717"/>
                <a:gd name="connsiteX47" fmla="*/ 761173 w 2090203"/>
                <a:gd name="connsiteY47" fmla="*/ 1760480 h 1791717"/>
                <a:gd name="connsiteX48" fmla="*/ 737038 w 2090203"/>
                <a:gd name="connsiteY48" fmla="*/ 1770004 h 1791717"/>
                <a:gd name="connsiteX49" fmla="*/ 722518 w 2090203"/>
                <a:gd name="connsiteY49" fmla="*/ 1775732 h 1791717"/>
                <a:gd name="connsiteX50" fmla="*/ 677454 w 2090203"/>
                <a:gd name="connsiteY50" fmla="*/ 1791717 h 1791717"/>
                <a:gd name="connsiteX51" fmla="*/ 677454 w 2090203"/>
                <a:gd name="connsiteY51" fmla="*/ 1753494 h 1791717"/>
                <a:gd name="connsiteX52" fmla="*/ 0 w 2090203"/>
                <a:gd name="connsiteY52" fmla="*/ 1144020 h 1791717"/>
                <a:gd name="connsiteX53" fmla="*/ 254681 w 2090203"/>
                <a:gd name="connsiteY53" fmla="*/ 669389 h 1791717"/>
                <a:gd name="connsiteX54" fmla="*/ 241409 w 2090203"/>
                <a:gd name="connsiteY54" fmla="*/ 645548 h 1791717"/>
                <a:gd name="connsiteX55" fmla="*/ 1071714 w 2090203"/>
                <a:gd name="connsiteY55" fmla="*/ 9396 h 1791717"/>
                <a:gd name="connsiteX56" fmla="*/ 1077531 w 2090203"/>
                <a:gd name="connsiteY56" fmla="*/ 0 h 1791717"/>
                <a:gd name="connsiteX0" fmla="*/ 1077531 w 2090203"/>
                <a:gd name="connsiteY0" fmla="*/ 0 h 1791717"/>
                <a:gd name="connsiteX1" fmla="*/ 1416135 w 2090203"/>
                <a:gd name="connsiteY1" fmla="*/ 117120 h 1791717"/>
                <a:gd name="connsiteX2" fmla="*/ 1456948 w 2090203"/>
                <a:gd name="connsiteY2" fmla="*/ 157615 h 1791717"/>
                <a:gd name="connsiteX3" fmla="*/ 1448823 w 2090203"/>
                <a:gd name="connsiteY3" fmla="*/ 183488 h 1791717"/>
                <a:gd name="connsiteX4" fmla="*/ 1295080 w 2090203"/>
                <a:gd name="connsiteY4" fmla="*/ 261766 h 1791717"/>
                <a:gd name="connsiteX5" fmla="*/ 1281968 w 2090203"/>
                <a:gd name="connsiteY5" fmla="*/ 306695 h 1791717"/>
                <a:gd name="connsiteX6" fmla="*/ 1384186 w 2090203"/>
                <a:gd name="connsiteY6" fmla="*/ 414749 h 1791717"/>
                <a:gd name="connsiteX7" fmla="*/ 1394990 w 2090203"/>
                <a:gd name="connsiteY7" fmla="*/ 418190 h 1791717"/>
                <a:gd name="connsiteX8" fmla="*/ 1459626 w 2090203"/>
                <a:gd name="connsiteY8" fmla="*/ 427719 h 1791717"/>
                <a:gd name="connsiteX9" fmla="*/ 1593147 w 2090203"/>
                <a:gd name="connsiteY9" fmla="*/ 364858 h 1791717"/>
                <a:gd name="connsiteX10" fmla="*/ 1603304 w 2090203"/>
                <a:gd name="connsiteY10" fmla="*/ 332104 h 1791717"/>
                <a:gd name="connsiteX11" fmla="*/ 1562121 w 2090203"/>
                <a:gd name="connsiteY11" fmla="*/ 244628 h 1791717"/>
                <a:gd name="connsiteX12" fmla="*/ 1568123 w 2090203"/>
                <a:gd name="connsiteY12" fmla="*/ 224777 h 1791717"/>
                <a:gd name="connsiteX13" fmla="*/ 1571632 w 2090203"/>
                <a:gd name="connsiteY13" fmla="*/ 219351 h 1791717"/>
                <a:gd name="connsiteX14" fmla="*/ 1616970 w 2090203"/>
                <a:gd name="connsiteY14" fmla="*/ 193413 h 1791717"/>
                <a:gd name="connsiteX15" fmla="*/ 1654183 w 2090203"/>
                <a:gd name="connsiteY15" fmla="*/ 199633 h 1791717"/>
                <a:gd name="connsiteX16" fmla="*/ 2090203 w 2090203"/>
                <a:gd name="connsiteY16" fmla="*/ 350499 h 1791717"/>
                <a:gd name="connsiteX17" fmla="*/ 2090203 w 2090203"/>
                <a:gd name="connsiteY17" fmla="*/ 353061 h 1791717"/>
                <a:gd name="connsiteX18" fmla="*/ 2090203 w 2090203"/>
                <a:gd name="connsiteY18" fmla="*/ 713125 h 1791717"/>
                <a:gd name="connsiteX19" fmla="*/ 2070647 w 2090203"/>
                <a:gd name="connsiteY19" fmla="*/ 744762 h 1791717"/>
                <a:gd name="connsiteX20" fmla="*/ 2065087 w 2090203"/>
                <a:gd name="connsiteY20" fmla="*/ 753354 h 1791717"/>
                <a:gd name="connsiteX21" fmla="*/ 2047036 w 2090203"/>
                <a:gd name="connsiteY21" fmla="*/ 778863 h 1791717"/>
                <a:gd name="connsiteX22" fmla="*/ 2042850 w 2090203"/>
                <a:gd name="connsiteY22" fmla="*/ 784725 h 1791717"/>
                <a:gd name="connsiteX23" fmla="*/ 2022901 w 2090203"/>
                <a:gd name="connsiteY23" fmla="*/ 810900 h 1791717"/>
                <a:gd name="connsiteX24" fmla="*/ 2020350 w 2090203"/>
                <a:gd name="connsiteY24" fmla="*/ 813964 h 1791717"/>
                <a:gd name="connsiteX25" fmla="*/ 2003345 w 2090203"/>
                <a:gd name="connsiteY25" fmla="*/ 834145 h 1791717"/>
                <a:gd name="connsiteX26" fmla="*/ 1991376 w 2090203"/>
                <a:gd name="connsiteY26" fmla="*/ 848132 h 1791717"/>
                <a:gd name="connsiteX27" fmla="*/ 1971493 w 2090203"/>
                <a:gd name="connsiteY27" fmla="*/ 869445 h 1791717"/>
                <a:gd name="connsiteX28" fmla="*/ 1960309 w 2090203"/>
                <a:gd name="connsiteY28" fmla="*/ 881234 h 1791717"/>
                <a:gd name="connsiteX29" fmla="*/ 1932839 w 2090203"/>
                <a:gd name="connsiteY29" fmla="*/ 907810 h 1791717"/>
                <a:gd name="connsiteX30" fmla="*/ 1927018 w 2090203"/>
                <a:gd name="connsiteY30" fmla="*/ 913538 h 1791717"/>
                <a:gd name="connsiteX31" fmla="*/ 1891568 w 2090203"/>
                <a:gd name="connsiteY31" fmla="*/ 944642 h 1791717"/>
                <a:gd name="connsiteX32" fmla="*/ 1890849 w 2090203"/>
                <a:gd name="connsiteY32" fmla="*/ 945241 h 1791717"/>
                <a:gd name="connsiteX33" fmla="*/ 1855922 w 2090203"/>
                <a:gd name="connsiteY33" fmla="*/ 973215 h 1791717"/>
                <a:gd name="connsiteX34" fmla="*/ 1024951 w 2090203"/>
                <a:gd name="connsiteY34" fmla="*/ 1609820 h 1791717"/>
                <a:gd name="connsiteX35" fmla="*/ 989633 w 2090203"/>
                <a:gd name="connsiteY35" fmla="*/ 1635663 h 1791717"/>
                <a:gd name="connsiteX36" fmla="*/ 978579 w 2090203"/>
                <a:gd name="connsiteY36" fmla="*/ 1643256 h 1791717"/>
                <a:gd name="connsiteX37" fmla="*/ 952417 w 2090203"/>
                <a:gd name="connsiteY37" fmla="*/ 1660640 h 1791717"/>
                <a:gd name="connsiteX38" fmla="*/ 940121 w 2090203"/>
                <a:gd name="connsiteY38" fmla="*/ 1668499 h 1791717"/>
                <a:gd name="connsiteX39" fmla="*/ 911016 w 2090203"/>
                <a:gd name="connsiteY39" fmla="*/ 1686149 h 1791717"/>
                <a:gd name="connsiteX40" fmla="*/ 901990 w 2090203"/>
                <a:gd name="connsiteY40" fmla="*/ 1691544 h 1791717"/>
                <a:gd name="connsiteX41" fmla="*/ 863139 w 2090203"/>
                <a:gd name="connsiteY41" fmla="*/ 1712858 h 1791717"/>
                <a:gd name="connsiteX42" fmla="*/ 853721 w 2090203"/>
                <a:gd name="connsiteY42" fmla="*/ 1717653 h 1791717"/>
                <a:gd name="connsiteX43" fmla="*/ 822719 w 2090203"/>
                <a:gd name="connsiteY43" fmla="*/ 1733039 h 1791717"/>
                <a:gd name="connsiteX44" fmla="*/ 809311 w 2090203"/>
                <a:gd name="connsiteY44" fmla="*/ 1739366 h 1791717"/>
                <a:gd name="connsiteX45" fmla="*/ 779944 w 2090203"/>
                <a:gd name="connsiteY45" fmla="*/ 1752487 h 1791717"/>
                <a:gd name="connsiteX46" fmla="*/ 767125 w 2090203"/>
                <a:gd name="connsiteY46" fmla="*/ 1757949 h 1791717"/>
                <a:gd name="connsiteX47" fmla="*/ 761173 w 2090203"/>
                <a:gd name="connsiteY47" fmla="*/ 1760480 h 1791717"/>
                <a:gd name="connsiteX48" fmla="*/ 737038 w 2090203"/>
                <a:gd name="connsiteY48" fmla="*/ 1770004 h 1791717"/>
                <a:gd name="connsiteX49" fmla="*/ 722518 w 2090203"/>
                <a:gd name="connsiteY49" fmla="*/ 1775732 h 1791717"/>
                <a:gd name="connsiteX50" fmla="*/ 677454 w 2090203"/>
                <a:gd name="connsiteY50" fmla="*/ 1791717 h 1791717"/>
                <a:gd name="connsiteX51" fmla="*/ 677454 w 2090203"/>
                <a:gd name="connsiteY51" fmla="*/ 1753494 h 1791717"/>
                <a:gd name="connsiteX52" fmla="*/ 0 w 2090203"/>
                <a:gd name="connsiteY52" fmla="*/ 1144020 h 1791717"/>
                <a:gd name="connsiteX53" fmla="*/ 241409 w 2090203"/>
                <a:gd name="connsiteY53" fmla="*/ 645548 h 1791717"/>
                <a:gd name="connsiteX54" fmla="*/ 1071714 w 2090203"/>
                <a:gd name="connsiteY54" fmla="*/ 9396 h 1791717"/>
                <a:gd name="connsiteX55" fmla="*/ 1077531 w 2090203"/>
                <a:gd name="connsiteY55" fmla="*/ 0 h 1791717"/>
                <a:gd name="connsiteX0" fmla="*/ 1077531 w 2090203"/>
                <a:gd name="connsiteY0" fmla="*/ 0 h 1791717"/>
                <a:gd name="connsiteX1" fmla="*/ 1416135 w 2090203"/>
                <a:gd name="connsiteY1" fmla="*/ 117120 h 1791717"/>
                <a:gd name="connsiteX2" fmla="*/ 1456948 w 2090203"/>
                <a:gd name="connsiteY2" fmla="*/ 157615 h 1791717"/>
                <a:gd name="connsiteX3" fmla="*/ 1448823 w 2090203"/>
                <a:gd name="connsiteY3" fmla="*/ 183488 h 1791717"/>
                <a:gd name="connsiteX4" fmla="*/ 1295080 w 2090203"/>
                <a:gd name="connsiteY4" fmla="*/ 261766 h 1791717"/>
                <a:gd name="connsiteX5" fmla="*/ 1281968 w 2090203"/>
                <a:gd name="connsiteY5" fmla="*/ 306695 h 1791717"/>
                <a:gd name="connsiteX6" fmla="*/ 1384186 w 2090203"/>
                <a:gd name="connsiteY6" fmla="*/ 414749 h 1791717"/>
                <a:gd name="connsiteX7" fmla="*/ 1394990 w 2090203"/>
                <a:gd name="connsiteY7" fmla="*/ 418190 h 1791717"/>
                <a:gd name="connsiteX8" fmla="*/ 1459626 w 2090203"/>
                <a:gd name="connsiteY8" fmla="*/ 427719 h 1791717"/>
                <a:gd name="connsiteX9" fmla="*/ 1593147 w 2090203"/>
                <a:gd name="connsiteY9" fmla="*/ 364858 h 1791717"/>
                <a:gd name="connsiteX10" fmla="*/ 1603304 w 2090203"/>
                <a:gd name="connsiteY10" fmla="*/ 332104 h 1791717"/>
                <a:gd name="connsiteX11" fmla="*/ 1562121 w 2090203"/>
                <a:gd name="connsiteY11" fmla="*/ 244628 h 1791717"/>
                <a:gd name="connsiteX12" fmla="*/ 1568123 w 2090203"/>
                <a:gd name="connsiteY12" fmla="*/ 224777 h 1791717"/>
                <a:gd name="connsiteX13" fmla="*/ 1571632 w 2090203"/>
                <a:gd name="connsiteY13" fmla="*/ 219351 h 1791717"/>
                <a:gd name="connsiteX14" fmla="*/ 1616970 w 2090203"/>
                <a:gd name="connsiteY14" fmla="*/ 193413 h 1791717"/>
                <a:gd name="connsiteX15" fmla="*/ 1654183 w 2090203"/>
                <a:gd name="connsiteY15" fmla="*/ 199633 h 1791717"/>
                <a:gd name="connsiteX16" fmla="*/ 2090203 w 2090203"/>
                <a:gd name="connsiteY16" fmla="*/ 350499 h 1791717"/>
                <a:gd name="connsiteX17" fmla="*/ 2090203 w 2090203"/>
                <a:gd name="connsiteY17" fmla="*/ 353061 h 1791717"/>
                <a:gd name="connsiteX18" fmla="*/ 2090203 w 2090203"/>
                <a:gd name="connsiteY18" fmla="*/ 713125 h 1791717"/>
                <a:gd name="connsiteX19" fmla="*/ 2070647 w 2090203"/>
                <a:gd name="connsiteY19" fmla="*/ 744762 h 1791717"/>
                <a:gd name="connsiteX20" fmla="*/ 2065087 w 2090203"/>
                <a:gd name="connsiteY20" fmla="*/ 753354 h 1791717"/>
                <a:gd name="connsiteX21" fmla="*/ 2047036 w 2090203"/>
                <a:gd name="connsiteY21" fmla="*/ 778863 h 1791717"/>
                <a:gd name="connsiteX22" fmla="*/ 2042850 w 2090203"/>
                <a:gd name="connsiteY22" fmla="*/ 784725 h 1791717"/>
                <a:gd name="connsiteX23" fmla="*/ 2022901 w 2090203"/>
                <a:gd name="connsiteY23" fmla="*/ 810900 h 1791717"/>
                <a:gd name="connsiteX24" fmla="*/ 2020350 w 2090203"/>
                <a:gd name="connsiteY24" fmla="*/ 813964 h 1791717"/>
                <a:gd name="connsiteX25" fmla="*/ 2003345 w 2090203"/>
                <a:gd name="connsiteY25" fmla="*/ 834145 h 1791717"/>
                <a:gd name="connsiteX26" fmla="*/ 1991376 w 2090203"/>
                <a:gd name="connsiteY26" fmla="*/ 848132 h 1791717"/>
                <a:gd name="connsiteX27" fmla="*/ 1971493 w 2090203"/>
                <a:gd name="connsiteY27" fmla="*/ 869445 h 1791717"/>
                <a:gd name="connsiteX28" fmla="*/ 1960309 w 2090203"/>
                <a:gd name="connsiteY28" fmla="*/ 881234 h 1791717"/>
                <a:gd name="connsiteX29" fmla="*/ 1932839 w 2090203"/>
                <a:gd name="connsiteY29" fmla="*/ 907810 h 1791717"/>
                <a:gd name="connsiteX30" fmla="*/ 1927018 w 2090203"/>
                <a:gd name="connsiteY30" fmla="*/ 913538 h 1791717"/>
                <a:gd name="connsiteX31" fmla="*/ 1891568 w 2090203"/>
                <a:gd name="connsiteY31" fmla="*/ 944642 h 1791717"/>
                <a:gd name="connsiteX32" fmla="*/ 1890849 w 2090203"/>
                <a:gd name="connsiteY32" fmla="*/ 945241 h 1791717"/>
                <a:gd name="connsiteX33" fmla="*/ 1855922 w 2090203"/>
                <a:gd name="connsiteY33" fmla="*/ 973215 h 1791717"/>
                <a:gd name="connsiteX34" fmla="*/ 1024951 w 2090203"/>
                <a:gd name="connsiteY34" fmla="*/ 1609820 h 1791717"/>
                <a:gd name="connsiteX35" fmla="*/ 989633 w 2090203"/>
                <a:gd name="connsiteY35" fmla="*/ 1635663 h 1791717"/>
                <a:gd name="connsiteX36" fmla="*/ 978579 w 2090203"/>
                <a:gd name="connsiteY36" fmla="*/ 1643256 h 1791717"/>
                <a:gd name="connsiteX37" fmla="*/ 952417 w 2090203"/>
                <a:gd name="connsiteY37" fmla="*/ 1660640 h 1791717"/>
                <a:gd name="connsiteX38" fmla="*/ 940121 w 2090203"/>
                <a:gd name="connsiteY38" fmla="*/ 1668499 h 1791717"/>
                <a:gd name="connsiteX39" fmla="*/ 911016 w 2090203"/>
                <a:gd name="connsiteY39" fmla="*/ 1686149 h 1791717"/>
                <a:gd name="connsiteX40" fmla="*/ 901990 w 2090203"/>
                <a:gd name="connsiteY40" fmla="*/ 1691544 h 1791717"/>
                <a:gd name="connsiteX41" fmla="*/ 863139 w 2090203"/>
                <a:gd name="connsiteY41" fmla="*/ 1712858 h 1791717"/>
                <a:gd name="connsiteX42" fmla="*/ 853721 w 2090203"/>
                <a:gd name="connsiteY42" fmla="*/ 1717653 h 1791717"/>
                <a:gd name="connsiteX43" fmla="*/ 822719 w 2090203"/>
                <a:gd name="connsiteY43" fmla="*/ 1733039 h 1791717"/>
                <a:gd name="connsiteX44" fmla="*/ 809311 w 2090203"/>
                <a:gd name="connsiteY44" fmla="*/ 1739366 h 1791717"/>
                <a:gd name="connsiteX45" fmla="*/ 779944 w 2090203"/>
                <a:gd name="connsiteY45" fmla="*/ 1752487 h 1791717"/>
                <a:gd name="connsiteX46" fmla="*/ 767125 w 2090203"/>
                <a:gd name="connsiteY46" fmla="*/ 1757949 h 1791717"/>
                <a:gd name="connsiteX47" fmla="*/ 761173 w 2090203"/>
                <a:gd name="connsiteY47" fmla="*/ 1760480 h 1791717"/>
                <a:gd name="connsiteX48" fmla="*/ 737038 w 2090203"/>
                <a:gd name="connsiteY48" fmla="*/ 1770004 h 1791717"/>
                <a:gd name="connsiteX49" fmla="*/ 722518 w 2090203"/>
                <a:gd name="connsiteY49" fmla="*/ 1775732 h 1791717"/>
                <a:gd name="connsiteX50" fmla="*/ 677454 w 2090203"/>
                <a:gd name="connsiteY50" fmla="*/ 1791717 h 1791717"/>
                <a:gd name="connsiteX51" fmla="*/ 0 w 2090203"/>
                <a:gd name="connsiteY51" fmla="*/ 1144020 h 1791717"/>
                <a:gd name="connsiteX52" fmla="*/ 241409 w 2090203"/>
                <a:gd name="connsiteY52" fmla="*/ 645548 h 1791717"/>
                <a:gd name="connsiteX53" fmla="*/ 1071714 w 2090203"/>
                <a:gd name="connsiteY53" fmla="*/ 9396 h 1791717"/>
                <a:gd name="connsiteX54" fmla="*/ 1077531 w 2090203"/>
                <a:gd name="connsiteY54" fmla="*/ 0 h 1791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90203" h="1791717">
                  <a:moveTo>
                    <a:pt x="1077531" y="0"/>
                  </a:moveTo>
                  <a:lnTo>
                    <a:pt x="1416135" y="117120"/>
                  </a:lnTo>
                  <a:cubicBezTo>
                    <a:pt x="1418166" y="117583"/>
                    <a:pt x="1456579" y="127111"/>
                    <a:pt x="1456948" y="157615"/>
                  </a:cubicBezTo>
                  <a:cubicBezTo>
                    <a:pt x="1457133" y="164960"/>
                    <a:pt x="1454732" y="173628"/>
                    <a:pt x="1448823" y="183488"/>
                  </a:cubicBezTo>
                  <a:cubicBezTo>
                    <a:pt x="1418905" y="234306"/>
                    <a:pt x="1335431" y="193148"/>
                    <a:pt x="1295080" y="261766"/>
                  </a:cubicBezTo>
                  <a:cubicBezTo>
                    <a:pt x="1285938" y="277250"/>
                    <a:pt x="1281875" y="292336"/>
                    <a:pt x="1281968" y="306695"/>
                  </a:cubicBezTo>
                  <a:cubicBezTo>
                    <a:pt x="1282337" y="355726"/>
                    <a:pt x="1330537" y="396222"/>
                    <a:pt x="1384186" y="414749"/>
                  </a:cubicBezTo>
                  <a:cubicBezTo>
                    <a:pt x="1387787" y="416073"/>
                    <a:pt x="1391296" y="417198"/>
                    <a:pt x="1394990" y="418190"/>
                  </a:cubicBezTo>
                  <a:cubicBezTo>
                    <a:pt x="1415212" y="424079"/>
                    <a:pt x="1437465" y="427454"/>
                    <a:pt x="1459626" y="427719"/>
                  </a:cubicBezTo>
                  <a:cubicBezTo>
                    <a:pt x="1516137" y="427255"/>
                    <a:pt x="1567015" y="409191"/>
                    <a:pt x="1593147" y="364858"/>
                  </a:cubicBezTo>
                  <a:cubicBezTo>
                    <a:pt x="1600349" y="352550"/>
                    <a:pt x="1603304" y="341765"/>
                    <a:pt x="1603304" y="332104"/>
                  </a:cubicBezTo>
                  <a:cubicBezTo>
                    <a:pt x="1603304" y="295380"/>
                    <a:pt x="1562306" y="274470"/>
                    <a:pt x="1562121" y="244628"/>
                  </a:cubicBezTo>
                  <a:cubicBezTo>
                    <a:pt x="1562121" y="238408"/>
                    <a:pt x="1563784" y="231924"/>
                    <a:pt x="1568123" y="224777"/>
                  </a:cubicBezTo>
                  <a:cubicBezTo>
                    <a:pt x="1569232" y="222858"/>
                    <a:pt x="1570432" y="221138"/>
                    <a:pt x="1571632" y="219351"/>
                  </a:cubicBezTo>
                  <a:cubicBezTo>
                    <a:pt x="1584744" y="200758"/>
                    <a:pt x="1601735" y="194538"/>
                    <a:pt x="1616970" y="193413"/>
                  </a:cubicBezTo>
                  <a:cubicBezTo>
                    <a:pt x="1639870" y="193810"/>
                    <a:pt x="1652059" y="198640"/>
                    <a:pt x="1654183" y="199633"/>
                  </a:cubicBezTo>
                  <a:lnTo>
                    <a:pt x="2090203" y="350499"/>
                  </a:lnTo>
                  <a:lnTo>
                    <a:pt x="2090203" y="353061"/>
                  </a:lnTo>
                  <a:lnTo>
                    <a:pt x="2090203" y="713125"/>
                  </a:lnTo>
                  <a:cubicBezTo>
                    <a:pt x="2083989" y="723782"/>
                    <a:pt x="2077384" y="734305"/>
                    <a:pt x="2070647" y="744762"/>
                  </a:cubicBezTo>
                  <a:cubicBezTo>
                    <a:pt x="2068881" y="747626"/>
                    <a:pt x="2066984" y="750557"/>
                    <a:pt x="2065087" y="753354"/>
                  </a:cubicBezTo>
                  <a:cubicBezTo>
                    <a:pt x="2059332" y="762013"/>
                    <a:pt x="2053380" y="770538"/>
                    <a:pt x="2047036" y="778863"/>
                  </a:cubicBezTo>
                  <a:cubicBezTo>
                    <a:pt x="2045597" y="780795"/>
                    <a:pt x="2044223" y="782860"/>
                    <a:pt x="2042850" y="784725"/>
                  </a:cubicBezTo>
                  <a:cubicBezTo>
                    <a:pt x="2036375" y="793650"/>
                    <a:pt x="2029769" y="802242"/>
                    <a:pt x="2022901" y="810900"/>
                  </a:cubicBezTo>
                  <a:cubicBezTo>
                    <a:pt x="2022116" y="811899"/>
                    <a:pt x="2021135" y="812898"/>
                    <a:pt x="2020350" y="813964"/>
                  </a:cubicBezTo>
                  <a:cubicBezTo>
                    <a:pt x="2014922" y="820691"/>
                    <a:pt x="2009035" y="827418"/>
                    <a:pt x="2003345" y="834145"/>
                  </a:cubicBezTo>
                  <a:cubicBezTo>
                    <a:pt x="1999290" y="838807"/>
                    <a:pt x="1995497" y="843536"/>
                    <a:pt x="1991376" y="848132"/>
                  </a:cubicBezTo>
                  <a:cubicBezTo>
                    <a:pt x="1984901" y="855325"/>
                    <a:pt x="1978164" y="862319"/>
                    <a:pt x="1971493" y="869445"/>
                  </a:cubicBezTo>
                  <a:cubicBezTo>
                    <a:pt x="1967634" y="873375"/>
                    <a:pt x="1964102" y="877305"/>
                    <a:pt x="1960309" y="881234"/>
                  </a:cubicBezTo>
                  <a:cubicBezTo>
                    <a:pt x="1951413" y="890293"/>
                    <a:pt x="1942257" y="899018"/>
                    <a:pt x="1932839" y="907810"/>
                  </a:cubicBezTo>
                  <a:cubicBezTo>
                    <a:pt x="1930811" y="909675"/>
                    <a:pt x="1929045" y="911606"/>
                    <a:pt x="1927018" y="913538"/>
                  </a:cubicBezTo>
                  <a:cubicBezTo>
                    <a:pt x="1915572" y="924061"/>
                    <a:pt x="1903799" y="934451"/>
                    <a:pt x="1891568" y="944642"/>
                  </a:cubicBezTo>
                  <a:cubicBezTo>
                    <a:pt x="1891306" y="944908"/>
                    <a:pt x="1891045" y="944975"/>
                    <a:pt x="1890849" y="945241"/>
                  </a:cubicBezTo>
                  <a:cubicBezTo>
                    <a:pt x="1879534" y="954766"/>
                    <a:pt x="1867826" y="964090"/>
                    <a:pt x="1855922" y="973215"/>
                  </a:cubicBezTo>
                  <a:lnTo>
                    <a:pt x="1024951" y="1609820"/>
                  </a:lnTo>
                  <a:cubicBezTo>
                    <a:pt x="1013375" y="1618612"/>
                    <a:pt x="1001536" y="1627271"/>
                    <a:pt x="989633" y="1635663"/>
                  </a:cubicBezTo>
                  <a:lnTo>
                    <a:pt x="978579" y="1643256"/>
                  </a:lnTo>
                  <a:cubicBezTo>
                    <a:pt x="969946" y="1649250"/>
                    <a:pt x="961181" y="1654912"/>
                    <a:pt x="952417" y="1660640"/>
                  </a:cubicBezTo>
                  <a:cubicBezTo>
                    <a:pt x="948362" y="1663304"/>
                    <a:pt x="944307" y="1665968"/>
                    <a:pt x="940121" y="1668499"/>
                  </a:cubicBezTo>
                  <a:cubicBezTo>
                    <a:pt x="930572" y="1674627"/>
                    <a:pt x="920761" y="1680488"/>
                    <a:pt x="911016" y="1686149"/>
                  </a:cubicBezTo>
                  <a:cubicBezTo>
                    <a:pt x="907942" y="1687947"/>
                    <a:pt x="905064" y="1689746"/>
                    <a:pt x="901990" y="1691544"/>
                  </a:cubicBezTo>
                  <a:cubicBezTo>
                    <a:pt x="889301" y="1698871"/>
                    <a:pt x="876220" y="1705997"/>
                    <a:pt x="863139" y="1712858"/>
                  </a:cubicBezTo>
                  <a:cubicBezTo>
                    <a:pt x="860065" y="1714523"/>
                    <a:pt x="856926" y="1716055"/>
                    <a:pt x="853721" y="1717653"/>
                  </a:cubicBezTo>
                  <a:cubicBezTo>
                    <a:pt x="843452" y="1722915"/>
                    <a:pt x="833184" y="1728110"/>
                    <a:pt x="822719" y="1733039"/>
                  </a:cubicBezTo>
                  <a:cubicBezTo>
                    <a:pt x="818271" y="1735170"/>
                    <a:pt x="813758" y="1737368"/>
                    <a:pt x="809311" y="1739366"/>
                  </a:cubicBezTo>
                  <a:cubicBezTo>
                    <a:pt x="799631" y="1743829"/>
                    <a:pt x="789820" y="1748158"/>
                    <a:pt x="779944" y="1752487"/>
                  </a:cubicBezTo>
                  <a:lnTo>
                    <a:pt x="767125" y="1757949"/>
                  </a:lnTo>
                  <a:cubicBezTo>
                    <a:pt x="765097" y="1758681"/>
                    <a:pt x="763200" y="1759614"/>
                    <a:pt x="761173" y="1760480"/>
                  </a:cubicBezTo>
                  <a:cubicBezTo>
                    <a:pt x="753128" y="1763810"/>
                    <a:pt x="745018" y="1766807"/>
                    <a:pt x="737038" y="1770004"/>
                  </a:cubicBezTo>
                  <a:cubicBezTo>
                    <a:pt x="732198" y="1771936"/>
                    <a:pt x="727358" y="1773934"/>
                    <a:pt x="722518" y="1775732"/>
                  </a:cubicBezTo>
                  <a:cubicBezTo>
                    <a:pt x="707671" y="1781327"/>
                    <a:pt x="692563" y="1786655"/>
                    <a:pt x="677454" y="1791717"/>
                  </a:cubicBezTo>
                  <a:lnTo>
                    <a:pt x="0" y="1144020"/>
                  </a:lnTo>
                  <a:lnTo>
                    <a:pt x="241409" y="645548"/>
                  </a:lnTo>
                  <a:lnTo>
                    <a:pt x="1071714" y="9396"/>
                  </a:lnTo>
                  <a:cubicBezTo>
                    <a:pt x="1074946" y="6749"/>
                    <a:pt x="1076885" y="3441"/>
                    <a:pt x="1077531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67192A6-A334-4D64-8176-8295A6C8E3A7}"/>
                </a:ext>
              </a:extLst>
            </p:cNvPr>
            <p:cNvSpPr/>
            <p:nvPr/>
          </p:nvSpPr>
          <p:spPr>
            <a:xfrm>
              <a:off x="5094824" y="4532641"/>
              <a:ext cx="2033437" cy="1216466"/>
            </a:xfrm>
            <a:custGeom>
              <a:avLst/>
              <a:gdLst>
                <a:gd name="connsiteX0" fmla="*/ 1596142 w 2033437"/>
                <a:gd name="connsiteY0" fmla="*/ 0 h 1216466"/>
                <a:gd name="connsiteX1" fmla="*/ 1753295 w 2033437"/>
                <a:gd name="connsiteY1" fmla="*/ 280142 h 1216466"/>
                <a:gd name="connsiteX2" fmla="*/ 1761046 w 2033437"/>
                <a:gd name="connsiteY2" fmla="*/ 304168 h 1216466"/>
                <a:gd name="connsiteX3" fmla="*/ 1718723 w 2033437"/>
                <a:gd name="connsiteY3" fmla="*/ 345916 h 1216466"/>
                <a:gd name="connsiteX4" fmla="*/ 1706282 w 2033437"/>
                <a:gd name="connsiteY4" fmla="*/ 348968 h 1216466"/>
                <a:gd name="connsiteX5" fmla="*/ 1699857 w 2033437"/>
                <a:gd name="connsiteY5" fmla="*/ 349761 h 1216466"/>
                <a:gd name="connsiteX6" fmla="*/ 1686599 w 2033437"/>
                <a:gd name="connsiteY6" fmla="*/ 349603 h 1216466"/>
                <a:gd name="connsiteX7" fmla="*/ 1670894 w 2033437"/>
                <a:gd name="connsiteY7" fmla="*/ 346431 h 1216466"/>
                <a:gd name="connsiteX8" fmla="*/ 1642034 w 2033437"/>
                <a:gd name="connsiteY8" fmla="*/ 334616 h 1216466"/>
                <a:gd name="connsiteX9" fmla="*/ 1577684 w 2033437"/>
                <a:gd name="connsiteY9" fmla="*/ 316617 h 1216466"/>
                <a:gd name="connsiteX10" fmla="*/ 1536483 w 2033437"/>
                <a:gd name="connsiteY10" fmla="*/ 323714 h 1216466"/>
                <a:gd name="connsiteX11" fmla="*/ 1451635 w 2033437"/>
                <a:gd name="connsiteY11" fmla="*/ 425050 h 1216466"/>
                <a:gd name="connsiteX12" fmla="*/ 1467034 w 2033437"/>
                <a:gd name="connsiteY12" fmla="*/ 482735 h 1216466"/>
                <a:gd name="connsiteX13" fmla="*/ 1606340 w 2033437"/>
                <a:gd name="connsiteY13" fmla="*/ 563376 h 1216466"/>
                <a:gd name="connsiteX14" fmla="*/ 1654679 w 2033437"/>
                <a:gd name="connsiteY14" fmla="*/ 557390 h 1216466"/>
                <a:gd name="connsiteX15" fmla="*/ 1660900 w 2033437"/>
                <a:gd name="connsiteY15" fmla="*/ 555606 h 1216466"/>
                <a:gd name="connsiteX16" fmla="*/ 1770326 w 2033437"/>
                <a:gd name="connsiteY16" fmla="*/ 438133 h 1216466"/>
                <a:gd name="connsiteX17" fmla="*/ 1776547 w 2033437"/>
                <a:gd name="connsiteY17" fmla="*/ 436230 h 1216466"/>
                <a:gd name="connsiteX18" fmla="*/ 1793578 w 2033437"/>
                <a:gd name="connsiteY18" fmla="*/ 432939 h 1216466"/>
                <a:gd name="connsiteX19" fmla="*/ 1856194 w 2033437"/>
                <a:gd name="connsiteY19" fmla="*/ 464538 h 1216466"/>
                <a:gd name="connsiteX20" fmla="*/ 2033437 w 2033437"/>
                <a:gd name="connsiteY20" fmla="*/ 782938 h 1216466"/>
                <a:gd name="connsiteX21" fmla="*/ 2033437 w 2033437"/>
                <a:gd name="connsiteY21" fmla="*/ 784908 h 1216466"/>
                <a:gd name="connsiteX22" fmla="*/ 2033437 w 2033437"/>
                <a:gd name="connsiteY22" fmla="*/ 1144957 h 1216466"/>
                <a:gd name="connsiteX23" fmla="*/ 1978844 w 2033437"/>
                <a:gd name="connsiteY23" fmla="*/ 1161847 h 1216466"/>
                <a:gd name="connsiteX24" fmla="*/ 1960646 w 2033437"/>
                <a:gd name="connsiteY24" fmla="*/ 1166553 h 1216466"/>
                <a:gd name="connsiteX25" fmla="*/ 1923473 w 2033437"/>
                <a:gd name="connsiteY25" fmla="*/ 1176332 h 1216466"/>
                <a:gd name="connsiteX26" fmla="*/ 1921040 w 2033437"/>
                <a:gd name="connsiteY26" fmla="*/ 1176963 h 1216466"/>
                <a:gd name="connsiteX27" fmla="*/ 1872869 w 2033437"/>
                <a:gd name="connsiteY27" fmla="*/ 1187516 h 1216466"/>
                <a:gd name="connsiteX28" fmla="*/ 1860316 w 2033437"/>
                <a:gd name="connsiteY28" fmla="*/ 1189920 h 1216466"/>
                <a:gd name="connsiteX29" fmla="*/ 1821001 w 2033437"/>
                <a:gd name="connsiteY29" fmla="*/ 1197031 h 1216466"/>
                <a:gd name="connsiteX30" fmla="*/ 1802706 w 2033437"/>
                <a:gd name="connsiteY30" fmla="*/ 1199822 h 1216466"/>
                <a:gd name="connsiteX31" fmla="*/ 1767673 w 2033437"/>
                <a:gd name="connsiteY31" fmla="*/ 1204650 h 1216466"/>
                <a:gd name="connsiteX32" fmla="*/ 1748600 w 2033437"/>
                <a:gd name="connsiteY32" fmla="*/ 1206932 h 1216466"/>
                <a:gd name="connsiteX33" fmla="*/ 1736630 w 2033437"/>
                <a:gd name="connsiteY33" fmla="*/ 1208337 h 1216466"/>
                <a:gd name="connsiteX34" fmla="*/ 1701111 w 2033437"/>
                <a:gd name="connsiteY34" fmla="*/ 1211638 h 1216466"/>
                <a:gd name="connsiteX35" fmla="*/ 1698872 w 2033437"/>
                <a:gd name="connsiteY35" fmla="*/ 1211903 h 1216466"/>
                <a:gd name="connsiteX36" fmla="*/ 1647101 w 2033437"/>
                <a:gd name="connsiteY36" fmla="*/ 1214938 h 1216466"/>
                <a:gd name="connsiteX37" fmla="*/ 1634256 w 2033437"/>
                <a:gd name="connsiteY37" fmla="*/ 1215448 h 1216466"/>
                <a:gd name="connsiteX38" fmla="*/ 1581804 w 2033437"/>
                <a:gd name="connsiteY38" fmla="*/ 1216466 h 1216466"/>
                <a:gd name="connsiteX39" fmla="*/ 406448 w 2033437"/>
                <a:gd name="connsiteY39" fmla="*/ 1216466 h 1216466"/>
                <a:gd name="connsiteX40" fmla="*/ 371220 w 2033437"/>
                <a:gd name="connsiteY40" fmla="*/ 1215957 h 1216466"/>
                <a:gd name="connsiteX41" fmla="*/ 368106 w 2033437"/>
                <a:gd name="connsiteY41" fmla="*/ 1215957 h 1216466"/>
                <a:gd name="connsiteX42" fmla="*/ 363630 w 2033437"/>
                <a:gd name="connsiteY42" fmla="*/ 1215712 h 1216466"/>
                <a:gd name="connsiteX43" fmla="*/ 312832 w 2033437"/>
                <a:gd name="connsiteY43" fmla="*/ 1213410 h 1216466"/>
                <a:gd name="connsiteX44" fmla="*/ 311859 w 2033437"/>
                <a:gd name="connsiteY44" fmla="*/ 1213288 h 1216466"/>
                <a:gd name="connsiteX45" fmla="*/ 261742 w 2033437"/>
                <a:gd name="connsiteY45" fmla="*/ 1209234 h 1216466"/>
                <a:gd name="connsiteX46" fmla="*/ 255709 w 2033437"/>
                <a:gd name="connsiteY46" fmla="*/ 1208725 h 1216466"/>
                <a:gd name="connsiteX47" fmla="*/ 208025 w 2033437"/>
                <a:gd name="connsiteY47" fmla="*/ 1203000 h 1216466"/>
                <a:gd name="connsiteX48" fmla="*/ 199851 w 2033437"/>
                <a:gd name="connsiteY48" fmla="*/ 1201859 h 1216466"/>
                <a:gd name="connsiteX49" fmla="*/ 153432 w 2033437"/>
                <a:gd name="connsiteY49" fmla="*/ 1194627 h 1216466"/>
                <a:gd name="connsiteX50" fmla="*/ 149929 w 2033437"/>
                <a:gd name="connsiteY50" fmla="*/ 1194117 h 1216466"/>
                <a:gd name="connsiteX51" fmla="*/ 145744 w 2033437"/>
                <a:gd name="connsiteY51" fmla="*/ 1193221 h 1216466"/>
                <a:gd name="connsiteX52" fmla="*/ 96309 w 2033437"/>
                <a:gd name="connsiteY52" fmla="*/ 1183442 h 1216466"/>
                <a:gd name="connsiteX53" fmla="*/ 89691 w 2033437"/>
                <a:gd name="connsiteY53" fmla="*/ 1181914 h 1216466"/>
                <a:gd name="connsiteX54" fmla="*/ 40256 w 2033437"/>
                <a:gd name="connsiteY54" fmla="*/ 1169975 h 1216466"/>
                <a:gd name="connsiteX55" fmla="*/ 35098 w 2033437"/>
                <a:gd name="connsiteY55" fmla="*/ 1168590 h 1216466"/>
                <a:gd name="connsiteX56" fmla="*/ 0 w 2033437"/>
                <a:gd name="connsiteY56" fmla="*/ 1158573 h 1216466"/>
                <a:gd name="connsiteX57" fmla="*/ 429011 w 2033437"/>
                <a:gd name="connsiteY57" fmla="*/ 4679 h 1216466"/>
                <a:gd name="connsiteX58" fmla="*/ 1581151 w 2033437"/>
                <a:gd name="connsiteY58" fmla="*/ 4679 h 1216466"/>
                <a:gd name="connsiteX59" fmla="*/ 1596142 w 2033437"/>
                <a:gd name="connsiteY59" fmla="*/ 0 h 1216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033437" h="1216466">
                  <a:moveTo>
                    <a:pt x="1596142" y="0"/>
                  </a:moveTo>
                  <a:lnTo>
                    <a:pt x="1753295" y="280142"/>
                  </a:lnTo>
                  <a:cubicBezTo>
                    <a:pt x="1753703" y="280657"/>
                    <a:pt x="1761148" y="290807"/>
                    <a:pt x="1761046" y="304168"/>
                  </a:cubicBezTo>
                  <a:cubicBezTo>
                    <a:pt x="1761046" y="318004"/>
                    <a:pt x="1752683" y="334775"/>
                    <a:pt x="1718723" y="345916"/>
                  </a:cubicBezTo>
                  <a:cubicBezTo>
                    <a:pt x="1714440" y="347343"/>
                    <a:pt x="1710259" y="348334"/>
                    <a:pt x="1706282" y="348968"/>
                  </a:cubicBezTo>
                  <a:cubicBezTo>
                    <a:pt x="1704140" y="349365"/>
                    <a:pt x="1701999" y="349603"/>
                    <a:pt x="1699857" y="349761"/>
                  </a:cubicBezTo>
                  <a:cubicBezTo>
                    <a:pt x="1691393" y="349999"/>
                    <a:pt x="1689047" y="349880"/>
                    <a:pt x="1686599" y="349603"/>
                  </a:cubicBezTo>
                  <a:cubicBezTo>
                    <a:pt x="1681092" y="349127"/>
                    <a:pt x="1675891" y="347977"/>
                    <a:pt x="1670894" y="346431"/>
                  </a:cubicBezTo>
                  <a:cubicBezTo>
                    <a:pt x="1661104" y="343537"/>
                    <a:pt x="1651722" y="339096"/>
                    <a:pt x="1642034" y="334616"/>
                  </a:cubicBezTo>
                  <a:cubicBezTo>
                    <a:pt x="1621434" y="324982"/>
                    <a:pt x="1602261" y="316617"/>
                    <a:pt x="1577684" y="316617"/>
                  </a:cubicBezTo>
                  <a:cubicBezTo>
                    <a:pt x="1565446" y="316617"/>
                    <a:pt x="1551882" y="318639"/>
                    <a:pt x="1536483" y="323714"/>
                  </a:cubicBezTo>
                  <a:cubicBezTo>
                    <a:pt x="1475804" y="343537"/>
                    <a:pt x="1451737" y="384174"/>
                    <a:pt x="1451635" y="425050"/>
                  </a:cubicBezTo>
                  <a:cubicBezTo>
                    <a:pt x="1451533" y="444992"/>
                    <a:pt x="1457142" y="465053"/>
                    <a:pt x="1467034" y="482735"/>
                  </a:cubicBezTo>
                  <a:cubicBezTo>
                    <a:pt x="1490286" y="524483"/>
                    <a:pt x="1542092" y="562226"/>
                    <a:pt x="1606340" y="563376"/>
                  </a:cubicBezTo>
                  <a:cubicBezTo>
                    <a:pt x="1625105" y="563218"/>
                    <a:pt x="1639790" y="561315"/>
                    <a:pt x="1654679" y="557390"/>
                  </a:cubicBezTo>
                  <a:cubicBezTo>
                    <a:pt x="1656719" y="556874"/>
                    <a:pt x="1658759" y="556240"/>
                    <a:pt x="1660900" y="555606"/>
                  </a:cubicBezTo>
                  <a:cubicBezTo>
                    <a:pt x="1755335" y="524761"/>
                    <a:pt x="1703324" y="459978"/>
                    <a:pt x="1770326" y="438133"/>
                  </a:cubicBezTo>
                  <a:lnTo>
                    <a:pt x="1776547" y="436230"/>
                  </a:lnTo>
                  <a:cubicBezTo>
                    <a:pt x="1788377" y="433574"/>
                    <a:pt x="1791028" y="433177"/>
                    <a:pt x="1793578" y="432939"/>
                  </a:cubicBezTo>
                  <a:cubicBezTo>
                    <a:pt x="1843956" y="433455"/>
                    <a:pt x="1855684" y="463031"/>
                    <a:pt x="1856194" y="464538"/>
                  </a:cubicBezTo>
                  <a:lnTo>
                    <a:pt x="2033437" y="782938"/>
                  </a:lnTo>
                  <a:lnTo>
                    <a:pt x="2033437" y="784908"/>
                  </a:lnTo>
                  <a:lnTo>
                    <a:pt x="2033437" y="1144957"/>
                  </a:lnTo>
                  <a:cubicBezTo>
                    <a:pt x="2015434" y="1150927"/>
                    <a:pt x="1997236" y="1156529"/>
                    <a:pt x="1978844" y="1161847"/>
                  </a:cubicBezTo>
                  <a:cubicBezTo>
                    <a:pt x="1972713" y="1163639"/>
                    <a:pt x="1966485" y="1165025"/>
                    <a:pt x="1960646" y="1166553"/>
                  </a:cubicBezTo>
                  <a:cubicBezTo>
                    <a:pt x="1948190" y="1169975"/>
                    <a:pt x="1935929" y="1173276"/>
                    <a:pt x="1923473" y="1176332"/>
                  </a:cubicBezTo>
                  <a:cubicBezTo>
                    <a:pt x="1922694" y="1176597"/>
                    <a:pt x="1921818" y="1176719"/>
                    <a:pt x="1921040" y="1176963"/>
                  </a:cubicBezTo>
                  <a:cubicBezTo>
                    <a:pt x="1905080" y="1180773"/>
                    <a:pt x="1889024" y="1184216"/>
                    <a:pt x="1872869" y="1187516"/>
                  </a:cubicBezTo>
                  <a:cubicBezTo>
                    <a:pt x="1868685" y="1188392"/>
                    <a:pt x="1864500" y="1189167"/>
                    <a:pt x="1860316" y="1189920"/>
                  </a:cubicBezTo>
                  <a:cubicBezTo>
                    <a:pt x="1847276" y="1192467"/>
                    <a:pt x="1834139" y="1194871"/>
                    <a:pt x="1821001" y="1197031"/>
                  </a:cubicBezTo>
                  <a:cubicBezTo>
                    <a:pt x="1814870" y="1198049"/>
                    <a:pt x="1808740" y="1198946"/>
                    <a:pt x="1802706" y="1199822"/>
                  </a:cubicBezTo>
                  <a:lnTo>
                    <a:pt x="1767673" y="1204650"/>
                  </a:lnTo>
                  <a:lnTo>
                    <a:pt x="1748600" y="1206932"/>
                  </a:lnTo>
                  <a:cubicBezTo>
                    <a:pt x="1744610" y="1207319"/>
                    <a:pt x="1740717" y="1207950"/>
                    <a:pt x="1736630" y="1208337"/>
                  </a:cubicBezTo>
                  <a:cubicBezTo>
                    <a:pt x="1724855" y="1209601"/>
                    <a:pt x="1712983" y="1210762"/>
                    <a:pt x="1701111" y="1211638"/>
                  </a:cubicBezTo>
                  <a:cubicBezTo>
                    <a:pt x="1700332" y="1211760"/>
                    <a:pt x="1699651" y="1211903"/>
                    <a:pt x="1698872" y="1211903"/>
                  </a:cubicBezTo>
                  <a:cubicBezTo>
                    <a:pt x="1681648" y="1213288"/>
                    <a:pt x="1664423" y="1214184"/>
                    <a:pt x="1647101" y="1214938"/>
                  </a:cubicBezTo>
                  <a:cubicBezTo>
                    <a:pt x="1642917" y="1215203"/>
                    <a:pt x="1638635" y="1215325"/>
                    <a:pt x="1634256" y="1215448"/>
                  </a:cubicBezTo>
                  <a:cubicBezTo>
                    <a:pt x="1616837" y="1216079"/>
                    <a:pt x="1599320" y="1216466"/>
                    <a:pt x="1581804" y="1216466"/>
                  </a:cubicBezTo>
                  <a:lnTo>
                    <a:pt x="406448" y="1216466"/>
                  </a:lnTo>
                  <a:cubicBezTo>
                    <a:pt x="394770" y="1216466"/>
                    <a:pt x="382898" y="1216222"/>
                    <a:pt x="371220" y="1215957"/>
                  </a:cubicBezTo>
                  <a:lnTo>
                    <a:pt x="368106" y="1215957"/>
                  </a:lnTo>
                  <a:cubicBezTo>
                    <a:pt x="366549" y="1215835"/>
                    <a:pt x="365187" y="1215712"/>
                    <a:pt x="363630" y="1215712"/>
                  </a:cubicBezTo>
                  <a:cubicBezTo>
                    <a:pt x="346600" y="1215203"/>
                    <a:pt x="329765" y="1214429"/>
                    <a:pt x="312832" y="1213410"/>
                  </a:cubicBezTo>
                  <a:cubicBezTo>
                    <a:pt x="312443" y="1213288"/>
                    <a:pt x="312248" y="1213288"/>
                    <a:pt x="311859" y="1213288"/>
                  </a:cubicBezTo>
                  <a:cubicBezTo>
                    <a:pt x="295024" y="1212269"/>
                    <a:pt x="278383" y="1210884"/>
                    <a:pt x="261742" y="1209234"/>
                  </a:cubicBezTo>
                  <a:cubicBezTo>
                    <a:pt x="259796" y="1209091"/>
                    <a:pt x="257752" y="1208969"/>
                    <a:pt x="255709" y="1208725"/>
                  </a:cubicBezTo>
                  <a:cubicBezTo>
                    <a:pt x="239652" y="1207074"/>
                    <a:pt x="223790" y="1205159"/>
                    <a:pt x="208025" y="1203000"/>
                  </a:cubicBezTo>
                  <a:lnTo>
                    <a:pt x="199851" y="1201859"/>
                  </a:lnTo>
                  <a:cubicBezTo>
                    <a:pt x="184280" y="1199699"/>
                    <a:pt x="168808" y="1197295"/>
                    <a:pt x="153432" y="1194627"/>
                  </a:cubicBezTo>
                  <a:cubicBezTo>
                    <a:pt x="152264" y="1194504"/>
                    <a:pt x="150999" y="1194362"/>
                    <a:pt x="149929" y="1194117"/>
                  </a:cubicBezTo>
                  <a:cubicBezTo>
                    <a:pt x="148469" y="1193852"/>
                    <a:pt x="147107" y="1193486"/>
                    <a:pt x="145744" y="1193221"/>
                  </a:cubicBezTo>
                  <a:cubicBezTo>
                    <a:pt x="129104" y="1190185"/>
                    <a:pt x="112658" y="1187007"/>
                    <a:pt x="96309" y="1183442"/>
                  </a:cubicBezTo>
                  <a:lnTo>
                    <a:pt x="89691" y="1181914"/>
                  </a:lnTo>
                  <a:cubicBezTo>
                    <a:pt x="73051" y="1178247"/>
                    <a:pt x="56507" y="1174294"/>
                    <a:pt x="40256" y="1169975"/>
                  </a:cubicBezTo>
                  <a:cubicBezTo>
                    <a:pt x="38504" y="1169486"/>
                    <a:pt x="36850" y="1169099"/>
                    <a:pt x="35098" y="1168590"/>
                  </a:cubicBezTo>
                  <a:lnTo>
                    <a:pt x="0" y="1158573"/>
                  </a:lnTo>
                  <a:lnTo>
                    <a:pt x="429011" y="4679"/>
                  </a:lnTo>
                  <a:lnTo>
                    <a:pt x="1581151" y="4679"/>
                  </a:lnTo>
                  <a:cubicBezTo>
                    <a:pt x="1586658" y="4679"/>
                    <a:pt x="1592267" y="2895"/>
                    <a:pt x="1596142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E3EA9F34-E59B-442F-8371-BB0133B25CFF}"/>
                </a:ext>
              </a:extLst>
            </p:cNvPr>
            <p:cNvSpPr/>
            <p:nvPr/>
          </p:nvSpPr>
          <p:spPr>
            <a:xfrm>
              <a:off x="5489287" y="2342578"/>
              <a:ext cx="1170607" cy="360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" y="8"/>
                  </a:moveTo>
                  <a:cubicBezTo>
                    <a:pt x="106" y="8"/>
                    <a:pt x="92" y="8"/>
                    <a:pt x="75" y="15"/>
                  </a:cubicBezTo>
                  <a:cubicBezTo>
                    <a:pt x="49" y="23"/>
                    <a:pt x="26" y="38"/>
                    <a:pt x="2" y="53"/>
                  </a:cubicBezTo>
                  <a:cubicBezTo>
                    <a:pt x="2" y="53"/>
                    <a:pt x="0" y="53"/>
                    <a:pt x="0" y="53"/>
                  </a:cubicBezTo>
                  <a:lnTo>
                    <a:pt x="0" y="53"/>
                  </a:lnTo>
                  <a:lnTo>
                    <a:pt x="0" y="21600"/>
                  </a:lnTo>
                  <a:cubicBezTo>
                    <a:pt x="38" y="21570"/>
                    <a:pt x="78" y="21547"/>
                    <a:pt x="120" y="21547"/>
                  </a:cubicBezTo>
                  <a:lnTo>
                    <a:pt x="21600" y="21547"/>
                  </a:lnTo>
                  <a:lnTo>
                    <a:pt x="2160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Shape">
              <a:extLst>
                <a:ext uri="{FF2B5EF4-FFF2-40B4-BE49-F238E27FC236}">
                  <a16:creationId xmlns:a16="http://schemas.microsoft.com/office/drawing/2014/main" id="{D3C8E922-BF32-489F-850E-0BAFFDA2AA26}"/>
                </a:ext>
              </a:extLst>
            </p:cNvPr>
            <p:cNvSpPr/>
            <p:nvPr/>
          </p:nvSpPr>
          <p:spPr>
            <a:xfrm>
              <a:off x="4646367" y="2345499"/>
              <a:ext cx="842470" cy="100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67" y="8"/>
                    <a:pt x="21531" y="16"/>
                    <a:pt x="21499" y="27"/>
                  </a:cubicBezTo>
                  <a:cubicBezTo>
                    <a:pt x="21495" y="27"/>
                    <a:pt x="21495" y="30"/>
                    <a:pt x="21492" y="30"/>
                  </a:cubicBezTo>
                  <a:cubicBezTo>
                    <a:pt x="21450" y="44"/>
                    <a:pt x="21414" y="63"/>
                    <a:pt x="21378" y="85"/>
                  </a:cubicBezTo>
                  <a:lnTo>
                    <a:pt x="0" y="13828"/>
                  </a:lnTo>
                  <a:lnTo>
                    <a:pt x="0" y="21600"/>
                  </a:lnTo>
                  <a:lnTo>
                    <a:pt x="21378" y="7857"/>
                  </a:lnTo>
                  <a:cubicBezTo>
                    <a:pt x="21410" y="7835"/>
                    <a:pt x="21450" y="7819"/>
                    <a:pt x="21492" y="7802"/>
                  </a:cubicBezTo>
                  <a:cubicBezTo>
                    <a:pt x="21525" y="7788"/>
                    <a:pt x="21561" y="7780"/>
                    <a:pt x="21600" y="777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Shape">
              <a:extLst>
                <a:ext uri="{FF2B5EF4-FFF2-40B4-BE49-F238E27FC236}">
                  <a16:creationId xmlns:a16="http://schemas.microsoft.com/office/drawing/2014/main" id="{0DAB82C1-BEC4-46AD-BD36-D509586FB075}"/>
                </a:ext>
              </a:extLst>
            </p:cNvPr>
            <p:cNvSpPr/>
            <p:nvPr/>
          </p:nvSpPr>
          <p:spPr>
            <a:xfrm>
              <a:off x="6660344" y="2342928"/>
              <a:ext cx="866518" cy="101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5" y="13817"/>
                  </a:moveTo>
                  <a:cubicBezTo>
                    <a:pt x="21549" y="13765"/>
                    <a:pt x="21508" y="13717"/>
                    <a:pt x="21448" y="13676"/>
                  </a:cubicBezTo>
                  <a:lnTo>
                    <a:pt x="731" y="100"/>
                  </a:lnTo>
                  <a:cubicBezTo>
                    <a:pt x="700" y="79"/>
                    <a:pt x="665" y="62"/>
                    <a:pt x="624" y="49"/>
                  </a:cubicBezTo>
                  <a:cubicBezTo>
                    <a:pt x="614" y="46"/>
                    <a:pt x="605" y="41"/>
                    <a:pt x="592" y="38"/>
                  </a:cubicBezTo>
                  <a:cubicBezTo>
                    <a:pt x="557" y="27"/>
                    <a:pt x="522" y="19"/>
                    <a:pt x="488" y="11"/>
                  </a:cubicBezTo>
                  <a:cubicBezTo>
                    <a:pt x="481" y="11"/>
                    <a:pt x="478" y="8"/>
                    <a:pt x="472" y="8"/>
                  </a:cubicBezTo>
                  <a:cubicBezTo>
                    <a:pt x="469" y="8"/>
                    <a:pt x="469" y="8"/>
                    <a:pt x="465" y="8"/>
                  </a:cubicBezTo>
                  <a:cubicBezTo>
                    <a:pt x="453" y="5"/>
                    <a:pt x="437" y="5"/>
                    <a:pt x="424" y="5"/>
                  </a:cubicBezTo>
                  <a:cubicBezTo>
                    <a:pt x="408" y="3"/>
                    <a:pt x="393" y="3"/>
                    <a:pt x="374" y="0"/>
                  </a:cubicBezTo>
                  <a:cubicBezTo>
                    <a:pt x="367" y="0"/>
                    <a:pt x="364" y="0"/>
                    <a:pt x="358" y="0"/>
                  </a:cubicBezTo>
                  <a:lnTo>
                    <a:pt x="0" y="0"/>
                  </a:lnTo>
                  <a:lnTo>
                    <a:pt x="0" y="7678"/>
                  </a:lnTo>
                  <a:lnTo>
                    <a:pt x="358" y="7678"/>
                  </a:lnTo>
                  <a:cubicBezTo>
                    <a:pt x="380" y="7678"/>
                    <a:pt x="402" y="7680"/>
                    <a:pt x="424" y="7683"/>
                  </a:cubicBezTo>
                  <a:cubicBezTo>
                    <a:pt x="437" y="7683"/>
                    <a:pt x="453" y="7686"/>
                    <a:pt x="465" y="7686"/>
                  </a:cubicBezTo>
                  <a:cubicBezTo>
                    <a:pt x="472" y="7686"/>
                    <a:pt x="478" y="7688"/>
                    <a:pt x="488" y="7691"/>
                  </a:cubicBezTo>
                  <a:cubicBezTo>
                    <a:pt x="525" y="7697"/>
                    <a:pt x="560" y="7707"/>
                    <a:pt x="592" y="7718"/>
                  </a:cubicBezTo>
                  <a:cubicBezTo>
                    <a:pt x="601" y="7721"/>
                    <a:pt x="614" y="7726"/>
                    <a:pt x="624" y="7729"/>
                  </a:cubicBezTo>
                  <a:cubicBezTo>
                    <a:pt x="662" y="7745"/>
                    <a:pt x="700" y="7761"/>
                    <a:pt x="731" y="7780"/>
                  </a:cubicBezTo>
                  <a:lnTo>
                    <a:pt x="21448" y="21356"/>
                  </a:lnTo>
                  <a:cubicBezTo>
                    <a:pt x="21508" y="21397"/>
                    <a:pt x="21549" y="21446"/>
                    <a:pt x="21575" y="21497"/>
                  </a:cubicBezTo>
                  <a:cubicBezTo>
                    <a:pt x="21590" y="21530"/>
                    <a:pt x="21600" y="21565"/>
                    <a:pt x="21600" y="21600"/>
                  </a:cubicBezTo>
                  <a:lnTo>
                    <a:pt x="21600" y="13922"/>
                  </a:lnTo>
                  <a:cubicBezTo>
                    <a:pt x="21600" y="13887"/>
                    <a:pt x="21590" y="13852"/>
                    <a:pt x="21575" y="13817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Shape">
              <a:extLst>
                <a:ext uri="{FF2B5EF4-FFF2-40B4-BE49-F238E27FC236}">
                  <a16:creationId xmlns:a16="http://schemas.microsoft.com/office/drawing/2014/main" id="{8E1A8DA3-C299-4250-ACFA-8677609300ED}"/>
                </a:ext>
              </a:extLst>
            </p:cNvPr>
            <p:cNvSpPr/>
            <p:nvPr/>
          </p:nvSpPr>
          <p:spPr>
            <a:xfrm>
              <a:off x="3536632" y="3889056"/>
              <a:ext cx="88520" cy="69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4" y="2711"/>
                  </a:moveTo>
                  <a:cubicBezTo>
                    <a:pt x="465" y="1814"/>
                    <a:pt x="0" y="909"/>
                    <a:pt x="0" y="0"/>
                  </a:cubicBezTo>
                  <a:lnTo>
                    <a:pt x="0" y="0"/>
                  </a:lnTo>
                  <a:lnTo>
                    <a:pt x="0" y="11154"/>
                  </a:lnTo>
                  <a:cubicBezTo>
                    <a:pt x="0" y="14801"/>
                    <a:pt x="7438" y="18338"/>
                    <a:pt x="21600" y="21600"/>
                  </a:cubicBezTo>
                  <a:lnTo>
                    <a:pt x="21600" y="10446"/>
                  </a:lnTo>
                  <a:cubicBezTo>
                    <a:pt x="11001" y="7995"/>
                    <a:pt x="4153" y="5394"/>
                    <a:pt x="1394" y="2711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Shape">
              <a:extLst>
                <a:ext uri="{FF2B5EF4-FFF2-40B4-BE49-F238E27FC236}">
                  <a16:creationId xmlns:a16="http://schemas.microsoft.com/office/drawing/2014/main" id="{7AC4880F-6820-4917-9D41-609A9BDAAEB0}"/>
                </a:ext>
              </a:extLst>
            </p:cNvPr>
            <p:cNvSpPr/>
            <p:nvPr/>
          </p:nvSpPr>
          <p:spPr>
            <a:xfrm>
              <a:off x="8541010" y="3889056"/>
              <a:ext cx="97300" cy="71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1515" y="662"/>
                  </a:moveTo>
                  <a:cubicBezTo>
                    <a:pt x="21487" y="743"/>
                    <a:pt x="21459" y="824"/>
                    <a:pt x="21431" y="901"/>
                  </a:cubicBezTo>
                  <a:cubicBezTo>
                    <a:pt x="21374" y="1044"/>
                    <a:pt x="21346" y="1186"/>
                    <a:pt x="21262" y="1332"/>
                  </a:cubicBezTo>
                  <a:cubicBezTo>
                    <a:pt x="21205" y="1421"/>
                    <a:pt x="21149" y="1513"/>
                    <a:pt x="21121" y="1602"/>
                  </a:cubicBezTo>
                  <a:cubicBezTo>
                    <a:pt x="21036" y="1733"/>
                    <a:pt x="20980" y="1868"/>
                    <a:pt x="20867" y="1999"/>
                  </a:cubicBezTo>
                  <a:cubicBezTo>
                    <a:pt x="20811" y="2091"/>
                    <a:pt x="20727" y="2187"/>
                    <a:pt x="20642" y="2280"/>
                  </a:cubicBezTo>
                  <a:cubicBezTo>
                    <a:pt x="20530" y="2407"/>
                    <a:pt x="20417" y="2534"/>
                    <a:pt x="20304" y="2661"/>
                  </a:cubicBezTo>
                  <a:cubicBezTo>
                    <a:pt x="20220" y="2757"/>
                    <a:pt x="20107" y="2854"/>
                    <a:pt x="20023" y="2946"/>
                  </a:cubicBezTo>
                  <a:cubicBezTo>
                    <a:pt x="19882" y="3073"/>
                    <a:pt x="19741" y="3196"/>
                    <a:pt x="19600" y="3323"/>
                  </a:cubicBezTo>
                  <a:cubicBezTo>
                    <a:pt x="19488" y="3420"/>
                    <a:pt x="19375" y="3512"/>
                    <a:pt x="19234" y="3608"/>
                  </a:cubicBezTo>
                  <a:cubicBezTo>
                    <a:pt x="19065" y="3735"/>
                    <a:pt x="18896" y="3859"/>
                    <a:pt x="18727" y="3982"/>
                  </a:cubicBezTo>
                  <a:cubicBezTo>
                    <a:pt x="18586" y="4074"/>
                    <a:pt x="18446" y="4171"/>
                    <a:pt x="18305" y="4263"/>
                  </a:cubicBezTo>
                  <a:cubicBezTo>
                    <a:pt x="18108" y="4390"/>
                    <a:pt x="17911" y="4513"/>
                    <a:pt x="17685" y="4640"/>
                  </a:cubicBezTo>
                  <a:cubicBezTo>
                    <a:pt x="17544" y="4733"/>
                    <a:pt x="17376" y="4821"/>
                    <a:pt x="17207" y="4914"/>
                  </a:cubicBezTo>
                  <a:cubicBezTo>
                    <a:pt x="16981" y="5041"/>
                    <a:pt x="16728" y="5172"/>
                    <a:pt x="16474" y="5299"/>
                  </a:cubicBezTo>
                  <a:cubicBezTo>
                    <a:pt x="16305" y="5387"/>
                    <a:pt x="16136" y="5472"/>
                    <a:pt x="15967" y="5561"/>
                  </a:cubicBezTo>
                  <a:cubicBezTo>
                    <a:pt x="15714" y="5680"/>
                    <a:pt x="15460" y="5800"/>
                    <a:pt x="15207" y="5919"/>
                  </a:cubicBezTo>
                  <a:cubicBezTo>
                    <a:pt x="14982" y="6019"/>
                    <a:pt x="14756" y="6123"/>
                    <a:pt x="14531" y="6223"/>
                  </a:cubicBezTo>
                  <a:cubicBezTo>
                    <a:pt x="14250" y="6342"/>
                    <a:pt x="13968" y="6458"/>
                    <a:pt x="13658" y="6577"/>
                  </a:cubicBezTo>
                  <a:cubicBezTo>
                    <a:pt x="13405" y="6678"/>
                    <a:pt x="13179" y="6778"/>
                    <a:pt x="12926" y="6878"/>
                  </a:cubicBezTo>
                  <a:cubicBezTo>
                    <a:pt x="12616" y="6997"/>
                    <a:pt x="12306" y="7113"/>
                    <a:pt x="11968" y="7232"/>
                  </a:cubicBezTo>
                  <a:cubicBezTo>
                    <a:pt x="11687" y="7332"/>
                    <a:pt x="11434" y="7428"/>
                    <a:pt x="11152" y="7529"/>
                  </a:cubicBezTo>
                  <a:cubicBezTo>
                    <a:pt x="10814" y="7648"/>
                    <a:pt x="10448" y="7767"/>
                    <a:pt x="10110" y="7883"/>
                  </a:cubicBezTo>
                  <a:cubicBezTo>
                    <a:pt x="9828" y="7979"/>
                    <a:pt x="9547" y="8075"/>
                    <a:pt x="9237" y="8172"/>
                  </a:cubicBezTo>
                  <a:cubicBezTo>
                    <a:pt x="8871" y="8295"/>
                    <a:pt x="8448" y="8414"/>
                    <a:pt x="8054" y="8538"/>
                  </a:cubicBezTo>
                  <a:cubicBezTo>
                    <a:pt x="7744" y="8630"/>
                    <a:pt x="7463" y="8719"/>
                    <a:pt x="7153" y="8811"/>
                  </a:cubicBezTo>
                  <a:cubicBezTo>
                    <a:pt x="6730" y="8938"/>
                    <a:pt x="6280" y="9061"/>
                    <a:pt x="5829" y="9188"/>
                  </a:cubicBezTo>
                  <a:cubicBezTo>
                    <a:pt x="5520" y="9273"/>
                    <a:pt x="5238" y="9358"/>
                    <a:pt x="4928" y="9443"/>
                  </a:cubicBezTo>
                  <a:cubicBezTo>
                    <a:pt x="4421" y="9581"/>
                    <a:pt x="3886" y="9720"/>
                    <a:pt x="3351" y="9855"/>
                  </a:cubicBezTo>
                  <a:cubicBezTo>
                    <a:pt x="3070" y="9924"/>
                    <a:pt x="2816" y="9997"/>
                    <a:pt x="2534" y="10066"/>
                  </a:cubicBezTo>
                  <a:cubicBezTo>
                    <a:pt x="1746" y="10267"/>
                    <a:pt x="930" y="10467"/>
                    <a:pt x="85" y="10663"/>
                  </a:cubicBezTo>
                  <a:cubicBezTo>
                    <a:pt x="56" y="10671"/>
                    <a:pt x="28" y="10679"/>
                    <a:pt x="0" y="10683"/>
                  </a:cubicBezTo>
                  <a:lnTo>
                    <a:pt x="0" y="10683"/>
                  </a:lnTo>
                  <a:lnTo>
                    <a:pt x="0" y="21600"/>
                  </a:lnTo>
                  <a:cubicBezTo>
                    <a:pt x="873" y="21396"/>
                    <a:pt x="1718" y="21188"/>
                    <a:pt x="2534" y="20980"/>
                  </a:cubicBezTo>
                  <a:cubicBezTo>
                    <a:pt x="2816" y="20911"/>
                    <a:pt x="3069" y="20841"/>
                    <a:pt x="3323" y="20772"/>
                  </a:cubicBezTo>
                  <a:cubicBezTo>
                    <a:pt x="3858" y="20633"/>
                    <a:pt x="4393" y="20495"/>
                    <a:pt x="4928" y="20356"/>
                  </a:cubicBezTo>
                  <a:cubicBezTo>
                    <a:pt x="5238" y="20271"/>
                    <a:pt x="5519" y="20187"/>
                    <a:pt x="5829" y="20102"/>
                  </a:cubicBezTo>
                  <a:cubicBezTo>
                    <a:pt x="6280" y="19975"/>
                    <a:pt x="6730" y="19852"/>
                    <a:pt x="7152" y="19725"/>
                  </a:cubicBezTo>
                  <a:cubicBezTo>
                    <a:pt x="7462" y="19632"/>
                    <a:pt x="7744" y="19544"/>
                    <a:pt x="8053" y="19451"/>
                  </a:cubicBezTo>
                  <a:cubicBezTo>
                    <a:pt x="8448" y="19328"/>
                    <a:pt x="8842" y="19209"/>
                    <a:pt x="9236" y="19085"/>
                  </a:cubicBezTo>
                  <a:cubicBezTo>
                    <a:pt x="9546" y="18989"/>
                    <a:pt x="9799" y="18893"/>
                    <a:pt x="10081" y="18800"/>
                  </a:cubicBezTo>
                  <a:cubicBezTo>
                    <a:pt x="10447" y="18681"/>
                    <a:pt x="10813" y="18562"/>
                    <a:pt x="11151" y="18442"/>
                  </a:cubicBezTo>
                  <a:cubicBezTo>
                    <a:pt x="11433" y="18346"/>
                    <a:pt x="11686" y="18246"/>
                    <a:pt x="11940" y="18150"/>
                  </a:cubicBezTo>
                  <a:cubicBezTo>
                    <a:pt x="12250" y="18030"/>
                    <a:pt x="12588" y="17915"/>
                    <a:pt x="12897" y="17795"/>
                  </a:cubicBezTo>
                  <a:cubicBezTo>
                    <a:pt x="13151" y="17695"/>
                    <a:pt x="13404" y="17595"/>
                    <a:pt x="13629" y="17495"/>
                  </a:cubicBezTo>
                  <a:cubicBezTo>
                    <a:pt x="13911" y="17375"/>
                    <a:pt x="14221" y="17260"/>
                    <a:pt x="14503" y="17141"/>
                  </a:cubicBezTo>
                  <a:cubicBezTo>
                    <a:pt x="14728" y="17040"/>
                    <a:pt x="14953" y="16936"/>
                    <a:pt x="15178" y="16836"/>
                  </a:cubicBezTo>
                  <a:cubicBezTo>
                    <a:pt x="15375" y="16740"/>
                    <a:pt x="15601" y="16648"/>
                    <a:pt x="15798" y="16551"/>
                  </a:cubicBezTo>
                  <a:cubicBezTo>
                    <a:pt x="15854" y="16528"/>
                    <a:pt x="15882" y="16505"/>
                    <a:pt x="15939" y="16478"/>
                  </a:cubicBezTo>
                  <a:cubicBezTo>
                    <a:pt x="16108" y="16390"/>
                    <a:pt x="16277" y="16305"/>
                    <a:pt x="16446" y="16216"/>
                  </a:cubicBezTo>
                  <a:cubicBezTo>
                    <a:pt x="16699" y="16089"/>
                    <a:pt x="16953" y="15958"/>
                    <a:pt x="17178" y="15831"/>
                  </a:cubicBezTo>
                  <a:cubicBezTo>
                    <a:pt x="17347" y="15739"/>
                    <a:pt x="17488" y="15650"/>
                    <a:pt x="17657" y="15558"/>
                  </a:cubicBezTo>
                  <a:cubicBezTo>
                    <a:pt x="17882" y="15431"/>
                    <a:pt x="18079" y="15308"/>
                    <a:pt x="18276" y="15180"/>
                  </a:cubicBezTo>
                  <a:cubicBezTo>
                    <a:pt x="18417" y="15088"/>
                    <a:pt x="18558" y="14992"/>
                    <a:pt x="18699" y="14899"/>
                  </a:cubicBezTo>
                  <a:cubicBezTo>
                    <a:pt x="18868" y="14776"/>
                    <a:pt x="19065" y="14649"/>
                    <a:pt x="19206" y="14522"/>
                  </a:cubicBezTo>
                  <a:cubicBezTo>
                    <a:pt x="19319" y="14426"/>
                    <a:pt x="19459" y="14333"/>
                    <a:pt x="19572" y="14237"/>
                  </a:cubicBezTo>
                  <a:cubicBezTo>
                    <a:pt x="19713" y="14110"/>
                    <a:pt x="19853" y="13987"/>
                    <a:pt x="19994" y="13860"/>
                  </a:cubicBezTo>
                  <a:cubicBezTo>
                    <a:pt x="20107" y="13763"/>
                    <a:pt x="20191" y="13671"/>
                    <a:pt x="20276" y="13575"/>
                  </a:cubicBezTo>
                  <a:cubicBezTo>
                    <a:pt x="20389" y="13448"/>
                    <a:pt x="20501" y="13320"/>
                    <a:pt x="20614" y="13193"/>
                  </a:cubicBezTo>
                  <a:cubicBezTo>
                    <a:pt x="20698" y="13101"/>
                    <a:pt x="20783" y="13005"/>
                    <a:pt x="20839" y="12912"/>
                  </a:cubicBezTo>
                  <a:cubicBezTo>
                    <a:pt x="20923" y="12781"/>
                    <a:pt x="21008" y="12647"/>
                    <a:pt x="21092" y="12516"/>
                  </a:cubicBezTo>
                  <a:cubicBezTo>
                    <a:pt x="21149" y="12427"/>
                    <a:pt x="21205" y="12335"/>
                    <a:pt x="21233" y="12246"/>
                  </a:cubicBezTo>
                  <a:cubicBezTo>
                    <a:pt x="21290" y="12104"/>
                    <a:pt x="21346" y="11961"/>
                    <a:pt x="21402" y="11819"/>
                  </a:cubicBezTo>
                  <a:cubicBezTo>
                    <a:pt x="21431" y="11738"/>
                    <a:pt x="21459" y="11657"/>
                    <a:pt x="21487" y="11580"/>
                  </a:cubicBezTo>
                  <a:cubicBezTo>
                    <a:pt x="21487" y="11568"/>
                    <a:pt x="21487" y="11553"/>
                    <a:pt x="21487" y="11541"/>
                  </a:cubicBezTo>
                  <a:cubicBezTo>
                    <a:pt x="21543" y="11333"/>
                    <a:pt x="21543" y="11125"/>
                    <a:pt x="21543" y="10917"/>
                  </a:cubicBezTo>
                  <a:lnTo>
                    <a:pt x="21543" y="0"/>
                  </a:lnTo>
                  <a:cubicBezTo>
                    <a:pt x="21600" y="219"/>
                    <a:pt x="21572" y="439"/>
                    <a:pt x="21515" y="662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9E34E24A-F261-4171-ACBB-4FDE01CA496C}"/>
                </a:ext>
              </a:extLst>
            </p:cNvPr>
            <p:cNvSpPr/>
            <p:nvPr/>
          </p:nvSpPr>
          <p:spPr>
            <a:xfrm>
              <a:off x="3624073" y="4224672"/>
              <a:ext cx="1399909" cy="144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82" y="13622"/>
                  </a:moveTo>
                  <a:lnTo>
                    <a:pt x="3748" y="4112"/>
                  </a:lnTo>
                  <a:cubicBezTo>
                    <a:pt x="2128" y="2912"/>
                    <a:pt x="865" y="1518"/>
                    <a:pt x="0" y="0"/>
                  </a:cubicBezTo>
                  <a:lnTo>
                    <a:pt x="0" y="5378"/>
                  </a:lnTo>
                  <a:cubicBezTo>
                    <a:pt x="865" y="6895"/>
                    <a:pt x="2128" y="8289"/>
                    <a:pt x="3748" y="9490"/>
                  </a:cubicBezTo>
                  <a:lnTo>
                    <a:pt x="16582" y="18999"/>
                  </a:lnTo>
                  <a:cubicBezTo>
                    <a:pt x="18060" y="20094"/>
                    <a:pt x="19756" y="20968"/>
                    <a:pt x="21600" y="21600"/>
                  </a:cubicBezTo>
                  <a:lnTo>
                    <a:pt x="21600" y="16222"/>
                  </a:lnTo>
                  <a:cubicBezTo>
                    <a:pt x="19758" y="15591"/>
                    <a:pt x="18061" y="14716"/>
                    <a:pt x="16582" y="13622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Shape">
              <a:extLst>
                <a:ext uri="{FF2B5EF4-FFF2-40B4-BE49-F238E27FC236}">
                  <a16:creationId xmlns:a16="http://schemas.microsoft.com/office/drawing/2014/main" id="{A4F8EEAB-FB61-4B3E-A644-3DFD56958E79}"/>
                </a:ext>
              </a:extLst>
            </p:cNvPr>
            <p:cNvSpPr/>
            <p:nvPr/>
          </p:nvSpPr>
          <p:spPr>
            <a:xfrm>
              <a:off x="5026283" y="5309053"/>
              <a:ext cx="2101978" cy="44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39" y="18919"/>
                  </a:moveTo>
                  <a:cubicBezTo>
                    <a:pt x="21228" y="18658"/>
                    <a:pt x="21415" y="18383"/>
                    <a:pt x="21600" y="18090"/>
                  </a:cubicBezTo>
                  <a:lnTo>
                    <a:pt x="21600" y="417"/>
                  </a:lnTo>
                  <a:cubicBezTo>
                    <a:pt x="21415" y="710"/>
                    <a:pt x="21228" y="991"/>
                    <a:pt x="21039" y="1247"/>
                  </a:cubicBezTo>
                  <a:cubicBezTo>
                    <a:pt x="20976" y="1334"/>
                    <a:pt x="20912" y="1409"/>
                    <a:pt x="20848" y="1490"/>
                  </a:cubicBezTo>
                  <a:cubicBezTo>
                    <a:pt x="20722" y="1652"/>
                    <a:pt x="20595" y="1820"/>
                    <a:pt x="20466" y="1970"/>
                  </a:cubicBezTo>
                  <a:cubicBezTo>
                    <a:pt x="20294" y="2169"/>
                    <a:pt x="20121" y="2350"/>
                    <a:pt x="19946" y="2518"/>
                  </a:cubicBezTo>
                  <a:cubicBezTo>
                    <a:pt x="19903" y="2562"/>
                    <a:pt x="19860" y="2593"/>
                    <a:pt x="19819" y="2630"/>
                  </a:cubicBezTo>
                  <a:cubicBezTo>
                    <a:pt x="19684" y="2755"/>
                    <a:pt x="19550" y="2874"/>
                    <a:pt x="19414" y="2980"/>
                  </a:cubicBezTo>
                  <a:cubicBezTo>
                    <a:pt x="19351" y="3029"/>
                    <a:pt x="19289" y="3073"/>
                    <a:pt x="19226" y="3117"/>
                  </a:cubicBezTo>
                  <a:cubicBezTo>
                    <a:pt x="19106" y="3204"/>
                    <a:pt x="18986" y="3285"/>
                    <a:pt x="18866" y="3354"/>
                  </a:cubicBezTo>
                  <a:cubicBezTo>
                    <a:pt x="18801" y="3391"/>
                    <a:pt x="18735" y="3428"/>
                    <a:pt x="18670" y="3466"/>
                  </a:cubicBezTo>
                  <a:cubicBezTo>
                    <a:pt x="18508" y="3553"/>
                    <a:pt x="18345" y="3634"/>
                    <a:pt x="18182" y="3697"/>
                  </a:cubicBezTo>
                  <a:cubicBezTo>
                    <a:pt x="18174" y="3697"/>
                    <a:pt x="18168" y="3703"/>
                    <a:pt x="18160" y="3709"/>
                  </a:cubicBezTo>
                  <a:cubicBezTo>
                    <a:pt x="17984" y="3778"/>
                    <a:pt x="17806" y="3821"/>
                    <a:pt x="17627" y="3859"/>
                  </a:cubicBezTo>
                  <a:cubicBezTo>
                    <a:pt x="17583" y="3865"/>
                    <a:pt x="17539" y="3877"/>
                    <a:pt x="17496" y="3884"/>
                  </a:cubicBezTo>
                  <a:cubicBezTo>
                    <a:pt x="17317" y="3915"/>
                    <a:pt x="17137" y="3933"/>
                    <a:pt x="16957" y="3933"/>
                  </a:cubicBezTo>
                  <a:lnTo>
                    <a:pt x="4878" y="3933"/>
                  </a:lnTo>
                  <a:cubicBezTo>
                    <a:pt x="4757" y="3933"/>
                    <a:pt x="4637" y="3927"/>
                    <a:pt x="4517" y="3908"/>
                  </a:cubicBezTo>
                  <a:cubicBezTo>
                    <a:pt x="4491" y="3908"/>
                    <a:pt x="4465" y="3902"/>
                    <a:pt x="4440" y="3896"/>
                  </a:cubicBezTo>
                  <a:cubicBezTo>
                    <a:pt x="4265" y="3871"/>
                    <a:pt x="4091" y="3840"/>
                    <a:pt x="3918" y="3784"/>
                  </a:cubicBezTo>
                  <a:cubicBezTo>
                    <a:pt x="3915" y="3784"/>
                    <a:pt x="3911" y="3784"/>
                    <a:pt x="3909" y="3777"/>
                  </a:cubicBezTo>
                  <a:cubicBezTo>
                    <a:pt x="3736" y="3728"/>
                    <a:pt x="3564" y="3659"/>
                    <a:pt x="3393" y="3578"/>
                  </a:cubicBezTo>
                  <a:cubicBezTo>
                    <a:pt x="3372" y="3566"/>
                    <a:pt x="3351" y="3559"/>
                    <a:pt x="3332" y="3553"/>
                  </a:cubicBezTo>
                  <a:cubicBezTo>
                    <a:pt x="3167" y="3472"/>
                    <a:pt x="3004" y="3379"/>
                    <a:pt x="2841" y="3273"/>
                  </a:cubicBezTo>
                  <a:cubicBezTo>
                    <a:pt x="2814" y="3254"/>
                    <a:pt x="2785" y="3235"/>
                    <a:pt x="2758" y="3217"/>
                  </a:cubicBezTo>
                  <a:cubicBezTo>
                    <a:pt x="2597" y="3111"/>
                    <a:pt x="2439" y="2992"/>
                    <a:pt x="2281" y="2855"/>
                  </a:cubicBezTo>
                  <a:cubicBezTo>
                    <a:pt x="2255" y="2830"/>
                    <a:pt x="2229" y="2811"/>
                    <a:pt x="2203" y="2786"/>
                  </a:cubicBezTo>
                  <a:cubicBezTo>
                    <a:pt x="2032" y="2637"/>
                    <a:pt x="1864" y="2481"/>
                    <a:pt x="1695" y="2306"/>
                  </a:cubicBezTo>
                  <a:cubicBezTo>
                    <a:pt x="1673" y="2281"/>
                    <a:pt x="1650" y="2257"/>
                    <a:pt x="1627" y="2232"/>
                  </a:cubicBezTo>
                  <a:cubicBezTo>
                    <a:pt x="1456" y="2051"/>
                    <a:pt x="1287" y="1858"/>
                    <a:pt x="1120" y="1646"/>
                  </a:cubicBezTo>
                  <a:cubicBezTo>
                    <a:pt x="1101" y="1621"/>
                    <a:pt x="1085" y="1602"/>
                    <a:pt x="1066" y="1577"/>
                  </a:cubicBezTo>
                  <a:cubicBezTo>
                    <a:pt x="894" y="1359"/>
                    <a:pt x="723" y="1128"/>
                    <a:pt x="553" y="879"/>
                  </a:cubicBezTo>
                  <a:cubicBezTo>
                    <a:pt x="543" y="860"/>
                    <a:pt x="532" y="848"/>
                    <a:pt x="522" y="829"/>
                  </a:cubicBezTo>
                  <a:cubicBezTo>
                    <a:pt x="346" y="567"/>
                    <a:pt x="172" y="293"/>
                    <a:pt x="0" y="0"/>
                  </a:cubicBezTo>
                  <a:lnTo>
                    <a:pt x="0" y="17673"/>
                  </a:lnTo>
                  <a:cubicBezTo>
                    <a:pt x="172" y="17966"/>
                    <a:pt x="347" y="18240"/>
                    <a:pt x="522" y="18502"/>
                  </a:cubicBezTo>
                  <a:cubicBezTo>
                    <a:pt x="532" y="18521"/>
                    <a:pt x="543" y="18533"/>
                    <a:pt x="553" y="18552"/>
                  </a:cubicBezTo>
                  <a:cubicBezTo>
                    <a:pt x="723" y="18801"/>
                    <a:pt x="893" y="19032"/>
                    <a:pt x="1065" y="19250"/>
                  </a:cubicBezTo>
                  <a:cubicBezTo>
                    <a:pt x="1083" y="19275"/>
                    <a:pt x="1100" y="19294"/>
                    <a:pt x="1118" y="19318"/>
                  </a:cubicBezTo>
                  <a:cubicBezTo>
                    <a:pt x="1285" y="19530"/>
                    <a:pt x="1455" y="19724"/>
                    <a:pt x="1626" y="19904"/>
                  </a:cubicBezTo>
                  <a:cubicBezTo>
                    <a:pt x="1648" y="19929"/>
                    <a:pt x="1672" y="19954"/>
                    <a:pt x="1694" y="19979"/>
                  </a:cubicBezTo>
                  <a:cubicBezTo>
                    <a:pt x="1862" y="20154"/>
                    <a:pt x="2031" y="20310"/>
                    <a:pt x="2202" y="20459"/>
                  </a:cubicBezTo>
                  <a:cubicBezTo>
                    <a:pt x="2216" y="20472"/>
                    <a:pt x="2230" y="20490"/>
                    <a:pt x="2245" y="20503"/>
                  </a:cubicBezTo>
                  <a:cubicBezTo>
                    <a:pt x="2256" y="20515"/>
                    <a:pt x="2269" y="20522"/>
                    <a:pt x="2281" y="20528"/>
                  </a:cubicBezTo>
                  <a:cubicBezTo>
                    <a:pt x="2439" y="20659"/>
                    <a:pt x="2598" y="20777"/>
                    <a:pt x="2758" y="20883"/>
                  </a:cubicBezTo>
                  <a:cubicBezTo>
                    <a:pt x="2786" y="20902"/>
                    <a:pt x="2814" y="20921"/>
                    <a:pt x="2842" y="20939"/>
                  </a:cubicBezTo>
                  <a:cubicBezTo>
                    <a:pt x="3004" y="21045"/>
                    <a:pt x="3167" y="21139"/>
                    <a:pt x="3332" y="21220"/>
                  </a:cubicBezTo>
                  <a:cubicBezTo>
                    <a:pt x="3353" y="21232"/>
                    <a:pt x="3374" y="21238"/>
                    <a:pt x="3394" y="21245"/>
                  </a:cubicBezTo>
                  <a:cubicBezTo>
                    <a:pt x="3565" y="21326"/>
                    <a:pt x="3736" y="21394"/>
                    <a:pt x="3909" y="21444"/>
                  </a:cubicBezTo>
                  <a:cubicBezTo>
                    <a:pt x="3913" y="21444"/>
                    <a:pt x="3915" y="21444"/>
                    <a:pt x="3919" y="21450"/>
                  </a:cubicBezTo>
                  <a:cubicBezTo>
                    <a:pt x="4093" y="21500"/>
                    <a:pt x="4266" y="21538"/>
                    <a:pt x="4441" y="21563"/>
                  </a:cubicBezTo>
                  <a:cubicBezTo>
                    <a:pt x="4457" y="21563"/>
                    <a:pt x="4471" y="21569"/>
                    <a:pt x="4487" y="21575"/>
                  </a:cubicBezTo>
                  <a:cubicBezTo>
                    <a:pt x="4497" y="21575"/>
                    <a:pt x="4508" y="21575"/>
                    <a:pt x="4519" y="21575"/>
                  </a:cubicBezTo>
                  <a:cubicBezTo>
                    <a:pt x="4639" y="21588"/>
                    <a:pt x="4761" y="21600"/>
                    <a:pt x="4881" y="21600"/>
                  </a:cubicBezTo>
                  <a:lnTo>
                    <a:pt x="16959" y="21600"/>
                  </a:lnTo>
                  <a:cubicBezTo>
                    <a:pt x="17139" y="21600"/>
                    <a:pt x="17319" y="21581"/>
                    <a:pt x="17498" y="21550"/>
                  </a:cubicBezTo>
                  <a:cubicBezTo>
                    <a:pt x="17543" y="21544"/>
                    <a:pt x="17587" y="21538"/>
                    <a:pt x="17630" y="21525"/>
                  </a:cubicBezTo>
                  <a:cubicBezTo>
                    <a:pt x="17808" y="21488"/>
                    <a:pt x="17985" y="21444"/>
                    <a:pt x="18162" y="21376"/>
                  </a:cubicBezTo>
                  <a:cubicBezTo>
                    <a:pt x="18170" y="21376"/>
                    <a:pt x="18177" y="21369"/>
                    <a:pt x="18185" y="21363"/>
                  </a:cubicBezTo>
                  <a:cubicBezTo>
                    <a:pt x="18307" y="21320"/>
                    <a:pt x="18429" y="21263"/>
                    <a:pt x="18550" y="21201"/>
                  </a:cubicBezTo>
                  <a:cubicBezTo>
                    <a:pt x="18592" y="21182"/>
                    <a:pt x="18632" y="21151"/>
                    <a:pt x="18673" y="21132"/>
                  </a:cubicBezTo>
                  <a:cubicBezTo>
                    <a:pt x="18738" y="21095"/>
                    <a:pt x="18803" y="21058"/>
                    <a:pt x="18869" y="21020"/>
                  </a:cubicBezTo>
                  <a:cubicBezTo>
                    <a:pt x="18989" y="20945"/>
                    <a:pt x="19110" y="20864"/>
                    <a:pt x="19229" y="20783"/>
                  </a:cubicBezTo>
                  <a:cubicBezTo>
                    <a:pt x="19291" y="20740"/>
                    <a:pt x="19354" y="20696"/>
                    <a:pt x="19417" y="20646"/>
                  </a:cubicBezTo>
                  <a:cubicBezTo>
                    <a:pt x="19552" y="20540"/>
                    <a:pt x="19687" y="20422"/>
                    <a:pt x="19821" y="20297"/>
                  </a:cubicBezTo>
                  <a:cubicBezTo>
                    <a:pt x="19864" y="20260"/>
                    <a:pt x="19907" y="20222"/>
                    <a:pt x="19950" y="20179"/>
                  </a:cubicBezTo>
                  <a:cubicBezTo>
                    <a:pt x="20116" y="20017"/>
                    <a:pt x="20281" y="19848"/>
                    <a:pt x="20445" y="19661"/>
                  </a:cubicBezTo>
                  <a:cubicBezTo>
                    <a:pt x="20453" y="19649"/>
                    <a:pt x="20462" y="19643"/>
                    <a:pt x="20470" y="19630"/>
                  </a:cubicBezTo>
                  <a:cubicBezTo>
                    <a:pt x="20598" y="19480"/>
                    <a:pt x="20724" y="19318"/>
                    <a:pt x="20852" y="19150"/>
                  </a:cubicBezTo>
                  <a:cubicBezTo>
                    <a:pt x="20912" y="19075"/>
                    <a:pt x="20976" y="19007"/>
                    <a:pt x="21039" y="18919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Shape">
              <a:extLst>
                <a:ext uri="{FF2B5EF4-FFF2-40B4-BE49-F238E27FC236}">
                  <a16:creationId xmlns:a16="http://schemas.microsoft.com/office/drawing/2014/main" id="{5E9419FD-09F8-4D8B-A773-3BB30B0EC041}"/>
                </a:ext>
              </a:extLst>
            </p:cNvPr>
            <p:cNvSpPr/>
            <p:nvPr/>
          </p:nvSpPr>
          <p:spPr>
            <a:xfrm>
              <a:off x="7128261" y="4239829"/>
              <a:ext cx="1412749" cy="1438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6" y="6010"/>
                  </a:moveTo>
                  <a:cubicBezTo>
                    <a:pt x="21245" y="5968"/>
                    <a:pt x="21274" y="5924"/>
                    <a:pt x="21301" y="5881"/>
                  </a:cubicBezTo>
                  <a:cubicBezTo>
                    <a:pt x="21404" y="5724"/>
                    <a:pt x="21505" y="5566"/>
                    <a:pt x="21600" y="5406"/>
                  </a:cubicBezTo>
                  <a:lnTo>
                    <a:pt x="21600" y="0"/>
                  </a:lnTo>
                  <a:cubicBezTo>
                    <a:pt x="21505" y="160"/>
                    <a:pt x="21404" y="318"/>
                    <a:pt x="21301" y="475"/>
                  </a:cubicBezTo>
                  <a:cubicBezTo>
                    <a:pt x="21272" y="519"/>
                    <a:pt x="21245" y="561"/>
                    <a:pt x="21216" y="603"/>
                  </a:cubicBezTo>
                  <a:cubicBezTo>
                    <a:pt x="21128" y="732"/>
                    <a:pt x="21037" y="860"/>
                    <a:pt x="20944" y="988"/>
                  </a:cubicBezTo>
                  <a:cubicBezTo>
                    <a:pt x="20922" y="1016"/>
                    <a:pt x="20901" y="1047"/>
                    <a:pt x="20880" y="1075"/>
                  </a:cubicBezTo>
                  <a:cubicBezTo>
                    <a:pt x="20769" y="1222"/>
                    <a:pt x="20654" y="1369"/>
                    <a:pt x="20536" y="1512"/>
                  </a:cubicBezTo>
                  <a:cubicBezTo>
                    <a:pt x="20452" y="1615"/>
                    <a:pt x="20363" y="1716"/>
                    <a:pt x="20276" y="1817"/>
                  </a:cubicBezTo>
                  <a:cubicBezTo>
                    <a:pt x="20216" y="1886"/>
                    <a:pt x="20157" y="1956"/>
                    <a:pt x="20093" y="2025"/>
                  </a:cubicBezTo>
                  <a:cubicBezTo>
                    <a:pt x="19994" y="2134"/>
                    <a:pt x="19891" y="2239"/>
                    <a:pt x="19788" y="2345"/>
                  </a:cubicBezTo>
                  <a:cubicBezTo>
                    <a:pt x="19730" y="2404"/>
                    <a:pt x="19676" y="2465"/>
                    <a:pt x="19618" y="2523"/>
                  </a:cubicBezTo>
                  <a:cubicBezTo>
                    <a:pt x="19482" y="2658"/>
                    <a:pt x="19342" y="2790"/>
                    <a:pt x="19198" y="2921"/>
                  </a:cubicBezTo>
                  <a:cubicBezTo>
                    <a:pt x="19167" y="2950"/>
                    <a:pt x="19140" y="2978"/>
                    <a:pt x="19109" y="3007"/>
                  </a:cubicBezTo>
                  <a:cubicBezTo>
                    <a:pt x="18934" y="3165"/>
                    <a:pt x="18753" y="3322"/>
                    <a:pt x="18567" y="3474"/>
                  </a:cubicBezTo>
                  <a:cubicBezTo>
                    <a:pt x="18390" y="3619"/>
                    <a:pt x="18210" y="3762"/>
                    <a:pt x="18023" y="3903"/>
                  </a:cubicBezTo>
                  <a:lnTo>
                    <a:pt x="5318" y="13462"/>
                  </a:lnTo>
                  <a:cubicBezTo>
                    <a:pt x="5142" y="13595"/>
                    <a:pt x="4961" y="13723"/>
                    <a:pt x="4779" y="13849"/>
                  </a:cubicBezTo>
                  <a:cubicBezTo>
                    <a:pt x="4722" y="13887"/>
                    <a:pt x="4666" y="13925"/>
                    <a:pt x="4610" y="13963"/>
                  </a:cubicBezTo>
                  <a:cubicBezTo>
                    <a:pt x="4478" y="14053"/>
                    <a:pt x="4346" y="14139"/>
                    <a:pt x="4210" y="14225"/>
                  </a:cubicBezTo>
                  <a:cubicBezTo>
                    <a:pt x="4148" y="14265"/>
                    <a:pt x="4085" y="14303"/>
                    <a:pt x="4021" y="14343"/>
                  </a:cubicBezTo>
                  <a:cubicBezTo>
                    <a:pt x="3874" y="14432"/>
                    <a:pt x="3726" y="14522"/>
                    <a:pt x="3575" y="14608"/>
                  </a:cubicBezTo>
                  <a:cubicBezTo>
                    <a:pt x="3528" y="14635"/>
                    <a:pt x="3483" y="14661"/>
                    <a:pt x="3437" y="14688"/>
                  </a:cubicBezTo>
                  <a:cubicBezTo>
                    <a:pt x="3241" y="14799"/>
                    <a:pt x="3043" y="14905"/>
                    <a:pt x="2841" y="15008"/>
                  </a:cubicBezTo>
                  <a:cubicBezTo>
                    <a:pt x="2794" y="15033"/>
                    <a:pt x="2746" y="15056"/>
                    <a:pt x="2697" y="15081"/>
                  </a:cubicBezTo>
                  <a:cubicBezTo>
                    <a:pt x="2540" y="15159"/>
                    <a:pt x="2383" y="15237"/>
                    <a:pt x="2223" y="15311"/>
                  </a:cubicBezTo>
                  <a:cubicBezTo>
                    <a:pt x="2155" y="15344"/>
                    <a:pt x="2085" y="15374"/>
                    <a:pt x="2017" y="15407"/>
                  </a:cubicBezTo>
                  <a:cubicBezTo>
                    <a:pt x="1868" y="15474"/>
                    <a:pt x="1718" y="15540"/>
                    <a:pt x="1567" y="15605"/>
                  </a:cubicBezTo>
                  <a:cubicBezTo>
                    <a:pt x="1503" y="15632"/>
                    <a:pt x="1437" y="15660"/>
                    <a:pt x="1373" y="15687"/>
                  </a:cubicBezTo>
                  <a:cubicBezTo>
                    <a:pt x="1221" y="15750"/>
                    <a:pt x="1066" y="15809"/>
                    <a:pt x="913" y="15868"/>
                  </a:cubicBezTo>
                  <a:cubicBezTo>
                    <a:pt x="839" y="15897"/>
                    <a:pt x="765" y="15927"/>
                    <a:pt x="689" y="15954"/>
                  </a:cubicBezTo>
                  <a:cubicBezTo>
                    <a:pt x="464" y="16038"/>
                    <a:pt x="235" y="16118"/>
                    <a:pt x="4" y="16192"/>
                  </a:cubicBezTo>
                  <a:cubicBezTo>
                    <a:pt x="2" y="16192"/>
                    <a:pt x="2" y="16192"/>
                    <a:pt x="0" y="16194"/>
                  </a:cubicBezTo>
                  <a:lnTo>
                    <a:pt x="0" y="16194"/>
                  </a:lnTo>
                  <a:lnTo>
                    <a:pt x="0" y="21600"/>
                  </a:lnTo>
                  <a:cubicBezTo>
                    <a:pt x="231" y="21524"/>
                    <a:pt x="462" y="21444"/>
                    <a:pt x="689" y="21360"/>
                  </a:cubicBezTo>
                  <a:cubicBezTo>
                    <a:pt x="763" y="21333"/>
                    <a:pt x="837" y="21303"/>
                    <a:pt x="911" y="21274"/>
                  </a:cubicBezTo>
                  <a:cubicBezTo>
                    <a:pt x="1033" y="21226"/>
                    <a:pt x="1157" y="21181"/>
                    <a:pt x="1280" y="21131"/>
                  </a:cubicBezTo>
                  <a:cubicBezTo>
                    <a:pt x="1311" y="21118"/>
                    <a:pt x="1340" y="21104"/>
                    <a:pt x="1371" y="21093"/>
                  </a:cubicBezTo>
                  <a:cubicBezTo>
                    <a:pt x="1437" y="21066"/>
                    <a:pt x="1501" y="21038"/>
                    <a:pt x="1567" y="21011"/>
                  </a:cubicBezTo>
                  <a:cubicBezTo>
                    <a:pt x="1718" y="20946"/>
                    <a:pt x="1868" y="20881"/>
                    <a:pt x="2016" y="20814"/>
                  </a:cubicBezTo>
                  <a:cubicBezTo>
                    <a:pt x="2084" y="20784"/>
                    <a:pt x="2153" y="20751"/>
                    <a:pt x="2221" y="20719"/>
                  </a:cubicBezTo>
                  <a:cubicBezTo>
                    <a:pt x="2381" y="20645"/>
                    <a:pt x="2538" y="20567"/>
                    <a:pt x="2695" y="20488"/>
                  </a:cubicBezTo>
                  <a:cubicBezTo>
                    <a:pt x="2744" y="20464"/>
                    <a:pt x="2792" y="20441"/>
                    <a:pt x="2839" y="20416"/>
                  </a:cubicBezTo>
                  <a:cubicBezTo>
                    <a:pt x="3039" y="20313"/>
                    <a:pt x="3239" y="20206"/>
                    <a:pt x="3433" y="20096"/>
                  </a:cubicBezTo>
                  <a:cubicBezTo>
                    <a:pt x="3480" y="20069"/>
                    <a:pt x="3524" y="20042"/>
                    <a:pt x="3571" y="20015"/>
                  </a:cubicBezTo>
                  <a:cubicBezTo>
                    <a:pt x="3720" y="19930"/>
                    <a:pt x="3870" y="19842"/>
                    <a:pt x="4016" y="19750"/>
                  </a:cubicBezTo>
                  <a:cubicBezTo>
                    <a:pt x="4080" y="19712"/>
                    <a:pt x="4142" y="19672"/>
                    <a:pt x="4204" y="19632"/>
                  </a:cubicBezTo>
                  <a:cubicBezTo>
                    <a:pt x="4338" y="19546"/>
                    <a:pt x="4472" y="19461"/>
                    <a:pt x="4604" y="19371"/>
                  </a:cubicBezTo>
                  <a:cubicBezTo>
                    <a:pt x="4660" y="19333"/>
                    <a:pt x="4717" y="19295"/>
                    <a:pt x="4773" y="19257"/>
                  </a:cubicBezTo>
                  <a:cubicBezTo>
                    <a:pt x="4955" y="19131"/>
                    <a:pt x="5136" y="19001"/>
                    <a:pt x="5313" y="18869"/>
                  </a:cubicBezTo>
                  <a:lnTo>
                    <a:pt x="18018" y="9311"/>
                  </a:lnTo>
                  <a:cubicBezTo>
                    <a:pt x="18200" y="9174"/>
                    <a:pt x="18379" y="9034"/>
                    <a:pt x="18552" y="8891"/>
                  </a:cubicBezTo>
                  <a:cubicBezTo>
                    <a:pt x="18555" y="8887"/>
                    <a:pt x="18559" y="8886"/>
                    <a:pt x="18563" y="8882"/>
                  </a:cubicBezTo>
                  <a:cubicBezTo>
                    <a:pt x="18750" y="8729"/>
                    <a:pt x="18930" y="8573"/>
                    <a:pt x="19105" y="8415"/>
                  </a:cubicBezTo>
                  <a:cubicBezTo>
                    <a:pt x="19136" y="8386"/>
                    <a:pt x="19163" y="8357"/>
                    <a:pt x="19194" y="8329"/>
                  </a:cubicBezTo>
                  <a:cubicBezTo>
                    <a:pt x="19338" y="8197"/>
                    <a:pt x="19478" y="8066"/>
                    <a:pt x="19614" y="7930"/>
                  </a:cubicBezTo>
                  <a:cubicBezTo>
                    <a:pt x="19672" y="7871"/>
                    <a:pt x="19726" y="7812"/>
                    <a:pt x="19785" y="7753"/>
                  </a:cubicBezTo>
                  <a:cubicBezTo>
                    <a:pt x="19887" y="7646"/>
                    <a:pt x="19990" y="7541"/>
                    <a:pt x="20089" y="7433"/>
                  </a:cubicBezTo>
                  <a:cubicBezTo>
                    <a:pt x="20152" y="7364"/>
                    <a:pt x="20210" y="7293"/>
                    <a:pt x="20272" y="7223"/>
                  </a:cubicBezTo>
                  <a:cubicBezTo>
                    <a:pt x="20359" y="7122"/>
                    <a:pt x="20449" y="7021"/>
                    <a:pt x="20532" y="6920"/>
                  </a:cubicBezTo>
                  <a:cubicBezTo>
                    <a:pt x="20544" y="6904"/>
                    <a:pt x="20559" y="6889"/>
                    <a:pt x="20571" y="6874"/>
                  </a:cubicBezTo>
                  <a:cubicBezTo>
                    <a:pt x="20676" y="6744"/>
                    <a:pt x="20777" y="6615"/>
                    <a:pt x="20876" y="6481"/>
                  </a:cubicBezTo>
                  <a:cubicBezTo>
                    <a:pt x="20897" y="6453"/>
                    <a:pt x="20918" y="6422"/>
                    <a:pt x="20940" y="6393"/>
                  </a:cubicBezTo>
                  <a:cubicBezTo>
                    <a:pt x="21037" y="6268"/>
                    <a:pt x="21128" y="6140"/>
                    <a:pt x="21216" y="6010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22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16C7BAA-A8B9-4FFF-858E-E798D3A9DEB0}"/>
              </a:ext>
            </a:extLst>
          </p:cNvPr>
          <p:cNvSpPr/>
          <p:nvPr/>
        </p:nvSpPr>
        <p:spPr>
          <a:xfrm>
            <a:off x="4591018" y="2568445"/>
            <a:ext cx="649889" cy="334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01</a:t>
            </a:r>
          </a:p>
        </p:txBody>
      </p:sp>
      <p:pic>
        <p:nvPicPr>
          <p:cNvPr id="89" name="Grafika 88" descr="Rozwój biznesu">
            <a:extLst>
              <a:ext uri="{FF2B5EF4-FFF2-40B4-BE49-F238E27FC236}">
                <a16:creationId xmlns:a16="http://schemas.microsoft.com/office/drawing/2014/main" id="{6A20377B-08F7-4759-A4D2-17220396FE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4898" y="2240705"/>
            <a:ext cx="628362" cy="628362"/>
          </a:xfrm>
          <a:prstGeom prst="rect">
            <a:avLst/>
          </a:prstGeom>
        </p:spPr>
      </p:pic>
      <p:sp>
        <p:nvSpPr>
          <p:cNvPr id="90" name="Rectangle 127">
            <a:extLst>
              <a:ext uri="{FF2B5EF4-FFF2-40B4-BE49-F238E27FC236}">
                <a16:creationId xmlns:a16="http://schemas.microsoft.com/office/drawing/2014/main" id="{DF5E6294-962B-47B1-8C07-774B2A92B1D3}"/>
              </a:ext>
            </a:extLst>
          </p:cNvPr>
          <p:cNvSpPr/>
          <p:nvPr/>
        </p:nvSpPr>
        <p:spPr>
          <a:xfrm>
            <a:off x="5390950" y="3022444"/>
            <a:ext cx="649889" cy="334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02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9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1" name="Rectangle 127">
            <a:extLst>
              <a:ext uri="{FF2B5EF4-FFF2-40B4-BE49-F238E27FC236}">
                <a16:creationId xmlns:a16="http://schemas.microsoft.com/office/drawing/2014/main" id="{CAEBDA52-FCD8-4825-8C6C-27DBCEB7B9D8}"/>
              </a:ext>
            </a:extLst>
          </p:cNvPr>
          <p:cNvSpPr/>
          <p:nvPr/>
        </p:nvSpPr>
        <p:spPr>
          <a:xfrm>
            <a:off x="5508717" y="3755337"/>
            <a:ext cx="649889" cy="334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9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2" name="Rectangle 127">
            <a:extLst>
              <a:ext uri="{FF2B5EF4-FFF2-40B4-BE49-F238E27FC236}">
                <a16:creationId xmlns:a16="http://schemas.microsoft.com/office/drawing/2014/main" id="{716BBC84-9093-42A8-979E-7823FE3E6B3C}"/>
              </a:ext>
            </a:extLst>
          </p:cNvPr>
          <p:cNvSpPr/>
          <p:nvPr/>
        </p:nvSpPr>
        <p:spPr>
          <a:xfrm>
            <a:off x="4930249" y="4394290"/>
            <a:ext cx="649889" cy="334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04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9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3" name="Rectangle 127">
            <a:extLst>
              <a:ext uri="{FF2B5EF4-FFF2-40B4-BE49-F238E27FC236}">
                <a16:creationId xmlns:a16="http://schemas.microsoft.com/office/drawing/2014/main" id="{0B21B898-2D43-4C97-8D29-39ACC8AC2862}"/>
              </a:ext>
            </a:extLst>
          </p:cNvPr>
          <p:cNvSpPr/>
          <p:nvPr/>
        </p:nvSpPr>
        <p:spPr>
          <a:xfrm>
            <a:off x="3894099" y="4500561"/>
            <a:ext cx="649889" cy="334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9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4" name="Rectangle 127">
            <a:extLst>
              <a:ext uri="{FF2B5EF4-FFF2-40B4-BE49-F238E27FC236}">
                <a16:creationId xmlns:a16="http://schemas.microsoft.com/office/drawing/2014/main" id="{5F74510E-5871-4E70-A5E4-BFF8012D1B30}"/>
              </a:ext>
            </a:extLst>
          </p:cNvPr>
          <p:cNvSpPr/>
          <p:nvPr/>
        </p:nvSpPr>
        <p:spPr>
          <a:xfrm>
            <a:off x="3143842" y="4004016"/>
            <a:ext cx="649889" cy="334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9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5" name="Rectangle 127">
            <a:extLst>
              <a:ext uri="{FF2B5EF4-FFF2-40B4-BE49-F238E27FC236}">
                <a16:creationId xmlns:a16="http://schemas.microsoft.com/office/drawing/2014/main" id="{D440439D-D3D9-4009-AAAF-7EAF610CB397}"/>
              </a:ext>
            </a:extLst>
          </p:cNvPr>
          <p:cNvSpPr/>
          <p:nvPr/>
        </p:nvSpPr>
        <p:spPr>
          <a:xfrm>
            <a:off x="3028307" y="3284339"/>
            <a:ext cx="649889" cy="334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9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6" name="Rectangle 127">
            <a:extLst>
              <a:ext uri="{FF2B5EF4-FFF2-40B4-BE49-F238E27FC236}">
                <a16:creationId xmlns:a16="http://schemas.microsoft.com/office/drawing/2014/main" id="{43E49CBF-166A-417C-A9B1-097020AA665D}"/>
              </a:ext>
            </a:extLst>
          </p:cNvPr>
          <p:cNvSpPr/>
          <p:nvPr/>
        </p:nvSpPr>
        <p:spPr>
          <a:xfrm>
            <a:off x="3612473" y="2674447"/>
            <a:ext cx="649889" cy="334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0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9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7" name="TextBox 87">
            <a:extLst>
              <a:ext uri="{FF2B5EF4-FFF2-40B4-BE49-F238E27FC236}">
                <a16:creationId xmlns:a16="http://schemas.microsoft.com/office/drawing/2014/main" id="{97BDA229-9053-4220-B162-2D2D23A947DC}"/>
              </a:ext>
            </a:extLst>
          </p:cNvPr>
          <p:cNvSpPr txBox="1"/>
          <p:nvPr/>
        </p:nvSpPr>
        <p:spPr>
          <a:xfrm>
            <a:off x="3100482" y="1469343"/>
            <a:ext cx="302863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Zwiększenie liczby realizowanych służb zewnętrznych, wzrost zatrudnienia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 podstawowych komórkach prewencyjnych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TextBox 87">
            <a:extLst>
              <a:ext uri="{FF2B5EF4-FFF2-40B4-BE49-F238E27FC236}">
                <a16:creationId xmlns:a16="http://schemas.microsoft.com/office/drawing/2014/main" id="{3F2E7CEC-8E70-4B77-BE57-DD03B54AC387}"/>
              </a:ext>
            </a:extLst>
          </p:cNvPr>
          <p:cNvSpPr txBox="1"/>
          <p:nvPr/>
        </p:nvSpPr>
        <p:spPr>
          <a:xfrm>
            <a:off x="3353876" y="5447007"/>
            <a:ext cx="25020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Organizacja debat społecznych</a:t>
            </a:r>
            <a:b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zgodnie z wytycznymi KGP </a:t>
            </a:r>
            <a:b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dot. ilości i jakości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87">
            <a:extLst>
              <a:ext uri="{FF2B5EF4-FFF2-40B4-BE49-F238E27FC236}">
                <a16:creationId xmlns:a16="http://schemas.microsoft.com/office/drawing/2014/main" id="{B44A9CA5-6112-4B71-95E9-0FC4F987D247}"/>
              </a:ext>
            </a:extLst>
          </p:cNvPr>
          <p:cNvSpPr txBox="1"/>
          <p:nvPr/>
        </p:nvSpPr>
        <p:spPr>
          <a:xfrm>
            <a:off x="310533" y="3270403"/>
            <a:ext cx="228843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Poprawne wprowadzanie                danych sprawozdawczych (Sespol), </a:t>
            </a:r>
            <a:b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terminowe rozliczanie służb oraz grafików planowanych </a:t>
            </a:r>
            <a:b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 rzeczywistych w SWD 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TextBox 87">
            <a:extLst>
              <a:ext uri="{FF2B5EF4-FFF2-40B4-BE49-F238E27FC236}">
                <a16:creationId xmlns:a16="http://schemas.microsoft.com/office/drawing/2014/main" id="{B2F14E90-A60D-4ABE-825A-DCE662EDBB74}"/>
              </a:ext>
            </a:extLst>
          </p:cNvPr>
          <p:cNvSpPr txBox="1"/>
          <p:nvPr/>
        </p:nvSpPr>
        <p:spPr>
          <a:xfrm>
            <a:off x="6094900" y="2061035"/>
            <a:ext cx="2834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Ograniczenie do niezbędnego </a:t>
            </a:r>
            <a:b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minimum delegowań z podstawowych komórek prewencyjnych, </a:t>
            </a:r>
            <a:b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 szczególności poza pion prewencji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6" name="Grafika 165" descr="Połączenia">
            <a:extLst>
              <a:ext uri="{FF2B5EF4-FFF2-40B4-BE49-F238E27FC236}">
                <a16:creationId xmlns:a16="http://schemas.microsoft.com/office/drawing/2014/main" id="{185CD9DE-A912-4074-A1AA-3C2625D33E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07508" y="2578466"/>
            <a:ext cx="567000" cy="567000"/>
          </a:xfrm>
          <a:prstGeom prst="rect">
            <a:avLst/>
          </a:prstGeom>
        </p:spPr>
      </p:pic>
      <p:pic>
        <p:nvPicPr>
          <p:cNvPr id="167" name="Grafika 166" descr="Spotkanie">
            <a:extLst>
              <a:ext uri="{FF2B5EF4-FFF2-40B4-BE49-F238E27FC236}">
                <a16:creationId xmlns:a16="http://schemas.microsoft.com/office/drawing/2014/main" id="{3619152F-3917-404B-AD96-9272FB4762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93890" y="4575578"/>
            <a:ext cx="567000" cy="567000"/>
          </a:xfrm>
          <a:prstGeom prst="rect">
            <a:avLst/>
          </a:prstGeom>
        </p:spPr>
      </p:pic>
      <p:grpSp>
        <p:nvGrpSpPr>
          <p:cNvPr id="168" name="Group 68">
            <a:extLst>
              <a:ext uri="{FF2B5EF4-FFF2-40B4-BE49-F238E27FC236}">
                <a16:creationId xmlns:a16="http://schemas.microsoft.com/office/drawing/2014/main" id="{0ED03156-61A6-4CB7-92A0-2A06E59E0B5E}"/>
              </a:ext>
            </a:extLst>
          </p:cNvPr>
          <p:cNvGrpSpPr/>
          <p:nvPr/>
        </p:nvGrpSpPr>
        <p:grpSpPr>
          <a:xfrm>
            <a:off x="2819777" y="3547499"/>
            <a:ext cx="405000" cy="324000"/>
            <a:chOff x="5976938" y="1301751"/>
            <a:chExt cx="481013" cy="376238"/>
          </a:xfrm>
          <a:solidFill>
            <a:schemeClr val="bg1">
              <a:lumMod val="95000"/>
            </a:schemeClr>
          </a:solidFill>
        </p:grpSpPr>
        <p:sp>
          <p:nvSpPr>
            <p:cNvPr id="169" name="Freeform 17">
              <a:extLst>
                <a:ext uri="{FF2B5EF4-FFF2-40B4-BE49-F238E27FC236}">
                  <a16:creationId xmlns:a16="http://schemas.microsoft.com/office/drawing/2014/main" id="{D74B6154-A5C4-4922-A745-FF1B133A3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488" y="1635126"/>
              <a:ext cx="315913" cy="42863"/>
            </a:xfrm>
            <a:custGeom>
              <a:avLst/>
              <a:gdLst>
                <a:gd name="T0" fmla="*/ 151 w 2195"/>
                <a:gd name="T1" fmla="*/ 0 h 299"/>
                <a:gd name="T2" fmla="*/ 2043 w 2195"/>
                <a:gd name="T3" fmla="*/ 0 h 299"/>
                <a:gd name="T4" fmla="*/ 2074 w 2195"/>
                <a:gd name="T5" fmla="*/ 3 h 299"/>
                <a:gd name="T6" fmla="*/ 2102 w 2195"/>
                <a:gd name="T7" fmla="*/ 12 h 299"/>
                <a:gd name="T8" fmla="*/ 2128 w 2195"/>
                <a:gd name="T9" fmla="*/ 26 h 299"/>
                <a:gd name="T10" fmla="*/ 2150 w 2195"/>
                <a:gd name="T11" fmla="*/ 44 h 299"/>
                <a:gd name="T12" fmla="*/ 2169 w 2195"/>
                <a:gd name="T13" fmla="*/ 66 h 299"/>
                <a:gd name="T14" fmla="*/ 2183 w 2195"/>
                <a:gd name="T15" fmla="*/ 91 h 299"/>
                <a:gd name="T16" fmla="*/ 2192 w 2195"/>
                <a:gd name="T17" fmla="*/ 120 h 299"/>
                <a:gd name="T18" fmla="*/ 2195 w 2195"/>
                <a:gd name="T19" fmla="*/ 150 h 299"/>
                <a:gd name="T20" fmla="*/ 2192 w 2195"/>
                <a:gd name="T21" fmla="*/ 180 h 299"/>
                <a:gd name="T22" fmla="*/ 2183 w 2195"/>
                <a:gd name="T23" fmla="*/ 208 h 299"/>
                <a:gd name="T24" fmla="*/ 2169 w 2195"/>
                <a:gd name="T25" fmla="*/ 233 h 299"/>
                <a:gd name="T26" fmla="*/ 2150 w 2195"/>
                <a:gd name="T27" fmla="*/ 255 h 299"/>
                <a:gd name="T28" fmla="*/ 2128 w 2195"/>
                <a:gd name="T29" fmla="*/ 273 h 299"/>
                <a:gd name="T30" fmla="*/ 2102 w 2195"/>
                <a:gd name="T31" fmla="*/ 287 h 299"/>
                <a:gd name="T32" fmla="*/ 2074 w 2195"/>
                <a:gd name="T33" fmla="*/ 296 h 299"/>
                <a:gd name="T34" fmla="*/ 2043 w 2195"/>
                <a:gd name="T35" fmla="*/ 299 h 299"/>
                <a:gd name="T36" fmla="*/ 151 w 2195"/>
                <a:gd name="T37" fmla="*/ 299 h 299"/>
                <a:gd name="T38" fmla="*/ 121 w 2195"/>
                <a:gd name="T39" fmla="*/ 296 h 299"/>
                <a:gd name="T40" fmla="*/ 92 w 2195"/>
                <a:gd name="T41" fmla="*/ 287 h 299"/>
                <a:gd name="T42" fmla="*/ 66 w 2195"/>
                <a:gd name="T43" fmla="*/ 273 h 299"/>
                <a:gd name="T44" fmla="*/ 44 w 2195"/>
                <a:gd name="T45" fmla="*/ 255 h 299"/>
                <a:gd name="T46" fmla="*/ 26 w 2195"/>
                <a:gd name="T47" fmla="*/ 233 h 299"/>
                <a:gd name="T48" fmla="*/ 11 w 2195"/>
                <a:gd name="T49" fmla="*/ 208 h 299"/>
                <a:gd name="T50" fmla="*/ 3 w 2195"/>
                <a:gd name="T51" fmla="*/ 180 h 299"/>
                <a:gd name="T52" fmla="*/ 0 w 2195"/>
                <a:gd name="T53" fmla="*/ 150 h 299"/>
                <a:gd name="T54" fmla="*/ 3 w 2195"/>
                <a:gd name="T55" fmla="*/ 120 h 299"/>
                <a:gd name="T56" fmla="*/ 11 w 2195"/>
                <a:gd name="T57" fmla="*/ 91 h 299"/>
                <a:gd name="T58" fmla="*/ 26 w 2195"/>
                <a:gd name="T59" fmla="*/ 66 h 299"/>
                <a:gd name="T60" fmla="*/ 44 w 2195"/>
                <a:gd name="T61" fmla="*/ 44 h 299"/>
                <a:gd name="T62" fmla="*/ 66 w 2195"/>
                <a:gd name="T63" fmla="*/ 26 h 299"/>
                <a:gd name="T64" fmla="*/ 92 w 2195"/>
                <a:gd name="T65" fmla="*/ 12 h 299"/>
                <a:gd name="T66" fmla="*/ 121 w 2195"/>
                <a:gd name="T67" fmla="*/ 3 h 299"/>
                <a:gd name="T68" fmla="*/ 151 w 2195"/>
                <a:gd name="T6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95" h="299">
                  <a:moveTo>
                    <a:pt x="151" y="0"/>
                  </a:moveTo>
                  <a:lnTo>
                    <a:pt x="2043" y="0"/>
                  </a:lnTo>
                  <a:lnTo>
                    <a:pt x="2074" y="3"/>
                  </a:lnTo>
                  <a:lnTo>
                    <a:pt x="2102" y="12"/>
                  </a:lnTo>
                  <a:lnTo>
                    <a:pt x="2128" y="26"/>
                  </a:lnTo>
                  <a:lnTo>
                    <a:pt x="2150" y="44"/>
                  </a:lnTo>
                  <a:lnTo>
                    <a:pt x="2169" y="66"/>
                  </a:lnTo>
                  <a:lnTo>
                    <a:pt x="2183" y="91"/>
                  </a:lnTo>
                  <a:lnTo>
                    <a:pt x="2192" y="120"/>
                  </a:lnTo>
                  <a:lnTo>
                    <a:pt x="2195" y="150"/>
                  </a:lnTo>
                  <a:lnTo>
                    <a:pt x="2192" y="180"/>
                  </a:lnTo>
                  <a:lnTo>
                    <a:pt x="2183" y="208"/>
                  </a:lnTo>
                  <a:lnTo>
                    <a:pt x="2169" y="233"/>
                  </a:lnTo>
                  <a:lnTo>
                    <a:pt x="2150" y="255"/>
                  </a:lnTo>
                  <a:lnTo>
                    <a:pt x="2128" y="273"/>
                  </a:lnTo>
                  <a:lnTo>
                    <a:pt x="2102" y="287"/>
                  </a:lnTo>
                  <a:lnTo>
                    <a:pt x="2074" y="296"/>
                  </a:lnTo>
                  <a:lnTo>
                    <a:pt x="2043" y="299"/>
                  </a:lnTo>
                  <a:lnTo>
                    <a:pt x="151" y="299"/>
                  </a:lnTo>
                  <a:lnTo>
                    <a:pt x="121" y="296"/>
                  </a:lnTo>
                  <a:lnTo>
                    <a:pt x="92" y="287"/>
                  </a:lnTo>
                  <a:lnTo>
                    <a:pt x="66" y="273"/>
                  </a:lnTo>
                  <a:lnTo>
                    <a:pt x="44" y="255"/>
                  </a:lnTo>
                  <a:lnTo>
                    <a:pt x="26" y="233"/>
                  </a:lnTo>
                  <a:lnTo>
                    <a:pt x="11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1" y="91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6" y="26"/>
                  </a:lnTo>
                  <a:lnTo>
                    <a:pt x="92" y="12"/>
                  </a:lnTo>
                  <a:lnTo>
                    <a:pt x="121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Freeform 18">
              <a:extLst>
                <a:ext uri="{FF2B5EF4-FFF2-40B4-BE49-F238E27FC236}">
                  <a16:creationId xmlns:a16="http://schemas.microsoft.com/office/drawing/2014/main" id="{E3D4846C-B8CE-4CA3-9744-5897C9D9C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138" y="1457326"/>
              <a:ext cx="33338" cy="85725"/>
            </a:xfrm>
            <a:custGeom>
              <a:avLst/>
              <a:gdLst>
                <a:gd name="T0" fmla="*/ 115 w 228"/>
                <a:gd name="T1" fmla="*/ 0 h 596"/>
                <a:gd name="T2" fmla="*/ 140 w 228"/>
                <a:gd name="T3" fmla="*/ 3 h 596"/>
                <a:gd name="T4" fmla="*/ 165 w 228"/>
                <a:gd name="T5" fmla="*/ 11 h 596"/>
                <a:gd name="T6" fmla="*/ 186 w 228"/>
                <a:gd name="T7" fmla="*/ 24 h 596"/>
                <a:gd name="T8" fmla="*/ 203 w 228"/>
                <a:gd name="T9" fmla="*/ 42 h 596"/>
                <a:gd name="T10" fmla="*/ 217 w 228"/>
                <a:gd name="T11" fmla="*/ 62 h 596"/>
                <a:gd name="T12" fmla="*/ 225 w 228"/>
                <a:gd name="T13" fmla="*/ 86 h 596"/>
                <a:gd name="T14" fmla="*/ 228 w 228"/>
                <a:gd name="T15" fmla="*/ 111 h 596"/>
                <a:gd name="T16" fmla="*/ 228 w 228"/>
                <a:gd name="T17" fmla="*/ 484 h 596"/>
                <a:gd name="T18" fmla="*/ 225 w 228"/>
                <a:gd name="T19" fmla="*/ 510 h 596"/>
                <a:gd name="T20" fmla="*/ 217 w 228"/>
                <a:gd name="T21" fmla="*/ 533 h 596"/>
                <a:gd name="T22" fmla="*/ 203 w 228"/>
                <a:gd name="T23" fmla="*/ 555 h 596"/>
                <a:gd name="T24" fmla="*/ 186 w 228"/>
                <a:gd name="T25" fmla="*/ 572 h 596"/>
                <a:gd name="T26" fmla="*/ 165 w 228"/>
                <a:gd name="T27" fmla="*/ 585 h 596"/>
                <a:gd name="T28" fmla="*/ 140 w 228"/>
                <a:gd name="T29" fmla="*/ 594 h 596"/>
                <a:gd name="T30" fmla="*/ 115 w 228"/>
                <a:gd name="T31" fmla="*/ 596 h 596"/>
                <a:gd name="T32" fmla="*/ 88 w 228"/>
                <a:gd name="T33" fmla="*/ 594 h 596"/>
                <a:gd name="T34" fmla="*/ 65 w 228"/>
                <a:gd name="T35" fmla="*/ 585 h 596"/>
                <a:gd name="T36" fmla="*/ 43 w 228"/>
                <a:gd name="T37" fmla="*/ 572 h 596"/>
                <a:gd name="T38" fmla="*/ 26 w 228"/>
                <a:gd name="T39" fmla="*/ 555 h 596"/>
                <a:gd name="T40" fmla="*/ 13 w 228"/>
                <a:gd name="T41" fmla="*/ 533 h 596"/>
                <a:gd name="T42" fmla="*/ 3 w 228"/>
                <a:gd name="T43" fmla="*/ 510 h 596"/>
                <a:gd name="T44" fmla="*/ 0 w 228"/>
                <a:gd name="T45" fmla="*/ 484 h 596"/>
                <a:gd name="T46" fmla="*/ 0 w 228"/>
                <a:gd name="T47" fmla="*/ 111 h 596"/>
                <a:gd name="T48" fmla="*/ 3 w 228"/>
                <a:gd name="T49" fmla="*/ 86 h 596"/>
                <a:gd name="T50" fmla="*/ 13 w 228"/>
                <a:gd name="T51" fmla="*/ 62 h 596"/>
                <a:gd name="T52" fmla="*/ 26 w 228"/>
                <a:gd name="T53" fmla="*/ 42 h 596"/>
                <a:gd name="T54" fmla="*/ 43 w 228"/>
                <a:gd name="T55" fmla="*/ 24 h 596"/>
                <a:gd name="T56" fmla="*/ 65 w 228"/>
                <a:gd name="T57" fmla="*/ 11 h 596"/>
                <a:gd name="T58" fmla="*/ 88 w 228"/>
                <a:gd name="T59" fmla="*/ 3 h 596"/>
                <a:gd name="T60" fmla="*/ 115 w 228"/>
                <a:gd name="T61" fmla="*/ 0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8" h="596">
                  <a:moveTo>
                    <a:pt x="115" y="0"/>
                  </a:moveTo>
                  <a:lnTo>
                    <a:pt x="140" y="3"/>
                  </a:lnTo>
                  <a:lnTo>
                    <a:pt x="165" y="11"/>
                  </a:lnTo>
                  <a:lnTo>
                    <a:pt x="186" y="24"/>
                  </a:lnTo>
                  <a:lnTo>
                    <a:pt x="203" y="42"/>
                  </a:lnTo>
                  <a:lnTo>
                    <a:pt x="217" y="62"/>
                  </a:lnTo>
                  <a:lnTo>
                    <a:pt x="225" y="86"/>
                  </a:lnTo>
                  <a:lnTo>
                    <a:pt x="228" y="111"/>
                  </a:lnTo>
                  <a:lnTo>
                    <a:pt x="228" y="484"/>
                  </a:lnTo>
                  <a:lnTo>
                    <a:pt x="225" y="510"/>
                  </a:lnTo>
                  <a:lnTo>
                    <a:pt x="217" y="533"/>
                  </a:lnTo>
                  <a:lnTo>
                    <a:pt x="203" y="555"/>
                  </a:lnTo>
                  <a:lnTo>
                    <a:pt x="186" y="572"/>
                  </a:lnTo>
                  <a:lnTo>
                    <a:pt x="165" y="585"/>
                  </a:lnTo>
                  <a:lnTo>
                    <a:pt x="140" y="594"/>
                  </a:lnTo>
                  <a:lnTo>
                    <a:pt x="115" y="596"/>
                  </a:lnTo>
                  <a:lnTo>
                    <a:pt x="88" y="594"/>
                  </a:lnTo>
                  <a:lnTo>
                    <a:pt x="65" y="585"/>
                  </a:lnTo>
                  <a:lnTo>
                    <a:pt x="43" y="572"/>
                  </a:lnTo>
                  <a:lnTo>
                    <a:pt x="26" y="555"/>
                  </a:lnTo>
                  <a:lnTo>
                    <a:pt x="13" y="533"/>
                  </a:lnTo>
                  <a:lnTo>
                    <a:pt x="3" y="510"/>
                  </a:lnTo>
                  <a:lnTo>
                    <a:pt x="0" y="484"/>
                  </a:lnTo>
                  <a:lnTo>
                    <a:pt x="0" y="111"/>
                  </a:lnTo>
                  <a:lnTo>
                    <a:pt x="3" y="86"/>
                  </a:lnTo>
                  <a:lnTo>
                    <a:pt x="13" y="62"/>
                  </a:lnTo>
                  <a:lnTo>
                    <a:pt x="26" y="42"/>
                  </a:lnTo>
                  <a:lnTo>
                    <a:pt x="43" y="24"/>
                  </a:lnTo>
                  <a:lnTo>
                    <a:pt x="65" y="11"/>
                  </a:lnTo>
                  <a:lnTo>
                    <a:pt x="88" y="3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6D551BBD-07CC-4893-AE77-C7EBE49AE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1" y="1435101"/>
              <a:ext cx="31750" cy="107950"/>
            </a:xfrm>
            <a:custGeom>
              <a:avLst/>
              <a:gdLst>
                <a:gd name="T0" fmla="*/ 114 w 227"/>
                <a:gd name="T1" fmla="*/ 0 h 746"/>
                <a:gd name="T2" fmla="*/ 140 w 227"/>
                <a:gd name="T3" fmla="*/ 3 h 746"/>
                <a:gd name="T4" fmla="*/ 164 w 227"/>
                <a:gd name="T5" fmla="*/ 12 h 746"/>
                <a:gd name="T6" fmla="*/ 184 w 227"/>
                <a:gd name="T7" fmla="*/ 25 h 746"/>
                <a:gd name="T8" fmla="*/ 203 w 227"/>
                <a:gd name="T9" fmla="*/ 42 h 746"/>
                <a:gd name="T10" fmla="*/ 216 w 227"/>
                <a:gd name="T11" fmla="*/ 63 h 746"/>
                <a:gd name="T12" fmla="*/ 224 w 227"/>
                <a:gd name="T13" fmla="*/ 86 h 746"/>
                <a:gd name="T14" fmla="*/ 227 w 227"/>
                <a:gd name="T15" fmla="*/ 112 h 746"/>
                <a:gd name="T16" fmla="*/ 227 w 227"/>
                <a:gd name="T17" fmla="*/ 634 h 746"/>
                <a:gd name="T18" fmla="*/ 224 w 227"/>
                <a:gd name="T19" fmla="*/ 660 h 746"/>
                <a:gd name="T20" fmla="*/ 216 w 227"/>
                <a:gd name="T21" fmla="*/ 683 h 746"/>
                <a:gd name="T22" fmla="*/ 203 w 227"/>
                <a:gd name="T23" fmla="*/ 705 h 746"/>
                <a:gd name="T24" fmla="*/ 184 w 227"/>
                <a:gd name="T25" fmla="*/ 722 h 746"/>
                <a:gd name="T26" fmla="*/ 164 w 227"/>
                <a:gd name="T27" fmla="*/ 735 h 746"/>
                <a:gd name="T28" fmla="*/ 140 w 227"/>
                <a:gd name="T29" fmla="*/ 744 h 746"/>
                <a:gd name="T30" fmla="*/ 114 w 227"/>
                <a:gd name="T31" fmla="*/ 746 h 746"/>
                <a:gd name="T32" fmla="*/ 88 w 227"/>
                <a:gd name="T33" fmla="*/ 744 h 746"/>
                <a:gd name="T34" fmla="*/ 64 w 227"/>
                <a:gd name="T35" fmla="*/ 735 h 746"/>
                <a:gd name="T36" fmla="*/ 43 w 227"/>
                <a:gd name="T37" fmla="*/ 722 h 746"/>
                <a:gd name="T38" fmla="*/ 25 w 227"/>
                <a:gd name="T39" fmla="*/ 705 h 746"/>
                <a:gd name="T40" fmla="*/ 12 w 227"/>
                <a:gd name="T41" fmla="*/ 683 h 746"/>
                <a:gd name="T42" fmla="*/ 3 w 227"/>
                <a:gd name="T43" fmla="*/ 660 h 746"/>
                <a:gd name="T44" fmla="*/ 0 w 227"/>
                <a:gd name="T45" fmla="*/ 634 h 746"/>
                <a:gd name="T46" fmla="*/ 0 w 227"/>
                <a:gd name="T47" fmla="*/ 112 h 746"/>
                <a:gd name="T48" fmla="*/ 3 w 227"/>
                <a:gd name="T49" fmla="*/ 86 h 746"/>
                <a:gd name="T50" fmla="*/ 12 w 227"/>
                <a:gd name="T51" fmla="*/ 63 h 746"/>
                <a:gd name="T52" fmla="*/ 25 w 227"/>
                <a:gd name="T53" fmla="*/ 42 h 746"/>
                <a:gd name="T54" fmla="*/ 43 w 227"/>
                <a:gd name="T55" fmla="*/ 25 h 746"/>
                <a:gd name="T56" fmla="*/ 64 w 227"/>
                <a:gd name="T57" fmla="*/ 12 h 746"/>
                <a:gd name="T58" fmla="*/ 88 w 227"/>
                <a:gd name="T59" fmla="*/ 3 h 746"/>
                <a:gd name="T60" fmla="*/ 114 w 227"/>
                <a:gd name="T61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7" h="746">
                  <a:moveTo>
                    <a:pt x="114" y="0"/>
                  </a:moveTo>
                  <a:lnTo>
                    <a:pt x="140" y="3"/>
                  </a:lnTo>
                  <a:lnTo>
                    <a:pt x="164" y="12"/>
                  </a:lnTo>
                  <a:lnTo>
                    <a:pt x="184" y="25"/>
                  </a:lnTo>
                  <a:lnTo>
                    <a:pt x="203" y="42"/>
                  </a:lnTo>
                  <a:lnTo>
                    <a:pt x="216" y="63"/>
                  </a:lnTo>
                  <a:lnTo>
                    <a:pt x="224" y="86"/>
                  </a:lnTo>
                  <a:lnTo>
                    <a:pt x="227" y="112"/>
                  </a:lnTo>
                  <a:lnTo>
                    <a:pt x="227" y="634"/>
                  </a:lnTo>
                  <a:lnTo>
                    <a:pt x="224" y="660"/>
                  </a:lnTo>
                  <a:lnTo>
                    <a:pt x="216" y="683"/>
                  </a:lnTo>
                  <a:lnTo>
                    <a:pt x="203" y="705"/>
                  </a:lnTo>
                  <a:lnTo>
                    <a:pt x="184" y="722"/>
                  </a:lnTo>
                  <a:lnTo>
                    <a:pt x="164" y="735"/>
                  </a:lnTo>
                  <a:lnTo>
                    <a:pt x="140" y="744"/>
                  </a:lnTo>
                  <a:lnTo>
                    <a:pt x="114" y="746"/>
                  </a:lnTo>
                  <a:lnTo>
                    <a:pt x="88" y="744"/>
                  </a:lnTo>
                  <a:lnTo>
                    <a:pt x="64" y="735"/>
                  </a:lnTo>
                  <a:lnTo>
                    <a:pt x="43" y="722"/>
                  </a:lnTo>
                  <a:lnTo>
                    <a:pt x="25" y="705"/>
                  </a:lnTo>
                  <a:lnTo>
                    <a:pt x="12" y="683"/>
                  </a:lnTo>
                  <a:lnTo>
                    <a:pt x="3" y="660"/>
                  </a:lnTo>
                  <a:lnTo>
                    <a:pt x="0" y="634"/>
                  </a:lnTo>
                  <a:lnTo>
                    <a:pt x="0" y="112"/>
                  </a:lnTo>
                  <a:lnTo>
                    <a:pt x="3" y="86"/>
                  </a:lnTo>
                  <a:lnTo>
                    <a:pt x="12" y="63"/>
                  </a:lnTo>
                  <a:lnTo>
                    <a:pt x="25" y="42"/>
                  </a:lnTo>
                  <a:lnTo>
                    <a:pt x="43" y="25"/>
                  </a:lnTo>
                  <a:lnTo>
                    <a:pt x="64" y="12"/>
                  </a:lnTo>
                  <a:lnTo>
                    <a:pt x="88" y="3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A01E0C20-08AC-4FAE-8862-F401C1C8E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676" y="1414463"/>
              <a:ext cx="33338" cy="128588"/>
            </a:xfrm>
            <a:custGeom>
              <a:avLst/>
              <a:gdLst>
                <a:gd name="T0" fmla="*/ 113 w 227"/>
                <a:gd name="T1" fmla="*/ 0 h 895"/>
                <a:gd name="T2" fmla="*/ 139 w 227"/>
                <a:gd name="T3" fmla="*/ 3 h 895"/>
                <a:gd name="T4" fmla="*/ 163 w 227"/>
                <a:gd name="T5" fmla="*/ 11 h 895"/>
                <a:gd name="T6" fmla="*/ 184 w 227"/>
                <a:gd name="T7" fmla="*/ 24 h 895"/>
                <a:gd name="T8" fmla="*/ 202 w 227"/>
                <a:gd name="T9" fmla="*/ 42 h 895"/>
                <a:gd name="T10" fmla="*/ 215 w 227"/>
                <a:gd name="T11" fmla="*/ 62 h 895"/>
                <a:gd name="T12" fmla="*/ 224 w 227"/>
                <a:gd name="T13" fmla="*/ 87 h 895"/>
                <a:gd name="T14" fmla="*/ 227 w 227"/>
                <a:gd name="T15" fmla="*/ 112 h 895"/>
                <a:gd name="T16" fmla="*/ 227 w 227"/>
                <a:gd name="T17" fmla="*/ 783 h 895"/>
                <a:gd name="T18" fmla="*/ 224 w 227"/>
                <a:gd name="T19" fmla="*/ 809 h 895"/>
                <a:gd name="T20" fmla="*/ 215 w 227"/>
                <a:gd name="T21" fmla="*/ 832 h 895"/>
                <a:gd name="T22" fmla="*/ 202 w 227"/>
                <a:gd name="T23" fmla="*/ 854 h 895"/>
                <a:gd name="T24" fmla="*/ 184 w 227"/>
                <a:gd name="T25" fmla="*/ 871 h 895"/>
                <a:gd name="T26" fmla="*/ 163 w 227"/>
                <a:gd name="T27" fmla="*/ 884 h 895"/>
                <a:gd name="T28" fmla="*/ 139 w 227"/>
                <a:gd name="T29" fmla="*/ 893 h 895"/>
                <a:gd name="T30" fmla="*/ 113 w 227"/>
                <a:gd name="T31" fmla="*/ 895 h 895"/>
                <a:gd name="T32" fmla="*/ 87 w 227"/>
                <a:gd name="T33" fmla="*/ 893 h 895"/>
                <a:gd name="T34" fmla="*/ 63 w 227"/>
                <a:gd name="T35" fmla="*/ 884 h 895"/>
                <a:gd name="T36" fmla="*/ 42 w 227"/>
                <a:gd name="T37" fmla="*/ 871 h 895"/>
                <a:gd name="T38" fmla="*/ 25 w 227"/>
                <a:gd name="T39" fmla="*/ 854 h 895"/>
                <a:gd name="T40" fmla="*/ 11 w 227"/>
                <a:gd name="T41" fmla="*/ 832 h 895"/>
                <a:gd name="T42" fmla="*/ 3 w 227"/>
                <a:gd name="T43" fmla="*/ 809 h 895"/>
                <a:gd name="T44" fmla="*/ 0 w 227"/>
                <a:gd name="T45" fmla="*/ 783 h 895"/>
                <a:gd name="T46" fmla="*/ 0 w 227"/>
                <a:gd name="T47" fmla="*/ 112 h 895"/>
                <a:gd name="T48" fmla="*/ 3 w 227"/>
                <a:gd name="T49" fmla="*/ 87 h 895"/>
                <a:gd name="T50" fmla="*/ 11 w 227"/>
                <a:gd name="T51" fmla="*/ 62 h 895"/>
                <a:gd name="T52" fmla="*/ 25 w 227"/>
                <a:gd name="T53" fmla="*/ 42 h 895"/>
                <a:gd name="T54" fmla="*/ 42 w 227"/>
                <a:gd name="T55" fmla="*/ 24 h 895"/>
                <a:gd name="T56" fmla="*/ 63 w 227"/>
                <a:gd name="T57" fmla="*/ 11 h 895"/>
                <a:gd name="T58" fmla="*/ 87 w 227"/>
                <a:gd name="T59" fmla="*/ 3 h 895"/>
                <a:gd name="T60" fmla="*/ 113 w 227"/>
                <a:gd name="T61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7" h="895">
                  <a:moveTo>
                    <a:pt x="113" y="0"/>
                  </a:moveTo>
                  <a:lnTo>
                    <a:pt x="139" y="3"/>
                  </a:lnTo>
                  <a:lnTo>
                    <a:pt x="163" y="11"/>
                  </a:lnTo>
                  <a:lnTo>
                    <a:pt x="184" y="24"/>
                  </a:lnTo>
                  <a:lnTo>
                    <a:pt x="202" y="42"/>
                  </a:lnTo>
                  <a:lnTo>
                    <a:pt x="215" y="62"/>
                  </a:lnTo>
                  <a:lnTo>
                    <a:pt x="224" y="87"/>
                  </a:lnTo>
                  <a:lnTo>
                    <a:pt x="227" y="112"/>
                  </a:lnTo>
                  <a:lnTo>
                    <a:pt x="227" y="783"/>
                  </a:lnTo>
                  <a:lnTo>
                    <a:pt x="224" y="809"/>
                  </a:lnTo>
                  <a:lnTo>
                    <a:pt x="215" y="832"/>
                  </a:lnTo>
                  <a:lnTo>
                    <a:pt x="202" y="854"/>
                  </a:lnTo>
                  <a:lnTo>
                    <a:pt x="184" y="871"/>
                  </a:lnTo>
                  <a:lnTo>
                    <a:pt x="163" y="884"/>
                  </a:lnTo>
                  <a:lnTo>
                    <a:pt x="139" y="893"/>
                  </a:lnTo>
                  <a:lnTo>
                    <a:pt x="113" y="895"/>
                  </a:lnTo>
                  <a:lnTo>
                    <a:pt x="87" y="893"/>
                  </a:lnTo>
                  <a:lnTo>
                    <a:pt x="63" y="884"/>
                  </a:lnTo>
                  <a:lnTo>
                    <a:pt x="42" y="871"/>
                  </a:lnTo>
                  <a:lnTo>
                    <a:pt x="25" y="854"/>
                  </a:lnTo>
                  <a:lnTo>
                    <a:pt x="11" y="832"/>
                  </a:lnTo>
                  <a:lnTo>
                    <a:pt x="3" y="809"/>
                  </a:lnTo>
                  <a:lnTo>
                    <a:pt x="0" y="783"/>
                  </a:lnTo>
                  <a:lnTo>
                    <a:pt x="0" y="112"/>
                  </a:lnTo>
                  <a:lnTo>
                    <a:pt x="3" y="87"/>
                  </a:lnTo>
                  <a:lnTo>
                    <a:pt x="11" y="62"/>
                  </a:lnTo>
                  <a:lnTo>
                    <a:pt x="25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Freeform 21">
              <a:extLst>
                <a:ext uri="{FF2B5EF4-FFF2-40B4-BE49-F238E27FC236}">
                  <a16:creationId xmlns:a16="http://schemas.microsoft.com/office/drawing/2014/main" id="{CF6AFCC9-A003-4350-B63F-FAA189697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6938" y="1301751"/>
              <a:ext cx="481013" cy="311150"/>
            </a:xfrm>
            <a:custGeom>
              <a:avLst/>
              <a:gdLst>
                <a:gd name="T0" fmla="*/ 3179 w 3330"/>
                <a:gd name="T1" fmla="*/ 0 h 2163"/>
                <a:gd name="T2" fmla="*/ 3239 w 3330"/>
                <a:gd name="T3" fmla="*/ 11 h 2163"/>
                <a:gd name="T4" fmla="*/ 3286 w 3330"/>
                <a:gd name="T5" fmla="*/ 43 h 2163"/>
                <a:gd name="T6" fmla="*/ 3319 w 3330"/>
                <a:gd name="T7" fmla="*/ 91 h 2163"/>
                <a:gd name="T8" fmla="*/ 3330 w 3330"/>
                <a:gd name="T9" fmla="*/ 149 h 2163"/>
                <a:gd name="T10" fmla="*/ 3127 w 3330"/>
                <a:gd name="T11" fmla="*/ 1640 h 2163"/>
                <a:gd name="T12" fmla="*/ 3184 w 3330"/>
                <a:gd name="T13" fmla="*/ 1516 h 2163"/>
                <a:gd name="T14" fmla="*/ 3220 w 3330"/>
                <a:gd name="T15" fmla="*/ 1384 h 2163"/>
                <a:gd name="T16" fmla="*/ 3232 w 3330"/>
                <a:gd name="T17" fmla="*/ 1249 h 2163"/>
                <a:gd name="T18" fmla="*/ 3221 w 3330"/>
                <a:gd name="T19" fmla="*/ 1119 h 2163"/>
                <a:gd name="T20" fmla="*/ 3191 w 3330"/>
                <a:gd name="T21" fmla="*/ 994 h 2163"/>
                <a:gd name="T22" fmla="*/ 3140 w 3330"/>
                <a:gd name="T23" fmla="*/ 878 h 2163"/>
                <a:gd name="T24" fmla="*/ 3069 w 3330"/>
                <a:gd name="T25" fmla="*/ 769 h 2163"/>
                <a:gd name="T26" fmla="*/ 3027 w 3330"/>
                <a:gd name="T27" fmla="*/ 299 h 2163"/>
                <a:gd name="T28" fmla="*/ 303 w 3330"/>
                <a:gd name="T29" fmla="*/ 1865 h 2163"/>
                <a:gd name="T30" fmla="*/ 1952 w 3330"/>
                <a:gd name="T31" fmla="*/ 1903 h 2163"/>
                <a:gd name="T32" fmla="*/ 2058 w 3330"/>
                <a:gd name="T33" fmla="*/ 1965 h 2163"/>
                <a:gd name="T34" fmla="*/ 2173 w 3330"/>
                <a:gd name="T35" fmla="*/ 2011 h 2163"/>
                <a:gd name="T36" fmla="*/ 2294 w 3330"/>
                <a:gd name="T37" fmla="*/ 2040 h 2163"/>
                <a:gd name="T38" fmla="*/ 2419 w 3330"/>
                <a:gd name="T39" fmla="*/ 2049 h 2163"/>
                <a:gd name="T40" fmla="*/ 2558 w 3330"/>
                <a:gd name="T41" fmla="*/ 2037 h 2163"/>
                <a:gd name="T42" fmla="*/ 2692 w 3330"/>
                <a:gd name="T43" fmla="*/ 2002 h 2163"/>
                <a:gd name="T44" fmla="*/ 2817 w 3330"/>
                <a:gd name="T45" fmla="*/ 1945 h 2163"/>
                <a:gd name="T46" fmla="*/ 3031 w 3330"/>
                <a:gd name="T47" fmla="*/ 2156 h 2163"/>
                <a:gd name="T48" fmla="*/ 3041 w 3330"/>
                <a:gd name="T49" fmla="*/ 2163 h 2163"/>
                <a:gd name="T50" fmla="*/ 121 w 3330"/>
                <a:gd name="T51" fmla="*/ 2160 h 2163"/>
                <a:gd name="T52" fmla="*/ 67 w 3330"/>
                <a:gd name="T53" fmla="*/ 2138 h 2163"/>
                <a:gd name="T54" fmla="*/ 26 w 3330"/>
                <a:gd name="T55" fmla="*/ 2097 h 2163"/>
                <a:gd name="T56" fmla="*/ 3 w 3330"/>
                <a:gd name="T57" fmla="*/ 2044 h 2163"/>
                <a:gd name="T58" fmla="*/ 0 w 3330"/>
                <a:gd name="T59" fmla="*/ 149 h 2163"/>
                <a:gd name="T60" fmla="*/ 12 w 3330"/>
                <a:gd name="T61" fmla="*/ 92 h 2163"/>
                <a:gd name="T62" fmla="*/ 45 w 3330"/>
                <a:gd name="T63" fmla="*/ 43 h 2163"/>
                <a:gd name="T64" fmla="*/ 93 w 3330"/>
                <a:gd name="T65" fmla="*/ 11 h 2163"/>
                <a:gd name="T66" fmla="*/ 152 w 3330"/>
                <a:gd name="T67" fmla="*/ 0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30" h="2163">
                  <a:moveTo>
                    <a:pt x="152" y="0"/>
                  </a:moveTo>
                  <a:lnTo>
                    <a:pt x="3179" y="0"/>
                  </a:lnTo>
                  <a:lnTo>
                    <a:pt x="3210" y="3"/>
                  </a:lnTo>
                  <a:lnTo>
                    <a:pt x="3239" y="11"/>
                  </a:lnTo>
                  <a:lnTo>
                    <a:pt x="3264" y="25"/>
                  </a:lnTo>
                  <a:lnTo>
                    <a:pt x="3286" y="43"/>
                  </a:lnTo>
                  <a:lnTo>
                    <a:pt x="3305" y="65"/>
                  </a:lnTo>
                  <a:lnTo>
                    <a:pt x="3319" y="91"/>
                  </a:lnTo>
                  <a:lnTo>
                    <a:pt x="3327" y="119"/>
                  </a:lnTo>
                  <a:lnTo>
                    <a:pt x="3330" y="149"/>
                  </a:lnTo>
                  <a:lnTo>
                    <a:pt x="3330" y="1841"/>
                  </a:lnTo>
                  <a:lnTo>
                    <a:pt x="3127" y="1640"/>
                  </a:lnTo>
                  <a:lnTo>
                    <a:pt x="3159" y="1579"/>
                  </a:lnTo>
                  <a:lnTo>
                    <a:pt x="3184" y="1516"/>
                  </a:lnTo>
                  <a:lnTo>
                    <a:pt x="3205" y="1452"/>
                  </a:lnTo>
                  <a:lnTo>
                    <a:pt x="3220" y="1384"/>
                  </a:lnTo>
                  <a:lnTo>
                    <a:pt x="3229" y="1317"/>
                  </a:lnTo>
                  <a:lnTo>
                    <a:pt x="3232" y="1249"/>
                  </a:lnTo>
                  <a:lnTo>
                    <a:pt x="3229" y="1183"/>
                  </a:lnTo>
                  <a:lnTo>
                    <a:pt x="3221" y="1119"/>
                  </a:lnTo>
                  <a:lnTo>
                    <a:pt x="3208" y="1056"/>
                  </a:lnTo>
                  <a:lnTo>
                    <a:pt x="3191" y="994"/>
                  </a:lnTo>
                  <a:lnTo>
                    <a:pt x="3167" y="935"/>
                  </a:lnTo>
                  <a:lnTo>
                    <a:pt x="3140" y="878"/>
                  </a:lnTo>
                  <a:lnTo>
                    <a:pt x="3107" y="821"/>
                  </a:lnTo>
                  <a:lnTo>
                    <a:pt x="3069" y="769"/>
                  </a:lnTo>
                  <a:lnTo>
                    <a:pt x="3027" y="719"/>
                  </a:lnTo>
                  <a:lnTo>
                    <a:pt x="3027" y="299"/>
                  </a:lnTo>
                  <a:lnTo>
                    <a:pt x="303" y="299"/>
                  </a:lnTo>
                  <a:lnTo>
                    <a:pt x="303" y="1865"/>
                  </a:lnTo>
                  <a:lnTo>
                    <a:pt x="1902" y="1865"/>
                  </a:lnTo>
                  <a:lnTo>
                    <a:pt x="1952" y="1903"/>
                  </a:lnTo>
                  <a:lnTo>
                    <a:pt x="2004" y="1936"/>
                  </a:lnTo>
                  <a:lnTo>
                    <a:pt x="2058" y="1965"/>
                  </a:lnTo>
                  <a:lnTo>
                    <a:pt x="2114" y="1990"/>
                  </a:lnTo>
                  <a:lnTo>
                    <a:pt x="2173" y="2011"/>
                  </a:lnTo>
                  <a:lnTo>
                    <a:pt x="2233" y="2028"/>
                  </a:lnTo>
                  <a:lnTo>
                    <a:pt x="2294" y="2040"/>
                  </a:lnTo>
                  <a:lnTo>
                    <a:pt x="2356" y="2047"/>
                  </a:lnTo>
                  <a:lnTo>
                    <a:pt x="2419" y="2049"/>
                  </a:lnTo>
                  <a:lnTo>
                    <a:pt x="2490" y="2046"/>
                  </a:lnTo>
                  <a:lnTo>
                    <a:pt x="2558" y="2037"/>
                  </a:lnTo>
                  <a:lnTo>
                    <a:pt x="2625" y="2023"/>
                  </a:lnTo>
                  <a:lnTo>
                    <a:pt x="2692" y="2002"/>
                  </a:lnTo>
                  <a:lnTo>
                    <a:pt x="2756" y="1976"/>
                  </a:lnTo>
                  <a:lnTo>
                    <a:pt x="2817" y="1945"/>
                  </a:lnTo>
                  <a:lnTo>
                    <a:pt x="3027" y="2152"/>
                  </a:lnTo>
                  <a:lnTo>
                    <a:pt x="3031" y="2156"/>
                  </a:lnTo>
                  <a:lnTo>
                    <a:pt x="3037" y="2159"/>
                  </a:lnTo>
                  <a:lnTo>
                    <a:pt x="3041" y="2163"/>
                  </a:lnTo>
                  <a:lnTo>
                    <a:pt x="152" y="2163"/>
                  </a:lnTo>
                  <a:lnTo>
                    <a:pt x="121" y="2160"/>
                  </a:lnTo>
                  <a:lnTo>
                    <a:pt x="93" y="2151"/>
                  </a:lnTo>
                  <a:lnTo>
                    <a:pt x="67" y="2138"/>
                  </a:lnTo>
                  <a:lnTo>
                    <a:pt x="45" y="2119"/>
                  </a:lnTo>
                  <a:lnTo>
                    <a:pt x="26" y="2097"/>
                  </a:lnTo>
                  <a:lnTo>
                    <a:pt x="12" y="2072"/>
                  </a:lnTo>
                  <a:lnTo>
                    <a:pt x="3" y="2044"/>
                  </a:lnTo>
                  <a:lnTo>
                    <a:pt x="0" y="2014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2" y="92"/>
                  </a:lnTo>
                  <a:lnTo>
                    <a:pt x="26" y="65"/>
                  </a:lnTo>
                  <a:lnTo>
                    <a:pt x="45" y="43"/>
                  </a:lnTo>
                  <a:lnTo>
                    <a:pt x="67" y="25"/>
                  </a:lnTo>
                  <a:lnTo>
                    <a:pt x="93" y="11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Freeform 22">
              <a:extLst>
                <a:ext uri="{FF2B5EF4-FFF2-40B4-BE49-F238E27FC236}">
                  <a16:creationId xmlns:a16="http://schemas.microsoft.com/office/drawing/2014/main" id="{AB482AB1-B464-42D5-8DF9-F72440E505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0938" y="1387476"/>
              <a:ext cx="214313" cy="212725"/>
            </a:xfrm>
            <a:custGeom>
              <a:avLst/>
              <a:gdLst>
                <a:gd name="T0" fmla="*/ 558 w 1492"/>
                <a:gd name="T1" fmla="*/ 144 h 1469"/>
                <a:gd name="T2" fmla="*/ 415 w 1492"/>
                <a:gd name="T3" fmla="*/ 194 h 1469"/>
                <a:gd name="T4" fmla="*/ 290 w 1492"/>
                <a:gd name="T5" fmla="*/ 286 h 1469"/>
                <a:gd name="T6" fmla="*/ 198 w 1492"/>
                <a:gd name="T7" fmla="*/ 407 h 1469"/>
                <a:gd name="T8" fmla="*/ 146 w 1492"/>
                <a:gd name="T9" fmla="*/ 550 h 1469"/>
                <a:gd name="T10" fmla="*/ 139 w 1492"/>
                <a:gd name="T11" fmla="*/ 703 h 1469"/>
                <a:gd name="T12" fmla="*/ 176 w 1492"/>
                <a:gd name="T13" fmla="*/ 850 h 1469"/>
                <a:gd name="T14" fmla="*/ 255 w 1492"/>
                <a:gd name="T15" fmla="*/ 979 h 1469"/>
                <a:gd name="T16" fmla="*/ 371 w 1492"/>
                <a:gd name="T17" fmla="*/ 1082 h 1469"/>
                <a:gd name="T18" fmla="*/ 508 w 1492"/>
                <a:gd name="T19" fmla="*/ 1147 h 1469"/>
                <a:gd name="T20" fmla="*/ 661 w 1492"/>
                <a:gd name="T21" fmla="*/ 1169 h 1469"/>
                <a:gd name="T22" fmla="*/ 814 w 1492"/>
                <a:gd name="T23" fmla="*/ 1147 h 1469"/>
                <a:gd name="T24" fmla="*/ 953 w 1492"/>
                <a:gd name="T25" fmla="*/ 1082 h 1469"/>
                <a:gd name="T26" fmla="*/ 1068 w 1492"/>
                <a:gd name="T27" fmla="*/ 979 h 1469"/>
                <a:gd name="T28" fmla="*/ 1147 w 1492"/>
                <a:gd name="T29" fmla="*/ 850 h 1469"/>
                <a:gd name="T30" fmla="*/ 1185 w 1492"/>
                <a:gd name="T31" fmla="*/ 703 h 1469"/>
                <a:gd name="T32" fmla="*/ 1177 w 1492"/>
                <a:gd name="T33" fmla="*/ 550 h 1469"/>
                <a:gd name="T34" fmla="*/ 1126 w 1492"/>
                <a:gd name="T35" fmla="*/ 407 h 1469"/>
                <a:gd name="T36" fmla="*/ 1034 w 1492"/>
                <a:gd name="T37" fmla="*/ 286 h 1469"/>
                <a:gd name="T38" fmla="*/ 909 w 1492"/>
                <a:gd name="T39" fmla="*/ 194 h 1469"/>
                <a:gd name="T40" fmla="*/ 765 w 1492"/>
                <a:gd name="T41" fmla="*/ 144 h 1469"/>
                <a:gd name="T42" fmla="*/ 661 w 1492"/>
                <a:gd name="T43" fmla="*/ 0 h 1469"/>
                <a:gd name="T44" fmla="*/ 834 w 1492"/>
                <a:gd name="T45" fmla="*/ 22 h 1469"/>
                <a:gd name="T46" fmla="*/ 992 w 1492"/>
                <a:gd name="T47" fmla="*/ 87 h 1469"/>
                <a:gd name="T48" fmla="*/ 1130 w 1492"/>
                <a:gd name="T49" fmla="*/ 191 h 1469"/>
                <a:gd name="T50" fmla="*/ 1235 w 1492"/>
                <a:gd name="T51" fmla="*/ 326 h 1469"/>
                <a:gd name="T52" fmla="*/ 1300 w 1492"/>
                <a:gd name="T53" fmla="*/ 482 h 1469"/>
                <a:gd name="T54" fmla="*/ 1322 w 1492"/>
                <a:gd name="T55" fmla="*/ 652 h 1469"/>
                <a:gd name="T56" fmla="*/ 1298 w 1492"/>
                <a:gd name="T57" fmla="*/ 826 h 1469"/>
                <a:gd name="T58" fmla="*/ 1229 w 1492"/>
                <a:gd name="T59" fmla="*/ 986 h 1469"/>
                <a:gd name="T60" fmla="*/ 1189 w 1492"/>
                <a:gd name="T61" fmla="*/ 1112 h 1469"/>
                <a:gd name="T62" fmla="*/ 1233 w 1492"/>
                <a:gd name="T63" fmla="*/ 1122 h 1469"/>
                <a:gd name="T64" fmla="*/ 1484 w 1492"/>
                <a:gd name="T65" fmla="*/ 1370 h 1469"/>
                <a:gd name="T66" fmla="*/ 1490 w 1492"/>
                <a:gd name="T67" fmla="*/ 1419 h 1469"/>
                <a:gd name="T68" fmla="*/ 1458 w 1492"/>
                <a:gd name="T69" fmla="*/ 1461 h 1469"/>
                <a:gd name="T70" fmla="*/ 1407 w 1492"/>
                <a:gd name="T71" fmla="*/ 1467 h 1469"/>
                <a:gd name="T72" fmla="*/ 1149 w 1492"/>
                <a:gd name="T73" fmla="*/ 1225 h 1469"/>
                <a:gd name="T74" fmla="*/ 1130 w 1492"/>
                <a:gd name="T75" fmla="*/ 1186 h 1469"/>
                <a:gd name="T76" fmla="*/ 1051 w 1492"/>
                <a:gd name="T77" fmla="*/ 1177 h 1469"/>
                <a:gd name="T78" fmla="*/ 895 w 1492"/>
                <a:gd name="T79" fmla="*/ 1261 h 1469"/>
                <a:gd name="T80" fmla="*/ 722 w 1492"/>
                <a:gd name="T81" fmla="*/ 1300 h 1469"/>
                <a:gd name="T82" fmla="*/ 546 w 1492"/>
                <a:gd name="T83" fmla="*/ 1293 h 1469"/>
                <a:gd name="T84" fmla="*/ 383 w 1492"/>
                <a:gd name="T85" fmla="*/ 1242 h 1469"/>
                <a:gd name="T86" fmla="*/ 238 w 1492"/>
                <a:gd name="T87" fmla="*/ 1151 h 1469"/>
                <a:gd name="T88" fmla="*/ 120 w 1492"/>
                <a:gd name="T89" fmla="*/ 1024 h 1469"/>
                <a:gd name="T90" fmla="*/ 40 w 1492"/>
                <a:gd name="T91" fmla="*/ 875 h 1469"/>
                <a:gd name="T92" fmla="*/ 4 w 1492"/>
                <a:gd name="T93" fmla="*/ 709 h 1469"/>
                <a:gd name="T94" fmla="*/ 11 w 1492"/>
                <a:gd name="T95" fmla="*/ 537 h 1469"/>
                <a:gd name="T96" fmla="*/ 63 w 1492"/>
                <a:gd name="T97" fmla="*/ 376 h 1469"/>
                <a:gd name="T98" fmla="*/ 155 w 1492"/>
                <a:gd name="T99" fmla="*/ 233 h 1469"/>
                <a:gd name="T100" fmla="*/ 283 w 1492"/>
                <a:gd name="T101" fmla="*/ 117 h 1469"/>
                <a:gd name="T102" fmla="*/ 435 w 1492"/>
                <a:gd name="T103" fmla="*/ 39 h 1469"/>
                <a:gd name="T104" fmla="*/ 603 w 1492"/>
                <a:gd name="T105" fmla="*/ 2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2" h="1469">
                  <a:moveTo>
                    <a:pt x="661" y="134"/>
                  </a:moveTo>
                  <a:lnTo>
                    <a:pt x="609" y="136"/>
                  </a:lnTo>
                  <a:lnTo>
                    <a:pt x="558" y="144"/>
                  </a:lnTo>
                  <a:lnTo>
                    <a:pt x="508" y="156"/>
                  </a:lnTo>
                  <a:lnTo>
                    <a:pt x="461" y="173"/>
                  </a:lnTo>
                  <a:lnTo>
                    <a:pt x="415" y="194"/>
                  </a:lnTo>
                  <a:lnTo>
                    <a:pt x="371" y="220"/>
                  </a:lnTo>
                  <a:lnTo>
                    <a:pt x="329" y="250"/>
                  </a:lnTo>
                  <a:lnTo>
                    <a:pt x="290" y="286"/>
                  </a:lnTo>
                  <a:lnTo>
                    <a:pt x="255" y="324"/>
                  </a:lnTo>
                  <a:lnTo>
                    <a:pt x="225" y="364"/>
                  </a:lnTo>
                  <a:lnTo>
                    <a:pt x="198" y="407"/>
                  </a:lnTo>
                  <a:lnTo>
                    <a:pt x="176" y="453"/>
                  </a:lnTo>
                  <a:lnTo>
                    <a:pt x="159" y="501"/>
                  </a:lnTo>
                  <a:lnTo>
                    <a:pt x="146" y="550"/>
                  </a:lnTo>
                  <a:lnTo>
                    <a:pt x="139" y="600"/>
                  </a:lnTo>
                  <a:lnTo>
                    <a:pt x="136" y="652"/>
                  </a:lnTo>
                  <a:lnTo>
                    <a:pt x="139" y="703"/>
                  </a:lnTo>
                  <a:lnTo>
                    <a:pt x="146" y="753"/>
                  </a:lnTo>
                  <a:lnTo>
                    <a:pt x="159" y="802"/>
                  </a:lnTo>
                  <a:lnTo>
                    <a:pt x="176" y="850"/>
                  </a:lnTo>
                  <a:lnTo>
                    <a:pt x="198" y="895"/>
                  </a:lnTo>
                  <a:lnTo>
                    <a:pt x="225" y="938"/>
                  </a:lnTo>
                  <a:lnTo>
                    <a:pt x="255" y="979"/>
                  </a:lnTo>
                  <a:lnTo>
                    <a:pt x="290" y="1017"/>
                  </a:lnTo>
                  <a:lnTo>
                    <a:pt x="329" y="1052"/>
                  </a:lnTo>
                  <a:lnTo>
                    <a:pt x="371" y="1082"/>
                  </a:lnTo>
                  <a:lnTo>
                    <a:pt x="415" y="1108"/>
                  </a:lnTo>
                  <a:lnTo>
                    <a:pt x="461" y="1130"/>
                  </a:lnTo>
                  <a:lnTo>
                    <a:pt x="508" y="1147"/>
                  </a:lnTo>
                  <a:lnTo>
                    <a:pt x="558" y="1159"/>
                  </a:lnTo>
                  <a:lnTo>
                    <a:pt x="609" y="1166"/>
                  </a:lnTo>
                  <a:lnTo>
                    <a:pt x="661" y="1169"/>
                  </a:lnTo>
                  <a:lnTo>
                    <a:pt x="713" y="1166"/>
                  </a:lnTo>
                  <a:lnTo>
                    <a:pt x="765" y="1159"/>
                  </a:lnTo>
                  <a:lnTo>
                    <a:pt x="814" y="1147"/>
                  </a:lnTo>
                  <a:lnTo>
                    <a:pt x="863" y="1130"/>
                  </a:lnTo>
                  <a:lnTo>
                    <a:pt x="909" y="1108"/>
                  </a:lnTo>
                  <a:lnTo>
                    <a:pt x="953" y="1082"/>
                  </a:lnTo>
                  <a:lnTo>
                    <a:pt x="995" y="1052"/>
                  </a:lnTo>
                  <a:lnTo>
                    <a:pt x="1034" y="1017"/>
                  </a:lnTo>
                  <a:lnTo>
                    <a:pt x="1068" y="979"/>
                  </a:lnTo>
                  <a:lnTo>
                    <a:pt x="1099" y="938"/>
                  </a:lnTo>
                  <a:lnTo>
                    <a:pt x="1126" y="895"/>
                  </a:lnTo>
                  <a:lnTo>
                    <a:pt x="1147" y="850"/>
                  </a:lnTo>
                  <a:lnTo>
                    <a:pt x="1164" y="802"/>
                  </a:lnTo>
                  <a:lnTo>
                    <a:pt x="1177" y="753"/>
                  </a:lnTo>
                  <a:lnTo>
                    <a:pt x="1185" y="703"/>
                  </a:lnTo>
                  <a:lnTo>
                    <a:pt x="1187" y="652"/>
                  </a:lnTo>
                  <a:lnTo>
                    <a:pt x="1185" y="600"/>
                  </a:lnTo>
                  <a:lnTo>
                    <a:pt x="1177" y="550"/>
                  </a:lnTo>
                  <a:lnTo>
                    <a:pt x="1164" y="501"/>
                  </a:lnTo>
                  <a:lnTo>
                    <a:pt x="1147" y="453"/>
                  </a:lnTo>
                  <a:lnTo>
                    <a:pt x="1126" y="407"/>
                  </a:lnTo>
                  <a:lnTo>
                    <a:pt x="1099" y="364"/>
                  </a:lnTo>
                  <a:lnTo>
                    <a:pt x="1068" y="324"/>
                  </a:lnTo>
                  <a:lnTo>
                    <a:pt x="1034" y="286"/>
                  </a:lnTo>
                  <a:lnTo>
                    <a:pt x="995" y="250"/>
                  </a:lnTo>
                  <a:lnTo>
                    <a:pt x="953" y="220"/>
                  </a:lnTo>
                  <a:lnTo>
                    <a:pt x="909" y="194"/>
                  </a:lnTo>
                  <a:lnTo>
                    <a:pt x="863" y="173"/>
                  </a:lnTo>
                  <a:lnTo>
                    <a:pt x="814" y="156"/>
                  </a:lnTo>
                  <a:lnTo>
                    <a:pt x="765" y="144"/>
                  </a:lnTo>
                  <a:lnTo>
                    <a:pt x="713" y="136"/>
                  </a:lnTo>
                  <a:lnTo>
                    <a:pt x="661" y="134"/>
                  </a:lnTo>
                  <a:close/>
                  <a:moveTo>
                    <a:pt x="661" y="0"/>
                  </a:moveTo>
                  <a:lnTo>
                    <a:pt x="721" y="2"/>
                  </a:lnTo>
                  <a:lnTo>
                    <a:pt x="778" y="10"/>
                  </a:lnTo>
                  <a:lnTo>
                    <a:pt x="834" y="22"/>
                  </a:lnTo>
                  <a:lnTo>
                    <a:pt x="888" y="39"/>
                  </a:lnTo>
                  <a:lnTo>
                    <a:pt x="941" y="60"/>
                  </a:lnTo>
                  <a:lnTo>
                    <a:pt x="992" y="87"/>
                  </a:lnTo>
                  <a:lnTo>
                    <a:pt x="1040" y="117"/>
                  </a:lnTo>
                  <a:lnTo>
                    <a:pt x="1086" y="152"/>
                  </a:lnTo>
                  <a:lnTo>
                    <a:pt x="1130" y="191"/>
                  </a:lnTo>
                  <a:lnTo>
                    <a:pt x="1168" y="233"/>
                  </a:lnTo>
                  <a:lnTo>
                    <a:pt x="1204" y="279"/>
                  </a:lnTo>
                  <a:lnTo>
                    <a:pt x="1235" y="326"/>
                  </a:lnTo>
                  <a:lnTo>
                    <a:pt x="1261" y="376"/>
                  </a:lnTo>
                  <a:lnTo>
                    <a:pt x="1283" y="428"/>
                  </a:lnTo>
                  <a:lnTo>
                    <a:pt x="1300" y="482"/>
                  </a:lnTo>
                  <a:lnTo>
                    <a:pt x="1312" y="537"/>
                  </a:lnTo>
                  <a:lnTo>
                    <a:pt x="1320" y="593"/>
                  </a:lnTo>
                  <a:lnTo>
                    <a:pt x="1322" y="652"/>
                  </a:lnTo>
                  <a:lnTo>
                    <a:pt x="1319" y="711"/>
                  </a:lnTo>
                  <a:lnTo>
                    <a:pt x="1312" y="769"/>
                  </a:lnTo>
                  <a:lnTo>
                    <a:pt x="1298" y="826"/>
                  </a:lnTo>
                  <a:lnTo>
                    <a:pt x="1280" y="882"/>
                  </a:lnTo>
                  <a:lnTo>
                    <a:pt x="1256" y="935"/>
                  </a:lnTo>
                  <a:lnTo>
                    <a:pt x="1229" y="986"/>
                  </a:lnTo>
                  <a:lnTo>
                    <a:pt x="1195" y="1034"/>
                  </a:lnTo>
                  <a:lnTo>
                    <a:pt x="1157" y="1081"/>
                  </a:lnTo>
                  <a:lnTo>
                    <a:pt x="1189" y="1112"/>
                  </a:lnTo>
                  <a:lnTo>
                    <a:pt x="1204" y="1112"/>
                  </a:lnTo>
                  <a:lnTo>
                    <a:pt x="1218" y="1115"/>
                  </a:lnTo>
                  <a:lnTo>
                    <a:pt x="1233" y="1122"/>
                  </a:lnTo>
                  <a:lnTo>
                    <a:pt x="1245" y="1131"/>
                  </a:lnTo>
                  <a:lnTo>
                    <a:pt x="1472" y="1356"/>
                  </a:lnTo>
                  <a:lnTo>
                    <a:pt x="1484" y="1370"/>
                  </a:lnTo>
                  <a:lnTo>
                    <a:pt x="1490" y="1386"/>
                  </a:lnTo>
                  <a:lnTo>
                    <a:pt x="1492" y="1402"/>
                  </a:lnTo>
                  <a:lnTo>
                    <a:pt x="1490" y="1419"/>
                  </a:lnTo>
                  <a:lnTo>
                    <a:pt x="1484" y="1436"/>
                  </a:lnTo>
                  <a:lnTo>
                    <a:pt x="1472" y="1450"/>
                  </a:lnTo>
                  <a:lnTo>
                    <a:pt x="1458" y="1461"/>
                  </a:lnTo>
                  <a:lnTo>
                    <a:pt x="1442" y="1467"/>
                  </a:lnTo>
                  <a:lnTo>
                    <a:pt x="1424" y="1469"/>
                  </a:lnTo>
                  <a:lnTo>
                    <a:pt x="1407" y="1467"/>
                  </a:lnTo>
                  <a:lnTo>
                    <a:pt x="1391" y="1461"/>
                  </a:lnTo>
                  <a:lnTo>
                    <a:pt x="1376" y="1450"/>
                  </a:lnTo>
                  <a:lnTo>
                    <a:pt x="1149" y="1225"/>
                  </a:lnTo>
                  <a:lnTo>
                    <a:pt x="1139" y="1213"/>
                  </a:lnTo>
                  <a:lnTo>
                    <a:pt x="1133" y="1200"/>
                  </a:lnTo>
                  <a:lnTo>
                    <a:pt x="1130" y="1186"/>
                  </a:lnTo>
                  <a:lnTo>
                    <a:pt x="1130" y="1171"/>
                  </a:lnTo>
                  <a:lnTo>
                    <a:pt x="1098" y="1140"/>
                  </a:lnTo>
                  <a:lnTo>
                    <a:pt x="1051" y="1177"/>
                  </a:lnTo>
                  <a:lnTo>
                    <a:pt x="1001" y="1209"/>
                  </a:lnTo>
                  <a:lnTo>
                    <a:pt x="949" y="1238"/>
                  </a:lnTo>
                  <a:lnTo>
                    <a:pt x="895" y="1261"/>
                  </a:lnTo>
                  <a:lnTo>
                    <a:pt x="839" y="1279"/>
                  </a:lnTo>
                  <a:lnTo>
                    <a:pt x="782" y="1292"/>
                  </a:lnTo>
                  <a:lnTo>
                    <a:pt x="722" y="1300"/>
                  </a:lnTo>
                  <a:lnTo>
                    <a:pt x="661" y="1303"/>
                  </a:lnTo>
                  <a:lnTo>
                    <a:pt x="603" y="1300"/>
                  </a:lnTo>
                  <a:lnTo>
                    <a:pt x="546" y="1293"/>
                  </a:lnTo>
                  <a:lnTo>
                    <a:pt x="490" y="1281"/>
                  </a:lnTo>
                  <a:lnTo>
                    <a:pt x="435" y="1264"/>
                  </a:lnTo>
                  <a:lnTo>
                    <a:pt x="383" y="1242"/>
                  </a:lnTo>
                  <a:lnTo>
                    <a:pt x="332" y="1216"/>
                  </a:lnTo>
                  <a:lnTo>
                    <a:pt x="283" y="1185"/>
                  </a:lnTo>
                  <a:lnTo>
                    <a:pt x="238" y="1151"/>
                  </a:lnTo>
                  <a:lnTo>
                    <a:pt x="194" y="1112"/>
                  </a:lnTo>
                  <a:lnTo>
                    <a:pt x="155" y="1070"/>
                  </a:lnTo>
                  <a:lnTo>
                    <a:pt x="120" y="1024"/>
                  </a:lnTo>
                  <a:lnTo>
                    <a:pt x="89" y="976"/>
                  </a:lnTo>
                  <a:lnTo>
                    <a:pt x="63" y="926"/>
                  </a:lnTo>
                  <a:lnTo>
                    <a:pt x="40" y="875"/>
                  </a:lnTo>
                  <a:lnTo>
                    <a:pt x="23" y="820"/>
                  </a:lnTo>
                  <a:lnTo>
                    <a:pt x="11" y="765"/>
                  </a:lnTo>
                  <a:lnTo>
                    <a:pt x="4" y="709"/>
                  </a:lnTo>
                  <a:lnTo>
                    <a:pt x="0" y="652"/>
                  </a:lnTo>
                  <a:lnTo>
                    <a:pt x="4" y="593"/>
                  </a:lnTo>
                  <a:lnTo>
                    <a:pt x="11" y="537"/>
                  </a:lnTo>
                  <a:lnTo>
                    <a:pt x="23" y="482"/>
                  </a:lnTo>
                  <a:lnTo>
                    <a:pt x="40" y="428"/>
                  </a:lnTo>
                  <a:lnTo>
                    <a:pt x="63" y="376"/>
                  </a:lnTo>
                  <a:lnTo>
                    <a:pt x="89" y="326"/>
                  </a:lnTo>
                  <a:lnTo>
                    <a:pt x="120" y="279"/>
                  </a:lnTo>
                  <a:lnTo>
                    <a:pt x="155" y="233"/>
                  </a:lnTo>
                  <a:lnTo>
                    <a:pt x="194" y="191"/>
                  </a:lnTo>
                  <a:lnTo>
                    <a:pt x="238" y="152"/>
                  </a:lnTo>
                  <a:lnTo>
                    <a:pt x="283" y="117"/>
                  </a:lnTo>
                  <a:lnTo>
                    <a:pt x="332" y="87"/>
                  </a:lnTo>
                  <a:lnTo>
                    <a:pt x="383" y="60"/>
                  </a:lnTo>
                  <a:lnTo>
                    <a:pt x="435" y="39"/>
                  </a:lnTo>
                  <a:lnTo>
                    <a:pt x="490" y="22"/>
                  </a:lnTo>
                  <a:lnTo>
                    <a:pt x="546" y="10"/>
                  </a:lnTo>
                  <a:lnTo>
                    <a:pt x="603" y="2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75" name="Graphic 76" descr="Weights Uneven">
            <a:extLst>
              <a:ext uri="{FF2B5EF4-FFF2-40B4-BE49-F238E27FC236}">
                <a16:creationId xmlns:a16="http://schemas.microsoft.com/office/drawing/2014/main" id="{83D4C998-686F-4664-8F06-2AEEBF3FBA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37378" y="3410687"/>
            <a:ext cx="432000" cy="432000"/>
          </a:xfrm>
          <a:prstGeom prst="rect">
            <a:avLst/>
          </a:prstGeom>
        </p:spPr>
      </p:pic>
      <p:pic>
        <p:nvPicPr>
          <p:cNvPr id="176" name="Grafika 175" descr="Dokument">
            <a:extLst>
              <a:ext uri="{FF2B5EF4-FFF2-40B4-BE49-F238E27FC236}">
                <a16:creationId xmlns:a16="http://schemas.microsoft.com/office/drawing/2014/main" id="{2D3DC550-9218-460B-BD68-61D61F8D46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34984" y="3603784"/>
            <a:ext cx="432000" cy="432000"/>
          </a:xfrm>
          <a:prstGeom prst="rect">
            <a:avLst/>
          </a:prstGeom>
        </p:spPr>
      </p:pic>
      <p:sp>
        <p:nvSpPr>
          <p:cNvPr id="177" name="TextBox 87">
            <a:extLst>
              <a:ext uri="{FF2B5EF4-FFF2-40B4-BE49-F238E27FC236}">
                <a16:creationId xmlns:a16="http://schemas.microsoft.com/office/drawing/2014/main" id="{D55B9751-9F68-41EB-A82D-52403B755E6E}"/>
              </a:ext>
            </a:extLst>
          </p:cNvPr>
          <p:cNvSpPr txBox="1"/>
          <p:nvPr/>
        </p:nvSpPr>
        <p:spPr>
          <a:xfrm>
            <a:off x="6565081" y="3360594"/>
            <a:ext cx="2505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Terminowe prowadzenie spraw </a:t>
            </a:r>
            <a:b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 wykroczenia, tworzenie jednolitych komórek ds. wykroczeń, zwiększenie zatrudnienia w tych komórkach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8" name="Grafika 177" descr="Bejsbol">
            <a:extLst>
              <a:ext uri="{FF2B5EF4-FFF2-40B4-BE49-F238E27FC236}">
                <a16:creationId xmlns:a16="http://schemas.microsoft.com/office/drawing/2014/main" id="{6CFA09D6-31E9-4C43-9CFA-5CB3AB054A2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36269" y="4219070"/>
            <a:ext cx="432000" cy="432000"/>
          </a:xfrm>
          <a:prstGeom prst="rect">
            <a:avLst/>
          </a:prstGeom>
        </p:spPr>
      </p:pic>
      <p:pic>
        <p:nvPicPr>
          <p:cNvPr id="179" name="Grafika 178" descr="Kobieta z dzieckiem">
            <a:extLst>
              <a:ext uri="{FF2B5EF4-FFF2-40B4-BE49-F238E27FC236}">
                <a16:creationId xmlns:a16="http://schemas.microsoft.com/office/drawing/2014/main" id="{344644B0-6742-4AB3-B631-478D7D399BA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56338" y="4285866"/>
            <a:ext cx="378000" cy="378000"/>
          </a:xfrm>
          <a:prstGeom prst="rect">
            <a:avLst/>
          </a:prstGeom>
        </p:spPr>
      </p:pic>
      <p:pic>
        <p:nvPicPr>
          <p:cNvPr id="180" name="Grafika 179" descr="Dokument">
            <a:extLst>
              <a:ext uri="{FF2B5EF4-FFF2-40B4-BE49-F238E27FC236}">
                <a16:creationId xmlns:a16="http://schemas.microsoft.com/office/drawing/2014/main" id="{88F6973C-2700-4925-BB3D-D6C84557E5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89916" y="4547685"/>
            <a:ext cx="380445" cy="380445"/>
          </a:xfrm>
          <a:prstGeom prst="rect">
            <a:avLst/>
          </a:prstGeom>
        </p:spPr>
      </p:pic>
      <p:sp>
        <p:nvSpPr>
          <p:cNvPr id="182" name="TextBox 87">
            <a:extLst>
              <a:ext uri="{FF2B5EF4-FFF2-40B4-BE49-F238E27FC236}">
                <a16:creationId xmlns:a16="http://schemas.microsoft.com/office/drawing/2014/main" id="{C69CF7E4-C08F-4CFE-8DF2-DDF0040F11B6}"/>
              </a:ext>
            </a:extLst>
          </p:cNvPr>
          <p:cNvSpPr txBox="1"/>
          <p:nvPr/>
        </p:nvSpPr>
        <p:spPr>
          <a:xfrm>
            <a:off x="6315265" y="4859078"/>
            <a:ext cx="209925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Nadzór nad procedurą Niebieskiej Karty w tym wydawanych nakazów/zakazów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87">
            <a:extLst>
              <a:ext uri="{FF2B5EF4-FFF2-40B4-BE49-F238E27FC236}">
                <a16:creationId xmlns:a16="http://schemas.microsoft.com/office/drawing/2014/main" id="{91A5BBCF-520F-48BE-A311-DD6AC4451DEE}"/>
              </a:ext>
            </a:extLst>
          </p:cNvPr>
          <p:cNvSpPr txBox="1"/>
          <p:nvPr/>
        </p:nvSpPr>
        <p:spPr>
          <a:xfrm>
            <a:off x="729484" y="4811278"/>
            <a:ext cx="22884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Terminowe eliminowanie zagrożeń w KMZB oraz promocja aplikacji wśród społeczeństwa  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TextBox 87">
            <a:extLst>
              <a:ext uri="{FF2B5EF4-FFF2-40B4-BE49-F238E27FC236}">
                <a16:creationId xmlns:a16="http://schemas.microsoft.com/office/drawing/2014/main" id="{FBD1F90B-6000-4D65-B36E-DCC0FE7FC3C6}"/>
              </a:ext>
            </a:extLst>
          </p:cNvPr>
          <p:cNvSpPr txBox="1"/>
          <p:nvPr/>
        </p:nvSpPr>
        <p:spPr>
          <a:xfrm>
            <a:off x="869485" y="2143324"/>
            <a:ext cx="22884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Działania profilaktyczne ukierunkowane na bezpieczeństwo </a:t>
            </a:r>
            <a:b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pl-PL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seniorów oraz małoletnich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5" name="Graphic 8" descr="Children">
            <a:extLst>
              <a:ext uri="{FF2B5EF4-FFF2-40B4-BE49-F238E27FC236}">
                <a16:creationId xmlns:a16="http://schemas.microsoft.com/office/drawing/2014/main" id="{CEED253C-42C7-4359-A92F-EDBA723D140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50894"/>
          <a:stretch/>
        </p:blipFill>
        <p:spPr>
          <a:xfrm>
            <a:off x="3249331" y="2462159"/>
            <a:ext cx="353524" cy="719917"/>
          </a:xfrm>
          <a:prstGeom prst="rect">
            <a:avLst/>
          </a:prstGeom>
        </p:spPr>
      </p:pic>
      <p:sp>
        <p:nvSpPr>
          <p:cNvPr id="186" name="Prostokąt 185">
            <a:extLst>
              <a:ext uri="{FF2B5EF4-FFF2-40B4-BE49-F238E27FC236}">
                <a16:creationId xmlns:a16="http://schemas.microsoft.com/office/drawing/2014/main" id="{D3759703-8980-4540-AF05-81A623EFDF11}"/>
              </a:ext>
            </a:extLst>
          </p:cNvPr>
          <p:cNvSpPr/>
          <p:nvPr/>
        </p:nvSpPr>
        <p:spPr>
          <a:xfrm>
            <a:off x="5775" y="772430"/>
            <a:ext cx="9144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KIERUNKI DZIAŁAŃ NA 2025 R</a:t>
            </a:r>
            <a:r>
              <a:rPr lang="pl-PL" sz="2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OK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7" name="Graphic 74" descr="Man with cane">
            <a:extLst>
              <a:ext uri="{FF2B5EF4-FFF2-40B4-BE49-F238E27FC236}">
                <a16:creationId xmlns:a16="http://schemas.microsoft.com/office/drawing/2014/main" id="{9DBE006A-C7E8-48AB-B1C4-371691797C7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09741" y="2485116"/>
            <a:ext cx="506876" cy="50687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8182686-6776-4DDC-A78F-BD7CC83C139B}"/>
              </a:ext>
            </a:extLst>
          </p:cNvPr>
          <p:cNvSpPr/>
          <p:nvPr/>
        </p:nvSpPr>
        <p:spPr>
          <a:xfrm>
            <a:off x="3423405" y="3881202"/>
            <a:ext cx="23827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2025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9" name="Graphic 64" descr="Map with pin">
            <a:extLst>
              <a:ext uri="{FF2B5EF4-FFF2-40B4-BE49-F238E27FC236}">
                <a16:creationId xmlns:a16="http://schemas.microsoft.com/office/drawing/2014/main" id="{198232A5-0637-4259-B02F-11B3EF46855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199186" y="4139613"/>
            <a:ext cx="619085" cy="6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395664" y="4149080"/>
            <a:ext cx="8349840" cy="255309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1" u="none" strike="noStrike" kern="1200" cap="none" spc="-1" normalizeH="0" baseline="0" noProof="0" dirty="0">
                <a:ln>
                  <a:noFill/>
                </a:ln>
                <a:solidFill>
                  <a:srgbClr val="0E1825"/>
                </a:solidFill>
                <a:effectLst/>
                <a:uLnTx/>
                <a:uFillTx/>
                <a:latin typeface="Calibri"/>
                <a:ea typeface="Calibri"/>
              </a:rPr>
              <a:t>PION </a:t>
            </a:r>
            <a:endParaRPr kumimoji="0" lang="pl-PL" sz="6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6000" b="1" i="1" u="none" strike="noStrike" kern="1200" cap="none" spc="-1" normalizeH="0" baseline="0" noProof="0" dirty="0">
                <a:ln>
                  <a:noFill/>
                </a:ln>
                <a:solidFill>
                  <a:srgbClr val="0E1825"/>
                </a:solidFill>
                <a:effectLst/>
                <a:uLnTx/>
                <a:uFillTx/>
                <a:latin typeface="Calibri"/>
                <a:ea typeface="Calibri"/>
              </a:rPr>
              <a:t>RUCHU DROGOWEGO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1" u="none" strike="noStrike" kern="1200" cap="none" spc="-1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Calibri"/>
              </a:rPr>
              <a:t>.</a:t>
            </a:r>
            <a:endParaRPr kumimoji="0" lang="pl-PL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20" name="Picture 2" descr="\\kpp-chrzanow-fs\Domowe$\mateusz.jamrozik\Moje dokumenty\Projekty\grafiki\text3030A.png"/>
          <p:cNvPicPr/>
          <p:nvPr/>
        </p:nvPicPr>
        <p:blipFill>
          <a:blip r:embed="rId2"/>
          <a:stretch/>
        </p:blipFill>
        <p:spPr>
          <a:xfrm>
            <a:off x="179640" y="908640"/>
            <a:ext cx="4176336" cy="3744496"/>
          </a:xfrm>
          <a:prstGeom prst="rect">
            <a:avLst/>
          </a:prstGeom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88B509A-FE19-EEE5-23CD-AB212B3F2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3426"/>
            <a:ext cx="4247619" cy="293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" name="Object 2"/>
          <p:cNvGraphicFramePr/>
          <p:nvPr>
            <p:extLst>
              <p:ext uri="{D42A27DB-BD31-4B8C-83A1-F6EECF244321}">
                <p14:modId xmlns:p14="http://schemas.microsoft.com/office/powerpoint/2010/main" val="456752056"/>
              </p:ext>
            </p:extLst>
          </p:nvPr>
        </p:nvGraphicFramePr>
        <p:xfrm>
          <a:off x="251280" y="1346406"/>
          <a:ext cx="8565480" cy="424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4" name="CustomShape 1"/>
          <p:cNvSpPr/>
          <p:nvPr/>
        </p:nvSpPr>
        <p:spPr>
          <a:xfrm>
            <a:off x="469260" y="853656"/>
            <a:ext cx="82054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366092"/>
                </a:solidFill>
                <a:latin typeface="Calibri"/>
                <a:ea typeface="Calibri"/>
              </a:rPr>
              <a:t>SPRZĘT TRANSPORTOWY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326880" y="5608524"/>
            <a:ext cx="8637480" cy="120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D5FF"/>
              </a:gs>
              <a:gs pos="100000">
                <a:srgbClr val="E6EDFF"/>
              </a:gs>
            </a:gsLst>
            <a:lin ang="16200000"/>
          </a:gradFill>
          <a:ln>
            <a:solidFill>
              <a:srgbClr val="5685BE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1115640" y="5733360"/>
            <a:ext cx="770112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600" b="0" strike="noStrike" spc="-1" dirty="0">
                <a:solidFill>
                  <a:schemeClr val="bg2"/>
                </a:solidFill>
                <a:latin typeface="Calibri"/>
                <a:ea typeface="DejaVu Sans"/>
              </a:rPr>
              <a:t>Stan i ilość pojazdów ma niewątpliwy wpływ na efektywność pracy policji,</a:t>
            </a:r>
            <a:endParaRPr lang="pl-PL" sz="1600" b="0" strike="noStrike" spc="-1" dirty="0">
              <a:solidFill>
                <a:schemeClr val="bg2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600" b="0" strike="noStrike" spc="-1" dirty="0">
                <a:solidFill>
                  <a:schemeClr val="bg2"/>
                </a:solidFill>
                <a:latin typeface="Calibri"/>
                <a:ea typeface="DejaVu Sans"/>
              </a:rPr>
              <a:t>a co za tym idzie, na stan bezpieczeństwa w naszym powiecie. Należy dodać, że w chwili obecnej dwa pojazdy w bieżącym roku przeznaczone zostały do kasacji z uwagi </a:t>
            </a:r>
            <a:br>
              <a:rPr lang="pl-PL" sz="1600" b="0" strike="noStrike" spc="-1" dirty="0">
                <a:solidFill>
                  <a:schemeClr val="bg2"/>
                </a:solidFill>
                <a:latin typeface="Calibri"/>
                <a:ea typeface="DejaVu Sans"/>
              </a:rPr>
            </a:br>
            <a:r>
              <a:rPr lang="pl-PL" sz="1600" b="0" strike="noStrike" spc="-1" dirty="0">
                <a:solidFill>
                  <a:schemeClr val="bg2"/>
                </a:solidFill>
                <a:latin typeface="Calibri"/>
                <a:ea typeface="DejaVu Sans"/>
              </a:rPr>
              <a:t>na wyeksploatowanie.</a:t>
            </a:r>
            <a:endParaRPr lang="pl-PL" sz="1600" b="0" strike="noStrike" spc="-1" dirty="0">
              <a:solidFill>
                <a:schemeClr val="bg2"/>
              </a:solidFill>
              <a:latin typeface="Arial"/>
            </a:endParaRPr>
          </a:p>
        </p:txBody>
      </p:sp>
      <p:pic>
        <p:nvPicPr>
          <p:cNvPr id="297" name="Picture 2" descr="\\kpp-chrzanow-fs\Domowe$\mateusz.jamrozik\Moje dokumenty\Projekty\prez16\sam\path22.png"/>
          <p:cNvPicPr/>
          <p:nvPr/>
        </p:nvPicPr>
        <p:blipFill>
          <a:blip r:embed="rId3"/>
          <a:stretch/>
        </p:blipFill>
        <p:spPr>
          <a:xfrm>
            <a:off x="506685" y="5844324"/>
            <a:ext cx="671040" cy="668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95536" y="836712"/>
            <a:ext cx="82054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-1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</a:rPr>
              <a:t>DROGI I CIĄGI KOMUNIKACYJNE</a:t>
            </a:r>
            <a:endParaRPr kumimoji="0" lang="pl-PL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23" name="Picture 4" descr="\\kpp-chrzanow-fs\Domowe$\mateusz.jamrozik\Moje dokumenty\Projekty\grafiki\powiat - mapa z drogami.png"/>
          <p:cNvPicPr/>
          <p:nvPr/>
        </p:nvPicPr>
        <p:blipFill>
          <a:blip r:embed="rId2"/>
          <a:stretch/>
        </p:blipFill>
        <p:spPr>
          <a:xfrm>
            <a:off x="827820" y="1136340"/>
            <a:ext cx="7485120" cy="5339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2"/>
          <p:cNvSpPr/>
          <p:nvPr/>
        </p:nvSpPr>
        <p:spPr>
          <a:xfrm>
            <a:off x="250920" y="907920"/>
            <a:ext cx="8711280" cy="39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-1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DejaVu Sans"/>
              </a:rPr>
              <a:t>WYPADKI / KOLIZJE / OFIARY</a:t>
            </a:r>
            <a:endParaRPr kumimoji="0" lang="pl-PL" sz="28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248847"/>
              </p:ext>
            </p:extLst>
          </p:nvPr>
        </p:nvGraphicFramePr>
        <p:xfrm>
          <a:off x="97277" y="1994953"/>
          <a:ext cx="8939219" cy="329034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965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2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43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89990">
                <a:tc>
                  <a:txBody>
                    <a:bodyPr/>
                    <a:lstStyle/>
                    <a:p>
                      <a:pPr algn="l" fontAlgn="t"/>
                      <a:r>
                        <a:rPr lang="pl-PL" sz="1300" u="none" strike="noStrike" dirty="0"/>
                        <a:t> </a:t>
                      </a:r>
                      <a:endParaRPr lang="pl-PL" sz="13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/>
                        <a:t>2023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l-PL" sz="2000" u="none" strike="noStrike" dirty="0"/>
                        <a:t>2024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031">
                <a:tc>
                  <a:txBody>
                    <a:bodyPr/>
                    <a:lstStyle/>
                    <a:p>
                      <a:pPr algn="ctr" fontAlgn="t"/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/>
                        <a:t>Liczba wypadków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/>
                        <a:t>Liczba zabitych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/>
                        <a:t>Liczba rannych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/>
                        <a:t>Liczba kolizji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/>
                        <a:t>Liczba wypadków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/>
                        <a:t>Liczba zabitych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/>
                        <a:t>Liczba rannych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/>
                        <a:t>Liczba kolizji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32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pl-PL" sz="2000" b="1" u="none" strike="noStrike" dirty="0">
                          <a:solidFill>
                            <a:srgbClr val="000000"/>
                          </a:solidFill>
                        </a:rPr>
                      </a:br>
                      <a:r>
                        <a:rPr lang="pl-PL" sz="2000" b="1" u="none" strike="noStrike" dirty="0">
                          <a:solidFill>
                            <a:srgbClr val="000000"/>
                          </a:solidFill>
                        </a:rPr>
                        <a:t>KPP C</a:t>
                      </a:r>
                      <a:r>
                        <a:rPr lang="pl-PL" sz="2000" b="1" u="none" strike="noStrike" dirty="0"/>
                        <a:t>hrzanów</a:t>
                      </a:r>
                    </a:p>
                    <a:p>
                      <a:pPr algn="ctr" fontAlgn="t"/>
                      <a:endParaRPr lang="pl-PL" sz="2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b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(+23)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  <a:p>
                      <a:pPr algn="ctr" fontAlgn="t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(-1)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b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(+25)</a:t>
                      </a:r>
                      <a:endParaRPr lang="pl-PL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761</a:t>
                      </a:r>
                    </a:p>
                    <a:p>
                      <a:pPr algn="ctr" fontAlgn="t"/>
                      <a:r>
                        <a:rPr lang="pl-PL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(+21)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33155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e 2"/>
          <p:cNvGraphicFramePr/>
          <p:nvPr>
            <p:extLst>
              <p:ext uri="{D42A27DB-BD31-4B8C-83A1-F6EECF244321}">
                <p14:modId xmlns:p14="http://schemas.microsoft.com/office/powerpoint/2010/main" val="2832321070"/>
              </p:ext>
            </p:extLst>
          </p:nvPr>
        </p:nvGraphicFramePr>
        <p:xfrm>
          <a:off x="549585" y="1724730"/>
          <a:ext cx="8234493" cy="306028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4521">
                  <a:extLst>
                    <a:ext uri="{9D8B030D-6E8A-4147-A177-3AD203B41FA5}">
                      <a16:colId xmlns:a16="http://schemas.microsoft.com/office/drawing/2014/main" val="1661856956"/>
                    </a:ext>
                  </a:extLst>
                </a:gridCol>
              </a:tblGrid>
              <a:tr h="32494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strike="noStrike" spc="-1" dirty="0">
                          <a:latin typeface="Arial" pitchFamily="34" charset="0"/>
                          <a:cs typeface="Arial" pitchFamily="34" charset="0"/>
                        </a:rPr>
                        <a:t>Aktywność policjantów RD w zakresie eliminowania nietrzeźwych kierujących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l-PL" sz="1600" b="0" strike="noStrike" spc="-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l-PL" sz="1600" b="0" strike="noStrike" spc="-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l-PL" sz="1600" b="1" strike="noStrike" spc="-1" dirty="0">
                        <a:solidFill>
                          <a:srgbClr val="0099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464007"/>
                  </a:ext>
                </a:extLst>
              </a:tr>
              <a:tr h="7133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l-PL" sz="1600" strike="noStrike" spc="-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1" strike="noStrike" spc="-1" dirty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1" strike="noStrike" spc="-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+/-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666143"/>
                  </a:ext>
                </a:extLst>
              </a:tr>
              <a:tr h="7133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strike="noStrike" spc="-1" dirty="0">
                          <a:latin typeface="Arial" pitchFamily="34" charset="0"/>
                          <a:cs typeface="Arial" pitchFamily="34" charset="0"/>
                        </a:rPr>
                        <a:t>Liczba ujawnionych nietrzeźwych </a:t>
                      </a:r>
                      <a:br>
                        <a:rPr lang="pl-PL" sz="1600" strike="noStrike" spc="-1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l-PL" sz="1600" strike="noStrike" spc="-1" dirty="0">
                          <a:latin typeface="Arial" pitchFamily="34" charset="0"/>
                          <a:cs typeface="Arial" pitchFamily="34" charset="0"/>
                        </a:rPr>
                        <a:t>(KK I KW)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 dirty="0">
                          <a:latin typeface="Arial" pitchFamily="34" charset="0"/>
                          <a:cs typeface="Arial" pitchFamily="34" charset="0"/>
                        </a:rPr>
                        <a:t>212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1" strike="noStrike" spc="-1" dirty="0">
                          <a:latin typeface="Arial" pitchFamily="34" charset="0"/>
                          <a:cs typeface="Arial" pitchFamily="34" charset="0"/>
                        </a:rPr>
                        <a:t>235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1" strike="noStrike" spc="-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+23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881547"/>
                  </a:ext>
                </a:extLst>
              </a:tr>
              <a:tr h="7133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strike="noStrike" spc="-1" dirty="0">
                          <a:latin typeface="Arial" pitchFamily="34" charset="0"/>
                          <a:cs typeface="Arial" pitchFamily="34" charset="0"/>
                        </a:rPr>
                        <a:t>Liczba przeprowadzonych badań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0" strike="noStrike" spc="-1" dirty="0">
                          <a:latin typeface="Arial" pitchFamily="34" charset="0"/>
                          <a:cs typeface="Arial" pitchFamily="34" charset="0"/>
                        </a:rPr>
                        <a:t>35253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1" strike="noStrike" spc="-1" dirty="0">
                          <a:latin typeface="Arial" pitchFamily="34" charset="0"/>
                          <a:cs typeface="Arial" pitchFamily="34" charset="0"/>
                        </a:rPr>
                        <a:t>60249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1" strike="noStrike" spc="-1" dirty="0">
                          <a:solidFill>
                            <a:srgbClr val="009900"/>
                          </a:solidFill>
                          <a:latin typeface="Arial" pitchFamily="34" charset="0"/>
                          <a:cs typeface="Arial" pitchFamily="34" charset="0"/>
                        </a:rPr>
                        <a:t>+24996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022616"/>
                  </a:ext>
                </a:extLst>
              </a:tr>
            </a:tbl>
          </a:graphicData>
        </a:graphic>
      </p:graphicFrame>
      <p:sp>
        <p:nvSpPr>
          <p:cNvPr id="179" name="CustomShape 3"/>
          <p:cNvSpPr/>
          <p:nvPr/>
        </p:nvSpPr>
        <p:spPr>
          <a:xfrm>
            <a:off x="250920" y="594653"/>
            <a:ext cx="8711280" cy="393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-1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DejaVu Sans"/>
              </a:rPr>
              <a:t>ZDARZENIA DROGOWE Z UDZIAŁEM KIERUJĄCYCH </a:t>
            </a:r>
            <a:br>
              <a:rPr kumimoji="0" lang="pl-PL" sz="2400" i="0" u="none" strike="noStrike" kern="1200" cap="none" spc="-1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DejaVu Sans"/>
              </a:rPr>
            </a:br>
            <a:r>
              <a:rPr kumimoji="0" lang="pl-PL" sz="2400" i="0" u="none" strike="noStrike" kern="1200" cap="none" spc="-1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DejaVu Sans"/>
              </a:rPr>
              <a:t>PO UŻYCIU ALKOHOLU LUB INNEGO ŚRODKA ODURZAJĄCEGO</a:t>
            </a:r>
            <a:endParaRPr kumimoji="0" lang="pl-PL" sz="24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57CB130-9FC2-3FD4-64F0-0FDCBA2C3771}"/>
              </a:ext>
            </a:extLst>
          </p:cNvPr>
          <p:cNvSpPr/>
          <p:nvPr/>
        </p:nvSpPr>
        <p:spPr>
          <a:xfrm>
            <a:off x="250921" y="5039715"/>
            <a:ext cx="8642160" cy="954107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3E23565-3171-F9A1-37A2-F00C12F6F029}"/>
              </a:ext>
            </a:extLst>
          </p:cNvPr>
          <p:cNvSpPr txBox="1"/>
          <p:nvPr/>
        </p:nvSpPr>
        <p:spPr>
          <a:xfrm>
            <a:off x="216360" y="5101269"/>
            <a:ext cx="871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2024 roku policjanci przebadali na zawartość alkoholu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prawie połowę mieszkańców powiatu chrzanowskiego.  </a:t>
            </a:r>
          </a:p>
        </p:txBody>
      </p:sp>
      <p:sp>
        <p:nvSpPr>
          <p:cNvPr id="7" name="Strzałka: w górę 6">
            <a:extLst>
              <a:ext uri="{FF2B5EF4-FFF2-40B4-BE49-F238E27FC236}">
                <a16:creationId xmlns:a16="http://schemas.microsoft.com/office/drawing/2014/main" id="{793D9F65-2E1F-A9A9-9123-3888CA62E7AD}"/>
              </a:ext>
            </a:extLst>
          </p:cNvPr>
          <p:cNvSpPr/>
          <p:nvPr/>
        </p:nvSpPr>
        <p:spPr>
          <a:xfrm>
            <a:off x="8322093" y="3254874"/>
            <a:ext cx="369651" cy="606477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Strzałka: w górę 7">
            <a:extLst>
              <a:ext uri="{FF2B5EF4-FFF2-40B4-BE49-F238E27FC236}">
                <a16:creationId xmlns:a16="http://schemas.microsoft.com/office/drawing/2014/main" id="{F9AA9A2B-A285-FF9F-5305-948D97367603}"/>
              </a:ext>
            </a:extLst>
          </p:cNvPr>
          <p:cNvSpPr/>
          <p:nvPr/>
        </p:nvSpPr>
        <p:spPr>
          <a:xfrm>
            <a:off x="8331563" y="4019946"/>
            <a:ext cx="369651" cy="606477"/>
          </a:xfrm>
          <a:prstGeom prst="upArrow">
            <a:avLst/>
          </a:prstGeom>
          <a:solidFill>
            <a:srgbClr val="00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3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467640" y="908640"/>
            <a:ext cx="82054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-1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</a:rPr>
              <a:t>ZDARZENIA DROGOWE</a:t>
            </a:r>
            <a:endParaRPr kumimoji="0" lang="pl-PL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228" name="Object 2_2"/>
          <p:cNvGraphicFramePr/>
          <p:nvPr/>
        </p:nvGraphicFramePr>
        <p:xfrm>
          <a:off x="50760" y="1989360"/>
          <a:ext cx="4374720" cy="359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9" name="Object 2_3"/>
          <p:cNvGraphicFramePr/>
          <p:nvPr>
            <p:extLst>
              <p:ext uri="{D42A27DB-BD31-4B8C-83A1-F6EECF244321}">
                <p14:modId xmlns:p14="http://schemas.microsoft.com/office/powerpoint/2010/main" val="611936939"/>
              </p:ext>
            </p:extLst>
          </p:nvPr>
        </p:nvGraphicFramePr>
        <p:xfrm>
          <a:off x="4644000" y="1989360"/>
          <a:ext cx="4374720" cy="359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67640" y="711065"/>
            <a:ext cx="82054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-1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</a:rPr>
              <a:t>OFIARY ZDARZEŃ DROGOWYCH</a:t>
            </a:r>
            <a:endParaRPr kumimoji="0" lang="pl-PL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95660" y="3879127"/>
            <a:ext cx="8689292" cy="259949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0D5FF"/>
              </a:gs>
              <a:gs pos="100000">
                <a:srgbClr val="E6EDFF"/>
              </a:gs>
            </a:gsLst>
            <a:lin ang="16200000"/>
          </a:gradFill>
          <a:ln>
            <a:solidFill>
              <a:srgbClr val="5685BE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1008242" y="3879127"/>
            <a:ext cx="7809187" cy="34456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sng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DejaVu Sans"/>
              </a:rPr>
              <a:t>Wypadki śmiertelne: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02.01.2024 Okleśna ul. Powiśle (DP 1022K) </a:t>
            </a:r>
            <a:r>
              <a:rPr kumimoji="0" lang="pl-PL" sz="1800" b="1" i="0" u="none" strike="noStrike" kern="1200" cap="none" spc="-1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skrzyż</a:t>
            </a:r>
            <a: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. z ul. Rajską </a:t>
            </a:r>
            <a:b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</a:br>
            <a: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(niedostosowanie prędkości do warunków ruchu)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04.01.2024 Młoszowa ul. Krakowska 119 (DK79) </a:t>
            </a:r>
            <a:b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</a:br>
            <a: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(wejście pod jadący pojazd na czerwonym świetle)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28.05.2024 Zgórze </a:t>
            </a:r>
            <a:r>
              <a:rPr kumimoji="0" lang="pl-PL" sz="1800" b="1" i="0" u="none" strike="noStrike" kern="1200" cap="none" spc="-1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ul.Borowcowa</a:t>
            </a:r>
            <a: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(DP 1013K) z </a:t>
            </a:r>
            <a:r>
              <a:rPr kumimoji="0" lang="pl-PL" sz="1800" b="1" i="0" u="none" strike="noStrike" kern="1200" cap="none" spc="-1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Wyrowcową</a:t>
            </a:r>
            <a: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(DP 1012K) </a:t>
            </a:r>
            <a:b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</a:br>
            <a: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(nie ustąpienie pierwszeństwa motocykliście przy skręcie w lewo)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14.10.2024 Luszowice Styczniowa (DP 1041K) </a:t>
            </a:r>
            <a:b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</a:br>
            <a:r>
              <a:rPr kumimoji="0" lang="pl-PL" sz="1800" b="1" i="0" u="none" strike="noStrike" kern="1200" cap="none" spc="-1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(niedostosowanie prędkości do warunków ruchu)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l-PL" sz="1800" b="1" i="0" u="none" strike="noStrike" kern="1200" cap="none" spc="-1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l-PL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37" name="Picture 2_1" descr="\\kpp-chrzanow-fs\Domowe$\mateusz.jamrozik\Moje dokumenty\Projekty\prez16\sam\path22.png"/>
          <p:cNvPicPr/>
          <p:nvPr/>
        </p:nvPicPr>
        <p:blipFill>
          <a:blip r:embed="rId2"/>
          <a:stretch/>
        </p:blipFill>
        <p:spPr>
          <a:xfrm>
            <a:off x="259401" y="4844614"/>
            <a:ext cx="681318" cy="668520"/>
          </a:xfrm>
          <a:prstGeom prst="rect">
            <a:avLst/>
          </a:prstGeom>
          <a:ln>
            <a:noFill/>
          </a:ln>
        </p:spPr>
      </p:pic>
      <p:graphicFrame>
        <p:nvGraphicFramePr>
          <p:cNvPr id="238" name="Object 2_1"/>
          <p:cNvGraphicFramePr/>
          <p:nvPr>
            <p:extLst>
              <p:ext uri="{D42A27DB-BD31-4B8C-83A1-F6EECF244321}">
                <p14:modId xmlns:p14="http://schemas.microsoft.com/office/powerpoint/2010/main" val="2372854731"/>
              </p:ext>
            </p:extLst>
          </p:nvPr>
        </p:nvGraphicFramePr>
        <p:xfrm>
          <a:off x="195660" y="1161347"/>
          <a:ext cx="4374720" cy="271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Object 2_5">
            <a:extLst>
              <a:ext uri="{FF2B5EF4-FFF2-40B4-BE49-F238E27FC236}">
                <a16:creationId xmlns:a16="http://schemas.microsoft.com/office/drawing/2014/main" id="{49A86128-D2DA-02EB-C8C5-FA05AF3CA0E3}"/>
              </a:ext>
            </a:extLst>
          </p:cNvPr>
          <p:cNvGraphicFramePr/>
          <p:nvPr/>
        </p:nvGraphicFramePr>
        <p:xfrm>
          <a:off x="5040924" y="1161346"/>
          <a:ext cx="3907416" cy="271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Symbol zastępczy zawartości 3"/>
          <p:cNvGraphicFramePr/>
          <p:nvPr/>
        </p:nvGraphicFramePr>
        <p:xfrm>
          <a:off x="0" y="1364040"/>
          <a:ext cx="9144000" cy="518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3" name="CustomShape 1"/>
          <p:cNvSpPr/>
          <p:nvPr/>
        </p:nvSpPr>
        <p:spPr>
          <a:xfrm>
            <a:off x="251640" y="908640"/>
            <a:ext cx="85654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-1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</a:rPr>
              <a:t>ILOŚĆ ZDARZEŃ W ROZBICIU NA GMINY</a:t>
            </a:r>
            <a:endParaRPr kumimoji="0" lang="pl-PL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0">
        <p:fade/>
      </p:transition>
    </mc:Choice>
    <mc:Fallback xmlns="">
      <p:transition spd="med" advTm="30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0F309-E2DA-0367-3083-77FF47E38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648871-C559-985C-F917-5D1D0FFA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993377"/>
            <a:ext cx="3482569" cy="869767"/>
          </a:xfrm>
        </p:spPr>
        <p:txBody>
          <a:bodyPr/>
          <a:lstStyle/>
          <a:p>
            <a:pPr algn="ctr"/>
            <a:r>
              <a:rPr lang="pl-PL" sz="2200" b="1" dirty="0"/>
              <a:t>Gmina Chrzanów</a:t>
            </a:r>
            <a:br>
              <a:rPr lang="pl-PL" sz="2200" b="1" dirty="0"/>
            </a:br>
            <a:r>
              <a:rPr lang="pl-PL" sz="2200" b="1" dirty="0"/>
              <a:t>18 wypadków 1 zabity </a:t>
            </a:r>
            <a:br>
              <a:rPr lang="pl-PL" sz="2200" b="1" dirty="0"/>
            </a:br>
            <a:r>
              <a:rPr lang="pl-PL" sz="2200" b="1" dirty="0"/>
              <a:t>20 rannych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9C854D5-7B1B-54D4-4790-C5ABF82E0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00" y="651753"/>
            <a:ext cx="7830819" cy="6404997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250FB0A-AC08-ACD5-1217-E2B003FE2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85615"/>
              </p:ext>
            </p:extLst>
          </p:nvPr>
        </p:nvGraphicFramePr>
        <p:xfrm>
          <a:off x="0" y="4010230"/>
          <a:ext cx="3804304" cy="2822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4682">
                  <a:extLst>
                    <a:ext uri="{9D8B030D-6E8A-4147-A177-3AD203B41FA5}">
                      <a16:colId xmlns:a16="http://schemas.microsoft.com/office/drawing/2014/main" val="1209719922"/>
                    </a:ext>
                  </a:extLst>
                </a:gridCol>
                <a:gridCol w="904682">
                  <a:extLst>
                    <a:ext uri="{9D8B030D-6E8A-4147-A177-3AD203B41FA5}">
                      <a16:colId xmlns:a16="http://schemas.microsoft.com/office/drawing/2014/main" val="82547621"/>
                    </a:ext>
                  </a:extLst>
                </a:gridCol>
                <a:gridCol w="510333">
                  <a:extLst>
                    <a:ext uri="{9D8B030D-6E8A-4147-A177-3AD203B41FA5}">
                      <a16:colId xmlns:a16="http://schemas.microsoft.com/office/drawing/2014/main" val="1486581069"/>
                    </a:ext>
                  </a:extLst>
                </a:gridCol>
                <a:gridCol w="510333">
                  <a:extLst>
                    <a:ext uri="{9D8B030D-6E8A-4147-A177-3AD203B41FA5}">
                      <a16:colId xmlns:a16="http://schemas.microsoft.com/office/drawing/2014/main" val="1755833147"/>
                    </a:ext>
                  </a:extLst>
                </a:gridCol>
                <a:gridCol w="487137">
                  <a:extLst>
                    <a:ext uri="{9D8B030D-6E8A-4147-A177-3AD203B41FA5}">
                      <a16:colId xmlns:a16="http://schemas.microsoft.com/office/drawing/2014/main" val="1045268498"/>
                    </a:ext>
                  </a:extLst>
                </a:gridCol>
                <a:gridCol w="487137">
                  <a:extLst>
                    <a:ext uri="{9D8B030D-6E8A-4147-A177-3AD203B41FA5}">
                      <a16:colId xmlns:a16="http://schemas.microsoft.com/office/drawing/2014/main" val="1202895122"/>
                    </a:ext>
                  </a:extLst>
                </a:gridCol>
              </a:tblGrid>
              <a:tr h="30777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Miejscowość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Ulica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Numer drogi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Liczba wypadków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Liczba zabitych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Liczba rannych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810537"/>
                  </a:ext>
                </a:extLst>
              </a:tr>
              <a:tr h="173973">
                <a:tc rowSpan="9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CHRZANÓW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SZPITALNA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781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0749"/>
                  </a:ext>
                </a:extLst>
              </a:tr>
              <a:tr h="1739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OŚWIĘCIMSKA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1058K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398205"/>
                  </a:ext>
                </a:extLst>
              </a:tr>
              <a:tr h="1739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POGORSKA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1016K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             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            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              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32276"/>
                  </a:ext>
                </a:extLst>
              </a:tr>
              <a:tr h="1739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BOROWCOWA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1013K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453968"/>
                  </a:ext>
                </a:extLst>
              </a:tr>
              <a:tr h="1739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FABRYCZNA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GMINNA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214096"/>
                  </a:ext>
                </a:extLst>
              </a:tr>
              <a:tr h="1739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KADŁUBEK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1016K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06713"/>
                  </a:ext>
                </a:extLst>
              </a:tr>
              <a:tr h="2313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POWSTAŃCÓW STYCZNIOWYCH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POWIAT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723005"/>
                  </a:ext>
                </a:extLst>
              </a:tr>
              <a:tr h="1739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STRUGA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GMINNA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2986145"/>
                  </a:ext>
                </a:extLst>
              </a:tr>
              <a:tr h="1739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ZIELONA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GMINNA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043571"/>
                  </a:ext>
                </a:extLst>
              </a:tr>
              <a:tr h="173973">
                <a:tc rowSpan="3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CHRZANÓW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KRAKOWSKA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79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874139"/>
                  </a:ext>
                </a:extLst>
              </a:tr>
              <a:tr h="1739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KROCZYMIECH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933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              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buNone/>
                      </a:pPr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733390"/>
                  </a:ext>
                </a:extLst>
              </a:tr>
              <a:tr h="1739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TRZEBIŃSKA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79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051100"/>
                  </a:ext>
                </a:extLst>
              </a:tr>
              <a:tr h="173973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LUSZOWICE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STYCZNIOWA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1041K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201168"/>
                  </a:ext>
                </a:extLst>
              </a:tr>
              <a:tr h="173973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PŁAZA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POCZTOWA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1023K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463714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7850C15E-4179-4606-BF2E-FF77A531D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69" y="908720"/>
            <a:ext cx="1320786" cy="4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241A7-495C-44D1-D9B1-BE61E0442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AFC637F-D3C8-D17B-9885-6CD0DDFEB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38" y="694324"/>
            <a:ext cx="8090971" cy="603721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90D43D4-9233-1C61-FBF2-D6FC3B196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918297"/>
              </p:ext>
            </p:extLst>
          </p:nvPr>
        </p:nvGraphicFramePr>
        <p:xfrm>
          <a:off x="0" y="3678384"/>
          <a:ext cx="4076699" cy="3179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132">
                  <a:extLst>
                    <a:ext uri="{9D8B030D-6E8A-4147-A177-3AD203B41FA5}">
                      <a16:colId xmlns:a16="http://schemas.microsoft.com/office/drawing/2014/main" val="2200055176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3722200687"/>
                    </a:ext>
                  </a:extLst>
                </a:gridCol>
                <a:gridCol w="476655">
                  <a:extLst>
                    <a:ext uri="{9D8B030D-6E8A-4147-A177-3AD203B41FA5}">
                      <a16:colId xmlns:a16="http://schemas.microsoft.com/office/drawing/2014/main" val="3400883902"/>
                    </a:ext>
                  </a:extLst>
                </a:gridCol>
                <a:gridCol w="632298">
                  <a:extLst>
                    <a:ext uri="{9D8B030D-6E8A-4147-A177-3AD203B41FA5}">
                      <a16:colId xmlns:a16="http://schemas.microsoft.com/office/drawing/2014/main" val="599235145"/>
                    </a:ext>
                  </a:extLst>
                </a:gridCol>
                <a:gridCol w="496849">
                  <a:extLst>
                    <a:ext uri="{9D8B030D-6E8A-4147-A177-3AD203B41FA5}">
                      <a16:colId xmlns:a16="http://schemas.microsoft.com/office/drawing/2014/main" val="1191969826"/>
                    </a:ext>
                  </a:extLst>
                </a:gridCol>
                <a:gridCol w="583731">
                  <a:extLst>
                    <a:ext uri="{9D8B030D-6E8A-4147-A177-3AD203B41FA5}">
                      <a16:colId xmlns:a16="http://schemas.microsoft.com/office/drawing/2014/main" val="3810231882"/>
                    </a:ext>
                  </a:extLst>
                </a:gridCol>
              </a:tblGrid>
              <a:tr h="331566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Miejscowość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Ulica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Numer drogi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Liczba wypadków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Liczba zabitych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Liczba rannych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22919"/>
                  </a:ext>
                </a:extLst>
              </a:tr>
              <a:tr h="2397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u="none" strike="noStrike" dirty="0">
                          <a:effectLst/>
                        </a:rPr>
                        <a:t>TRZEBINIA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KRAKOWSKA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79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344960"/>
                  </a:ext>
                </a:extLst>
              </a:tr>
              <a:tr h="2397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u="none" strike="noStrike" dirty="0">
                          <a:effectLst/>
                        </a:rPr>
                        <a:t>TRZEBINIA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GRUNWALDZKA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1047K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370781"/>
                  </a:ext>
                </a:extLst>
              </a:tr>
              <a:tr h="2397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u="none" strike="noStrike" dirty="0">
                          <a:effectLst/>
                        </a:rPr>
                        <a:t>TRZEBINIA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OCHRONKOWA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GMINNA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329458"/>
                  </a:ext>
                </a:extLst>
              </a:tr>
              <a:tr h="2397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u="none" strike="noStrike" dirty="0">
                          <a:effectLst/>
                        </a:rPr>
                        <a:t>TRZEBINIA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SŁOWACKIEGO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1029K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866290"/>
                  </a:ext>
                </a:extLst>
              </a:tr>
              <a:tr h="23972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PIŁA KOŚCIELECKA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SŁOWACKIEGO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1029K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845498"/>
                  </a:ext>
                </a:extLst>
              </a:tr>
              <a:tr h="180240">
                <a:tc rowSpan="2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TRZEBINIA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1-GO MAJA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1042K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34382"/>
                  </a:ext>
                </a:extLst>
              </a:tr>
              <a:tr h="1802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CHRZANOWSKA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1041K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611459"/>
                  </a:ext>
                </a:extLst>
              </a:tr>
              <a:tr h="18024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BOLĘCIN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KRAKOWSKA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1026K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744352"/>
                  </a:ext>
                </a:extLst>
              </a:tr>
              <a:tr h="180240">
                <a:tc rowSpan="3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MYŚLACHOWICE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OLKUSKA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791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632699"/>
                  </a:ext>
                </a:extLst>
              </a:tr>
              <a:tr h="1802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OSTRA GÓRA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1052K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373828"/>
                  </a:ext>
                </a:extLst>
              </a:tr>
              <a:tr h="1802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PIASKI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1043K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437255"/>
                  </a:ext>
                </a:extLst>
              </a:tr>
              <a:tr h="18024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MŁOSZOWA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KRAKOWSKA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79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715340"/>
                  </a:ext>
                </a:extLst>
              </a:tr>
              <a:tr h="18024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PŁOKI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KASZTANOWA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1050K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959709"/>
                  </a:ext>
                </a:extLst>
              </a:tr>
              <a:tr h="18024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TRZEBINIA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DŁUGA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79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499051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id="{B89B9444-D6A4-8383-0480-7C9F4410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6624"/>
            <a:ext cx="4467412" cy="1399168"/>
          </a:xfrm>
        </p:spPr>
        <p:txBody>
          <a:bodyPr/>
          <a:lstStyle/>
          <a:p>
            <a:pPr algn="ctr"/>
            <a:r>
              <a:rPr lang="pl-PL" sz="2200" b="1" dirty="0"/>
              <a:t>Gmina Trzebinia</a:t>
            </a:r>
            <a:br>
              <a:rPr lang="pl-PL" sz="2200" b="1" dirty="0"/>
            </a:br>
            <a:r>
              <a:rPr lang="pl-PL" sz="2200" b="1" dirty="0"/>
              <a:t>18 wypadków 1 zabity 21 rannych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13BFF7-E0E3-3E37-5415-9B14CA9BD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67" y="6021288"/>
            <a:ext cx="1320786" cy="4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7179F-2C86-6816-7DD1-CFD43A2A3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4C90A3-755F-8E09-E8D5-B88C01C9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8900"/>
            <a:ext cx="3832423" cy="1043034"/>
          </a:xfrm>
        </p:spPr>
        <p:txBody>
          <a:bodyPr/>
          <a:lstStyle/>
          <a:p>
            <a:pPr algn="ctr"/>
            <a:r>
              <a:rPr lang="pl-PL" sz="2200" b="1" dirty="0"/>
              <a:t>Gmina Libiąż</a:t>
            </a:r>
            <a:br>
              <a:rPr lang="pl-PL" sz="2200" b="1" dirty="0"/>
            </a:br>
            <a:r>
              <a:rPr lang="pl-PL" sz="2200" b="1" dirty="0"/>
              <a:t>10 wypadków 11 rannych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E1F41B9-5F93-ABE5-02A2-1EF64E2AC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59" y="1048884"/>
            <a:ext cx="8432326" cy="6767578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E10C891-684E-7341-0FBA-27FF877A7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456066"/>
              </p:ext>
            </p:extLst>
          </p:nvPr>
        </p:nvGraphicFramePr>
        <p:xfrm>
          <a:off x="0" y="4699635"/>
          <a:ext cx="4038600" cy="2158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0399">
                  <a:extLst>
                    <a:ext uri="{9D8B030D-6E8A-4147-A177-3AD203B41FA5}">
                      <a16:colId xmlns:a16="http://schemas.microsoft.com/office/drawing/2014/main" val="3465242044"/>
                    </a:ext>
                  </a:extLst>
                </a:gridCol>
                <a:gridCol w="960399">
                  <a:extLst>
                    <a:ext uri="{9D8B030D-6E8A-4147-A177-3AD203B41FA5}">
                      <a16:colId xmlns:a16="http://schemas.microsoft.com/office/drawing/2014/main" val="2205515455"/>
                    </a:ext>
                  </a:extLst>
                </a:gridCol>
                <a:gridCol w="541763">
                  <a:extLst>
                    <a:ext uri="{9D8B030D-6E8A-4147-A177-3AD203B41FA5}">
                      <a16:colId xmlns:a16="http://schemas.microsoft.com/office/drawing/2014/main" val="1438704712"/>
                    </a:ext>
                  </a:extLst>
                </a:gridCol>
                <a:gridCol w="541763">
                  <a:extLst>
                    <a:ext uri="{9D8B030D-6E8A-4147-A177-3AD203B41FA5}">
                      <a16:colId xmlns:a16="http://schemas.microsoft.com/office/drawing/2014/main" val="479037293"/>
                    </a:ext>
                  </a:extLst>
                </a:gridCol>
                <a:gridCol w="517138">
                  <a:extLst>
                    <a:ext uri="{9D8B030D-6E8A-4147-A177-3AD203B41FA5}">
                      <a16:colId xmlns:a16="http://schemas.microsoft.com/office/drawing/2014/main" val="1091388767"/>
                    </a:ext>
                  </a:extLst>
                </a:gridCol>
                <a:gridCol w="517138">
                  <a:extLst>
                    <a:ext uri="{9D8B030D-6E8A-4147-A177-3AD203B41FA5}">
                      <a16:colId xmlns:a16="http://schemas.microsoft.com/office/drawing/2014/main" val="424833495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Miejscowość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Ulica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Numer drogi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Liczba wypadków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Liczba zabitych w zdarzeniu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Liczba rannych w zdarzeniu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886762"/>
                  </a:ext>
                </a:extLst>
              </a:tr>
              <a:tr h="190500">
                <a:tc rowSpan="7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LIBIĄŻ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OŚWIĘCIMSKA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933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74508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1 MAJA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1007K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38846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CHRZANOWSKA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933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22586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GENERAŁA SIKORSKIEGO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1001K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973732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JANA PAWŁA 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GMINNA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07631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ROUVROY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GMINNA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84903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SIKORSKIEGO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1001K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439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KRAKOWSKA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780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852866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9FA9CACF-FB82-F2F2-D5F8-C0AE4A33A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69" y="908720"/>
            <a:ext cx="1320786" cy="4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0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49FCB-4350-4D2A-2349-20D6697E4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896070-2B75-EF72-2030-EC643A54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081" y="609918"/>
            <a:ext cx="4902202" cy="1125749"/>
          </a:xfrm>
        </p:spPr>
        <p:txBody>
          <a:bodyPr/>
          <a:lstStyle/>
          <a:p>
            <a:pPr algn="ctr"/>
            <a:r>
              <a:rPr lang="pl-PL" sz="2200" b="1" dirty="0"/>
              <a:t>Gmina Alwernia</a:t>
            </a:r>
            <a:br>
              <a:rPr lang="pl-PL" sz="2200" b="1" dirty="0"/>
            </a:br>
            <a:r>
              <a:rPr lang="pl-PL" sz="2200" b="1" dirty="0"/>
              <a:t>12 wypadków 1 zabity 13 rannych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901E1ED-B685-59D4-49BF-0E7174DE2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9149" y="1114880"/>
            <a:ext cx="9144000" cy="574312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679A711-B074-1ED7-2456-716D35063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67" y="6021288"/>
            <a:ext cx="1320786" cy="421285"/>
          </a:xfrm>
          <a:prstGeom prst="rect">
            <a:avLst/>
          </a:prstGeom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D1A264D5-B5C4-1354-93F3-131BD5D9E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189608"/>
              </p:ext>
            </p:extLst>
          </p:nvPr>
        </p:nvGraphicFramePr>
        <p:xfrm>
          <a:off x="4961106" y="1735667"/>
          <a:ext cx="4108704" cy="1580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574">
                  <a:extLst>
                    <a:ext uri="{9D8B030D-6E8A-4147-A177-3AD203B41FA5}">
                      <a16:colId xmlns:a16="http://schemas.microsoft.com/office/drawing/2014/main" val="794578551"/>
                    </a:ext>
                  </a:extLst>
                </a:gridCol>
                <a:gridCol w="1284052">
                  <a:extLst>
                    <a:ext uri="{9D8B030D-6E8A-4147-A177-3AD203B41FA5}">
                      <a16:colId xmlns:a16="http://schemas.microsoft.com/office/drawing/2014/main" val="3009054505"/>
                    </a:ext>
                  </a:extLst>
                </a:gridCol>
                <a:gridCol w="544748">
                  <a:extLst>
                    <a:ext uri="{9D8B030D-6E8A-4147-A177-3AD203B41FA5}">
                      <a16:colId xmlns:a16="http://schemas.microsoft.com/office/drawing/2014/main" val="3229182798"/>
                    </a:ext>
                  </a:extLst>
                </a:gridCol>
                <a:gridCol w="525294">
                  <a:extLst>
                    <a:ext uri="{9D8B030D-6E8A-4147-A177-3AD203B41FA5}">
                      <a16:colId xmlns:a16="http://schemas.microsoft.com/office/drawing/2014/main" val="2521524664"/>
                    </a:ext>
                  </a:extLst>
                </a:gridCol>
                <a:gridCol w="476655">
                  <a:extLst>
                    <a:ext uri="{9D8B030D-6E8A-4147-A177-3AD203B41FA5}">
                      <a16:colId xmlns:a16="http://schemas.microsoft.com/office/drawing/2014/main" val="2402237138"/>
                    </a:ext>
                  </a:extLst>
                </a:gridCol>
                <a:gridCol w="548381">
                  <a:extLst>
                    <a:ext uri="{9D8B030D-6E8A-4147-A177-3AD203B41FA5}">
                      <a16:colId xmlns:a16="http://schemas.microsoft.com/office/drawing/2014/main" val="766322031"/>
                    </a:ext>
                  </a:extLst>
                </a:gridCol>
              </a:tblGrid>
              <a:tr h="320694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Miejscowość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Ulica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Numer drogi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Liczba wypadków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Liczba zabitych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Liczba rannych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107892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GROJEC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GROJECKA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1033K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179526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u="none" strike="noStrike" dirty="0">
                          <a:effectLst/>
                        </a:rPr>
                        <a:t>BRODŁA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GALICYJSKA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780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3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4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216510"/>
                  </a:ext>
                </a:extLst>
              </a:tr>
              <a:tr h="18146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u="none" strike="noStrike" dirty="0">
                          <a:effectLst/>
                        </a:rPr>
                        <a:t>ALWERNIA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GĘSIKOWSKIEGO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1026K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00782"/>
                  </a:ext>
                </a:extLst>
              </a:tr>
              <a:tr h="74648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ALWERNIA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MICKIEWICZA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W780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                         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                                               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2                             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189389"/>
                  </a:ext>
                </a:extLst>
              </a:tr>
              <a:tr h="1142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800" u="none" strike="noStrike" dirty="0">
                          <a:effectLst/>
                        </a:rPr>
                        <a:t>BRODŁA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ŚW. FLORIANA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GMINNA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402325"/>
                  </a:ext>
                </a:extLst>
              </a:tr>
              <a:tr h="11429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KWACZAŁA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PATELSKIEGO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780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368163"/>
                  </a:ext>
                </a:extLst>
              </a:tr>
              <a:tr h="11429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OKLEŚNA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POWIŚLE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1022K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061895"/>
                  </a:ext>
                </a:extLst>
              </a:tr>
              <a:tr h="189609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REGULICE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CHRZANOWSKA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1026K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19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0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Table 1"/>
          <p:cNvGraphicFramePr/>
          <p:nvPr>
            <p:extLst>
              <p:ext uri="{D42A27DB-BD31-4B8C-83A1-F6EECF244321}">
                <p14:modId xmlns:p14="http://schemas.microsoft.com/office/powerpoint/2010/main" val="1518883372"/>
              </p:ext>
            </p:extLst>
          </p:nvPr>
        </p:nvGraphicFramePr>
        <p:xfrm>
          <a:off x="469260" y="1131240"/>
          <a:ext cx="8205480" cy="4998720"/>
        </p:xfrm>
        <a:graphic>
          <a:graphicData uri="http://schemas.openxmlformats.org/drawingml/2006/table">
            <a:tbl>
              <a:tblPr/>
              <a:tblGrid>
                <a:gridCol w="477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4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408">
                <a:tc gridSpan="2">
                  <a:txBody>
                    <a:bodyPr/>
                    <a:lstStyle/>
                    <a:p>
                      <a:pPr marL="343080" indent="-339480" algn="ctr">
                        <a:lnSpc>
                          <a:spcPct val="100000"/>
                        </a:lnSpc>
                      </a:pPr>
                      <a:r>
                        <a:rPr lang="pl-PL" sz="1200" b="1" strike="noStrike" spc="-1" dirty="0">
                          <a:solidFill>
                            <a:srgbClr val="FFFFFF"/>
                          </a:solidFill>
                          <a:latin typeface="+mn-lt"/>
                        </a:rPr>
                        <a:t>Starostwo Powiatowe w Chrzanowie</a:t>
                      </a:r>
                      <a:endParaRPr lang="pl-PL" sz="1200" b="0" strike="noStrike" spc="-1" dirty="0">
                        <a:latin typeface="+mn-lt"/>
                      </a:endParaRP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solidFill>
                      <a:srgbClr val="3157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l-PL" sz="1200" b="0" u="none" strike="noStrike" spc="-1" dirty="0">
                        <a:latin typeface="+mn-lt"/>
                      </a:endParaRP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u="none" strike="noStrike" spc="-1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 </a:t>
                      </a:r>
                      <a:r>
                        <a:rPr lang="pl-PL" sz="1600" b="1" u="none" strike="noStrike" spc="-1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0 zł</a:t>
                      </a:r>
                      <a:endParaRPr lang="pl-PL" sz="1200" b="0" u="none" strike="noStrike" spc="-1" dirty="0">
                        <a:latin typeface="+mn-lt"/>
                      </a:endParaRPr>
                    </a:p>
                  </a:txBody>
                  <a:tcPr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408">
                <a:tc gridSpan="2">
                  <a:txBody>
                    <a:bodyPr/>
                    <a:lstStyle/>
                    <a:p>
                      <a:pPr marL="343080" indent="-339480" algn="ctr">
                        <a:lnSpc>
                          <a:spcPct val="100000"/>
                        </a:lnSpc>
                      </a:pPr>
                      <a:r>
                        <a:rPr lang="pl-PL" sz="1200" b="1" u="none" strike="noStrike" spc="-1">
                          <a:solidFill>
                            <a:srgbClr val="FFFFFF"/>
                          </a:solidFill>
                          <a:latin typeface="+mn-lt"/>
                        </a:rPr>
                        <a:t>Samorząd Miasta i Gminy Chrzanów</a:t>
                      </a:r>
                      <a:endParaRPr lang="pl-PL" sz="1200" b="0" u="none" strike="noStrike" spc="-1">
                        <a:latin typeface="+mn-lt"/>
                      </a:endParaRP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solidFill>
                      <a:srgbClr val="3157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l-PL" sz="1200" b="0" u="none" strike="noStrike" spc="-1" dirty="0">
                        <a:latin typeface="+mn-lt"/>
                      </a:endParaRP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u="none" strike="noStrike" spc="-1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0 zł</a:t>
                      </a:r>
                      <a:endParaRPr lang="pl-PL" sz="1600" b="0" u="none" strike="noStrike" spc="-1" dirty="0">
                        <a:latin typeface="+mn-lt"/>
                      </a:endParaRP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4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u="none" strike="noStrike" spc="-1" dirty="0">
                          <a:solidFill>
                            <a:srgbClr val="FFFFFF"/>
                          </a:solidFill>
                          <a:latin typeface="+mn-lt"/>
                        </a:rPr>
                        <a:t>Samorząd Miasta i Gminy Trzebinia</a:t>
                      </a:r>
                      <a:endParaRPr lang="pl-PL" sz="1200" b="0" u="none" strike="noStrike" spc="-1" dirty="0">
                        <a:latin typeface="+mn-lt"/>
                      </a:endParaRP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2D5583"/>
                      </a:solidFill>
                    </a:lnB>
                    <a:solidFill>
                      <a:srgbClr val="3157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u="none" strike="noStrike" spc="-1" dirty="0">
                          <a:solidFill>
                            <a:schemeClr val="bg2"/>
                          </a:solidFill>
                          <a:latin typeface="+mn-lt"/>
                        </a:rPr>
                        <a:t>Pomoc w zorganizowaniu Święta Policji</a:t>
                      </a: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u="none" strike="noStrike" spc="-1" dirty="0">
                          <a:solidFill>
                            <a:schemeClr val="bg2"/>
                          </a:solidFill>
                          <a:uFillTx/>
                          <a:latin typeface="+mn-lt"/>
                        </a:rPr>
                        <a:t>11.000  zł</a:t>
                      </a:r>
                      <a:endParaRPr lang="pl-PL" sz="1600" b="0" u="none" strike="noStrike" spc="-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4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u="none" strike="noStrike" spc="-1" dirty="0">
                          <a:solidFill>
                            <a:srgbClr val="FFFFFF"/>
                          </a:solidFill>
                          <a:latin typeface="+mn-lt"/>
                        </a:rPr>
                        <a:t>Samorząd Miasta i Gminy Alwernia</a:t>
                      </a:r>
                      <a:endParaRPr lang="pl-PL" sz="1200" b="0" u="none" strike="noStrike" spc="-1" dirty="0">
                        <a:latin typeface="+mn-lt"/>
                      </a:endParaRP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2D5583"/>
                      </a:solidFill>
                    </a:lnB>
                    <a:solidFill>
                      <a:srgbClr val="3157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6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u="none" strike="noStrike" spc="-1" dirty="0">
                          <a:solidFill>
                            <a:schemeClr val="bg2"/>
                          </a:solidFill>
                          <a:latin typeface="+mn-lt"/>
                        </a:rPr>
                        <a:t>45 tys. przeznaczono na dofinansowanie w ramach tzw. „sponsoringu” oznakowanego radiowozu dla KP Alwernia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200" b="1" u="none" strike="noStrike" spc="-1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u="none" strike="noStrike" spc="-1" dirty="0">
                          <a:solidFill>
                            <a:schemeClr val="bg2"/>
                          </a:solidFill>
                          <a:latin typeface="+mn-lt"/>
                        </a:rPr>
                        <a:t>15 tys. przeznaczono na remont pomieszczeń KP Alwernia (wymiana wykładziny podłogowej)</a:t>
                      </a: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u="none" strike="noStrike" spc="-1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 60.000  zł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u="none" strike="noStrike" spc="-1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Fundusz Wsparcia Policji</a:t>
                      </a:r>
                      <a:endParaRPr lang="pl-PL" sz="1600" b="0" u="none" strike="noStrike" spc="-1" dirty="0">
                        <a:latin typeface="+mn-lt"/>
                      </a:endParaRPr>
                    </a:p>
                  </a:txBody>
                  <a:tcPr anchor="ctr">
                    <a:lnL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4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u="none" strike="noStrike" spc="-1">
                          <a:solidFill>
                            <a:srgbClr val="FFFFFF"/>
                          </a:solidFill>
                          <a:latin typeface="+mn-lt"/>
                        </a:rPr>
                        <a:t>Samorząd Miasta i Gminy Libiąż</a:t>
                      </a:r>
                      <a:endParaRPr lang="pl-PL" sz="1200" b="0" u="none" strike="noStrike" spc="-1">
                        <a:latin typeface="+mn-lt"/>
                      </a:endParaRP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solidFill>
                      <a:srgbClr val="3157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pl-PL" sz="1200" b="0" u="none" strike="noStrike" spc="-1" dirty="0">
                        <a:latin typeface="+mn-lt"/>
                      </a:endParaRP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1" u="none" strike="noStrike" spc="-1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0  zł</a:t>
                      </a:r>
                      <a:endParaRPr lang="pl-PL" sz="1600" b="0" u="none" strike="noStrike" spc="-1" dirty="0">
                        <a:latin typeface="+mn-lt"/>
                      </a:endParaRP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40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u="none" strike="noStrike" spc="-1" dirty="0">
                          <a:solidFill>
                            <a:srgbClr val="FFFFFF"/>
                          </a:solidFill>
                          <a:latin typeface="+mn-lt"/>
                        </a:rPr>
                        <a:t>Samorząd Gminy Babice</a:t>
                      </a:r>
                      <a:endParaRPr lang="pl-PL" sz="1200" b="0" u="none" strike="noStrike" spc="-1" dirty="0">
                        <a:latin typeface="+mn-lt"/>
                      </a:endParaRP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 cap="flat" cmpd="sng" algn="ctr">
                      <a:solidFill>
                        <a:srgbClr val="2D55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2D5583"/>
                      </a:solidFill>
                    </a:lnB>
                    <a:solidFill>
                      <a:srgbClr val="3157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762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u="none" strike="noStrike" spc="-1" dirty="0">
                          <a:solidFill>
                            <a:schemeClr val="bg2"/>
                          </a:solidFill>
                          <a:latin typeface="+mn-lt"/>
                        </a:rPr>
                        <a:t>45 tys. przeznaczono na dofinansowanie w ramach tzw. „sponsoringu” oznakowanego radiowozu dla KP Alwernia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200" b="1" u="none" strike="noStrike" spc="-1" dirty="0">
                        <a:solidFill>
                          <a:schemeClr val="bg2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u="none" strike="noStrike" spc="-1" dirty="0">
                          <a:solidFill>
                            <a:schemeClr val="bg2"/>
                          </a:solidFill>
                          <a:latin typeface="+mn-lt"/>
                        </a:rPr>
                        <a:t>15 tys. przeznaczono na remont pomieszczeń KP Alwernia (wymiana wykładziny podłogowej)</a:t>
                      </a:r>
                    </a:p>
                  </a:txBody>
                  <a:tcPr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none" strike="noStrike" spc="-1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60.000 zł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none" strike="noStrike" spc="-1" dirty="0">
                          <a:solidFill>
                            <a:srgbClr val="000000"/>
                          </a:solidFill>
                          <a:uFillTx/>
                          <a:latin typeface="+mn-lt"/>
                        </a:rPr>
                        <a:t>Fundusz Wsparcia Policji</a:t>
                      </a:r>
                      <a:endParaRPr lang="pl-PL" sz="1600" b="0" u="none" strike="noStrike" spc="-1" dirty="0">
                        <a:latin typeface="+mn-lt"/>
                      </a:endParaRPr>
                    </a:p>
                  </a:txBody>
                  <a:tcPr anchor="ctr">
                    <a:lnL w="9360">
                      <a:solidFill>
                        <a:srgbClr val="2D5583"/>
                      </a:solidFill>
                    </a:lnL>
                    <a:lnR w="9360">
                      <a:solidFill>
                        <a:srgbClr val="2D5583"/>
                      </a:solidFill>
                    </a:lnR>
                    <a:lnT w="9360">
                      <a:solidFill>
                        <a:srgbClr val="2D5583"/>
                      </a:solidFill>
                    </a:lnT>
                    <a:lnB w="9360">
                      <a:solidFill>
                        <a:srgbClr val="2D5583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99" name="CustomShape 2"/>
          <p:cNvSpPr/>
          <p:nvPr/>
        </p:nvSpPr>
        <p:spPr>
          <a:xfrm>
            <a:off x="469260" y="671029"/>
            <a:ext cx="82054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366092"/>
                </a:solidFill>
                <a:latin typeface="Calibri"/>
                <a:ea typeface="Calibri"/>
              </a:rPr>
              <a:t>WSPÓŁPRACA Z SAMORZĄDAMI POWIATU CHRZANOWSKIEGO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0A1930C-5E41-8CF9-4879-5DB979E40288}"/>
              </a:ext>
            </a:extLst>
          </p:cNvPr>
          <p:cNvSpPr txBox="1"/>
          <p:nvPr/>
        </p:nvSpPr>
        <p:spPr>
          <a:xfrm>
            <a:off x="647564" y="6090020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2"/>
                </a:solidFill>
                <a:latin typeface="+mn-lt"/>
              </a:rPr>
              <a:t>W grudniu 2024 r. Rada Powiatu Chrzanowskiego oraz Rada Miejska w Libiążu podjęły uchwały  </a:t>
            </a:r>
          </a:p>
          <a:p>
            <a:pPr algn="ctr"/>
            <a:r>
              <a:rPr lang="pl-PL" dirty="0">
                <a:solidFill>
                  <a:schemeClr val="bg2"/>
                </a:solidFill>
                <a:latin typeface="+mn-lt"/>
              </a:rPr>
              <a:t>w sprawie wpłaty na Fundusz Wsparcia Policji pieniędzy w kwocie po 300.000 zł  w latach 2025 i 2026 </a:t>
            </a:r>
          </a:p>
          <a:p>
            <a:pPr algn="ctr"/>
            <a:r>
              <a:rPr lang="pl-PL" dirty="0">
                <a:solidFill>
                  <a:schemeClr val="bg2"/>
                </a:solidFill>
                <a:latin typeface="+mn-lt"/>
              </a:rPr>
              <a:t>z przeznaczeniem na realizację zadania inwestycyjnego pn. „KP w Libiążu – budowa nowej siedziby”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803D9-FA9A-B76C-A01F-9726CBD71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39973BE-9CED-7CC0-66E2-779314A84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644" y="214009"/>
            <a:ext cx="9348805" cy="714765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01A5A9-FE53-734B-91B6-11E746EE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081" y="609918"/>
            <a:ext cx="4902202" cy="1125749"/>
          </a:xfrm>
        </p:spPr>
        <p:txBody>
          <a:bodyPr/>
          <a:lstStyle/>
          <a:p>
            <a:pPr algn="ctr"/>
            <a:r>
              <a:rPr lang="pl-PL" sz="2200" b="1" dirty="0"/>
              <a:t>Gmina Babice</a:t>
            </a:r>
            <a:br>
              <a:rPr lang="pl-PL" sz="2200" b="1" dirty="0"/>
            </a:br>
            <a:r>
              <a:rPr lang="pl-PL" sz="2200" b="1" dirty="0"/>
              <a:t>7 wypadków 1 zabitych 10 rannych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164D01D-7B10-DBA1-774E-80D000AA9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549664"/>
              </p:ext>
            </p:extLst>
          </p:nvPr>
        </p:nvGraphicFramePr>
        <p:xfrm>
          <a:off x="4922196" y="1589753"/>
          <a:ext cx="4108704" cy="1481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574">
                  <a:extLst>
                    <a:ext uri="{9D8B030D-6E8A-4147-A177-3AD203B41FA5}">
                      <a16:colId xmlns:a16="http://schemas.microsoft.com/office/drawing/2014/main" val="794578551"/>
                    </a:ext>
                  </a:extLst>
                </a:gridCol>
                <a:gridCol w="1284052">
                  <a:extLst>
                    <a:ext uri="{9D8B030D-6E8A-4147-A177-3AD203B41FA5}">
                      <a16:colId xmlns:a16="http://schemas.microsoft.com/office/drawing/2014/main" val="3009054505"/>
                    </a:ext>
                  </a:extLst>
                </a:gridCol>
                <a:gridCol w="544748">
                  <a:extLst>
                    <a:ext uri="{9D8B030D-6E8A-4147-A177-3AD203B41FA5}">
                      <a16:colId xmlns:a16="http://schemas.microsoft.com/office/drawing/2014/main" val="3229182798"/>
                    </a:ext>
                  </a:extLst>
                </a:gridCol>
                <a:gridCol w="525294">
                  <a:extLst>
                    <a:ext uri="{9D8B030D-6E8A-4147-A177-3AD203B41FA5}">
                      <a16:colId xmlns:a16="http://schemas.microsoft.com/office/drawing/2014/main" val="2521524664"/>
                    </a:ext>
                  </a:extLst>
                </a:gridCol>
                <a:gridCol w="476655">
                  <a:extLst>
                    <a:ext uri="{9D8B030D-6E8A-4147-A177-3AD203B41FA5}">
                      <a16:colId xmlns:a16="http://schemas.microsoft.com/office/drawing/2014/main" val="2402237138"/>
                    </a:ext>
                  </a:extLst>
                </a:gridCol>
                <a:gridCol w="548381">
                  <a:extLst>
                    <a:ext uri="{9D8B030D-6E8A-4147-A177-3AD203B41FA5}">
                      <a16:colId xmlns:a16="http://schemas.microsoft.com/office/drawing/2014/main" val="766322031"/>
                    </a:ext>
                  </a:extLst>
                </a:gridCol>
              </a:tblGrid>
              <a:tr h="320694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Miejscowość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Ulica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Numer drogi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Liczba wypadków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Liczba zabitych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Liczba rannych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107892"/>
                  </a:ext>
                </a:extLst>
              </a:tr>
              <a:tr h="11429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ROZKOCHÓW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SIKORSKIEGO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1020K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712696"/>
                  </a:ext>
                </a:extLst>
              </a:tr>
              <a:tr h="114290">
                <a:tc rowSpan="2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BABICE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KRAKOWSKA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GMINNA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1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259779"/>
                  </a:ext>
                </a:extLst>
              </a:tr>
              <a:tr h="1540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780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4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691165"/>
                  </a:ext>
                </a:extLst>
              </a:tr>
              <a:tr h="280848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JANKOWICE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WIŚLANA TRASA ROWEROWA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GMINNA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>
                          <a:effectLst/>
                        </a:rPr>
                        <a:t>2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772073"/>
                  </a:ext>
                </a:extLst>
              </a:tr>
              <a:tr h="11429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ROZKOCHÓW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SIKORSKIEGO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1009K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999979"/>
                  </a:ext>
                </a:extLst>
              </a:tr>
              <a:tr h="154043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WYGIEŁZÓW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780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790210"/>
                  </a:ext>
                </a:extLst>
              </a:tr>
              <a:tr h="114290"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ZAGÓRZE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BOROWCOWA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 dirty="0">
                          <a:effectLst/>
                        </a:rPr>
                        <a:t>1013K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1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800" u="none" strike="noStrike" dirty="0">
                          <a:effectLst/>
                        </a:rPr>
                        <a:t>0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708891"/>
                  </a:ext>
                </a:extLst>
              </a:tr>
            </a:tbl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4D711079-8F61-7FEF-8E0C-3A1D06915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67" y="6021288"/>
            <a:ext cx="1320786" cy="4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67640" y="738310"/>
            <a:ext cx="82054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-1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</a:rPr>
              <a:t>REAKCJA NA WYKROCZENIA PRZEZ POLICJANTÓW 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-1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Calibri"/>
              </a:rPr>
              <a:t>                </a:t>
            </a:r>
            <a:endParaRPr kumimoji="0" lang="pl-PL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FAF0BB5E-4545-AC27-989B-86C78B31F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347532"/>
              </p:ext>
            </p:extLst>
          </p:nvPr>
        </p:nvGraphicFramePr>
        <p:xfrm>
          <a:off x="4669277" y="1894101"/>
          <a:ext cx="4233013" cy="397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2587154B-086B-21B8-285E-D46F4F412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32555"/>
              </p:ext>
            </p:extLst>
          </p:nvPr>
        </p:nvGraphicFramePr>
        <p:xfrm>
          <a:off x="107573" y="1894102"/>
          <a:ext cx="4233013" cy="397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5F1B0615-B395-078E-64DE-14C41207D466}"/>
              </a:ext>
            </a:extLst>
          </p:cNvPr>
          <p:cNvSpPr txBox="1"/>
          <p:nvPr/>
        </p:nvSpPr>
        <p:spPr>
          <a:xfrm>
            <a:off x="1635555" y="1383187"/>
            <a:ext cx="117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2181662-7AF2-F6A4-F9B0-07FF354A3C93}"/>
              </a:ext>
            </a:extLst>
          </p:cNvPr>
          <p:cNvSpPr txBox="1"/>
          <p:nvPr/>
        </p:nvSpPr>
        <p:spPr>
          <a:xfrm>
            <a:off x="6197261" y="1370881"/>
            <a:ext cx="117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2D00C44B-2AD0-3DAC-B913-0B686A928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575"/>
            <a:ext cx="9144000" cy="492442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50420" y="2217562"/>
            <a:ext cx="945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168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25,6%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0420" y="4537781"/>
            <a:ext cx="94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16,6%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0420" y="3377671"/>
            <a:ext cx="94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156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23,7%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0420" y="5697890"/>
            <a:ext cx="94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1,2%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96B5DD3-3997-B190-A870-0EF3E1059653}"/>
              </a:ext>
            </a:extLst>
          </p:cNvPr>
          <p:cNvSpPr txBox="1"/>
          <p:nvPr/>
        </p:nvSpPr>
        <p:spPr>
          <a:xfrm>
            <a:off x="252919" y="865762"/>
            <a:ext cx="8608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PRZYCZYNY ZDARZEŃ DROGOWYCH Z WINY KIERUJĄCEGO </a:t>
            </a:r>
          </a:p>
        </p:txBody>
      </p:sp>
    </p:spTree>
    <p:extLst>
      <p:ext uri="{BB962C8B-B14F-4D97-AF65-F5344CB8AC3E}">
        <p14:creationId xmlns:p14="http://schemas.microsoft.com/office/powerpoint/2010/main" val="12851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BA34BBA-EACE-94F3-6BEE-97BB06CA9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100"/>
            <a:ext cx="9108504" cy="45339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971600" y="4126202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Skontrolowanych pojazdów 3204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Ujawnionych wykroczeń 3883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71599" y="4989296"/>
            <a:ext cx="62657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Ujawnionych przekroczeń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prędkości 1922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Stosunek przekroczeń prędkości do ogółu ujawnionych wykroczeń 49,6%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4EBC47C-94D4-FF8A-017D-3C6380859141}"/>
              </a:ext>
            </a:extLst>
          </p:cNvPr>
          <p:cNvSpPr txBox="1"/>
          <p:nvPr/>
        </p:nvSpPr>
        <p:spPr>
          <a:xfrm>
            <a:off x="1128409" y="865762"/>
            <a:ext cx="6965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AKTYWNOŚĆ GRUPY SPEED </a:t>
            </a:r>
            <a:b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TERENIE POWIATU CHRZANOWSKIEGO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5A0989F-1145-859C-FE1D-217CD9F8F2D6}"/>
              </a:ext>
            </a:extLst>
          </p:cNvPr>
          <p:cNvSpPr txBox="1"/>
          <p:nvPr/>
        </p:nvSpPr>
        <p:spPr>
          <a:xfrm>
            <a:off x="971599" y="3261615"/>
            <a:ext cx="248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Grupa zrealizowała 257 służb 8h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41816B0-2C1D-120F-80EA-227B5169C314}"/>
              </a:ext>
            </a:extLst>
          </p:cNvPr>
          <p:cNvSpPr txBox="1"/>
          <p:nvPr/>
        </p:nvSpPr>
        <p:spPr>
          <a:xfrm>
            <a:off x="971598" y="2397775"/>
            <a:ext cx="3259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Wykorzystanie do służby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wideorejestratora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BMW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A557C6D8-FA43-EFE2-7602-2C2E44C42349}"/>
              </a:ext>
            </a:extLst>
          </p:cNvPr>
          <p:cNvSpPr/>
          <p:nvPr/>
        </p:nvSpPr>
        <p:spPr>
          <a:xfrm>
            <a:off x="179512" y="2564904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9994C5A5-0E34-C72C-7F65-324325A13F60}"/>
              </a:ext>
            </a:extLst>
          </p:cNvPr>
          <p:cNvSpPr/>
          <p:nvPr/>
        </p:nvSpPr>
        <p:spPr>
          <a:xfrm>
            <a:off x="179512" y="3372265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03796F76-C83F-DA48-D83E-385299B961D9}"/>
              </a:ext>
            </a:extLst>
          </p:cNvPr>
          <p:cNvSpPr/>
          <p:nvPr/>
        </p:nvSpPr>
        <p:spPr>
          <a:xfrm>
            <a:off x="179512" y="4315502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BD8972FA-C2AA-ABBE-B255-730DDBB2D189}"/>
              </a:ext>
            </a:extLst>
          </p:cNvPr>
          <p:cNvSpPr/>
          <p:nvPr/>
        </p:nvSpPr>
        <p:spPr>
          <a:xfrm>
            <a:off x="182144" y="5195470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294AE7EB-260E-2B72-E8B9-9B32DE4B69F7}"/>
              </a:ext>
            </a:extLst>
          </p:cNvPr>
          <p:cNvSpPr/>
          <p:nvPr/>
        </p:nvSpPr>
        <p:spPr>
          <a:xfrm>
            <a:off x="179512" y="6086813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8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DDD670E-42EF-DF55-32AC-B88199A16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75"/>
            <a:ext cx="9144000" cy="442912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4034847" y="54694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26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084168" y="546695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42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985526" y="54694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36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863C38F-91F3-AF96-B68F-E8923E0C629D}"/>
              </a:ext>
            </a:extLst>
          </p:cNvPr>
          <p:cNvSpPr txBox="1"/>
          <p:nvPr/>
        </p:nvSpPr>
        <p:spPr>
          <a:xfrm>
            <a:off x="1050587" y="903006"/>
            <a:ext cx="720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ZATRZYMANIE PRAW JAZDY NA OKRES 3 MIESIĘCY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PRZEKROCZENIE PRĘDKOŚCI W OBSZARZE ZABUDOWANYM</a:t>
            </a:r>
          </a:p>
        </p:txBody>
      </p:sp>
    </p:spTree>
    <p:extLst>
      <p:ext uri="{BB962C8B-B14F-4D97-AF65-F5344CB8AC3E}">
        <p14:creationId xmlns:p14="http://schemas.microsoft.com/office/powerpoint/2010/main" val="872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ECC8AD3-6791-E1D4-B5FC-31B08EC8D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2356"/>
            <a:ext cx="9134475" cy="47396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2ECEBB5-BE6C-EF0A-D1D7-221B905144B6}"/>
              </a:ext>
            </a:extLst>
          </p:cNvPr>
          <p:cNvSpPr txBox="1"/>
          <p:nvPr/>
        </p:nvSpPr>
        <p:spPr>
          <a:xfrm>
            <a:off x="685901" y="692696"/>
            <a:ext cx="7762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(tekst podstawowy)"/>
                <a:ea typeface="Calibri" panose="020F0502020204030204" pitchFamily="34" charset="0"/>
                <a:cs typeface="Calibri" panose="020F0502020204030204" pitchFamily="34" charset="0"/>
              </a:rPr>
              <a:t>ZABEZPIECZENIE IMPREZ Z WYKORZYSTANIEM DROGI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(tekst podstawowy)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(tekst podstawowy)"/>
                <a:ea typeface="Calibri" panose="020F0502020204030204" pitchFamily="34" charset="0"/>
                <a:cs typeface="Calibri" panose="020F0502020204030204" pitchFamily="34" charset="0"/>
              </a:rPr>
              <a:t>W SPOSÓB SZCZEGÓLNY NA TERENIE POWIATU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(tekst podstawowy)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(tekst podstawowy)"/>
                <a:ea typeface="Calibri" panose="020F0502020204030204" pitchFamily="34" charset="0"/>
                <a:cs typeface="Calibri" panose="020F0502020204030204" pitchFamily="34" charset="0"/>
              </a:rPr>
              <a:t>ORAZ ODDELEGOWANIE SIŁ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(tekst podstawowy)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(tekst podstawowy)"/>
                <a:ea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2400" dirty="0">
                <a:solidFill>
                  <a:schemeClr val="tx2"/>
                </a:solidFill>
                <a:latin typeface="Calibri (tekst podstawowy)"/>
              </a:rPr>
              <a:t>SŁUŻBY NA TERENIE INNYCH JEDNOSTEK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(tekst podstawowy)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BEA22C77-D831-FDE9-D810-348DF6142122}"/>
              </a:ext>
            </a:extLst>
          </p:cNvPr>
          <p:cNvSpPr txBox="1"/>
          <p:nvPr/>
        </p:nvSpPr>
        <p:spPr>
          <a:xfrm>
            <a:off x="1128407" y="861536"/>
            <a:ext cx="688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PRIORYTETY RUCHU DROGOWEGO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1673E44-613F-536A-5F3B-EF86F3FE1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" y="1700808"/>
            <a:ext cx="9058275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9E7B949-93A3-46CA-AF6C-DE7C85BBA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512926"/>
            <a:ext cx="3036270" cy="1576187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54B6049-5AEF-46B0-96EB-1771F78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F0A03A6C-9884-48C4-9D66-8F4F2864A310}" type="slidenum">
              <a:rPr lang="pl-PL" smtClean="0"/>
              <a:pPr algn="r"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pl-PL" sz="900" b="0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890AF3A-12D0-402B-87A9-C7DB7B9E0760}"/>
              </a:ext>
            </a:extLst>
          </p:cNvPr>
          <p:cNvSpPr/>
          <p:nvPr/>
        </p:nvSpPr>
        <p:spPr>
          <a:xfrm>
            <a:off x="0" y="764704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700" dirty="0">
                <a:solidFill>
                  <a:srgbClr val="002060"/>
                </a:solidFill>
                <a:latin typeface="Calibri" panose="020F0502020204030204"/>
                <a:cs typeface="+mn-cs"/>
              </a:rPr>
              <a:t>PLANOWANE PRZEDSIĘWZIĘCIA INWESTYCYJNE NA ROK 2025 KWP W KRAKOWIE: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46C281C-CDF9-4AF1-97A5-6B5D8594182D}"/>
              </a:ext>
            </a:extLst>
          </p:cNvPr>
          <p:cNvSpPr/>
          <p:nvPr/>
        </p:nvSpPr>
        <p:spPr>
          <a:xfrm>
            <a:off x="181323" y="1544348"/>
            <a:ext cx="820891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l-PL" sz="525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57175" indent="-257175" defTabSz="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KPP Wieliczka – budowa nowej siedziby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25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 WKI zadania – 58 732 339 zł.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25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 Obecnie KWP w Krakowie przygotowuje się do ogłoszenia postępowania na budowę obiektu.</a:t>
            </a:r>
          </a:p>
          <a:p>
            <a:pPr marL="228600" indent="-228600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  <a:defRPr/>
            </a:pPr>
            <a:r>
              <a:rPr lang="pl-PL" sz="18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KP Libiąż – budowa nowej komendy</a:t>
            </a:r>
          </a:p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	W przygotowaniu Program Inwestycji.</a:t>
            </a:r>
          </a:p>
          <a:p>
            <a:pPr marL="360363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KWP w Krakowie przygotowuje się równocześnie do ogłoszenia postępowania </a:t>
            </a:r>
            <a:br>
              <a:rPr lang="pl-PL" sz="1600" dirty="0">
                <a:solidFill>
                  <a:srgbClr val="FF0000"/>
                </a:solidFill>
                <a:latin typeface="Calibri" panose="020F0502020204030204"/>
                <a:cs typeface="+mn-cs"/>
              </a:rPr>
            </a:br>
            <a:r>
              <a:rPr lang="pl-PL" sz="16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na pozyskanie dokumentacji projektowej.</a:t>
            </a:r>
          </a:p>
          <a:p>
            <a:pPr marL="360363"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Środki na dokumentację projektową pochodzą z Funduszu Wsparcia Policji, przekazane zostaną przez Miasto Libiąż  i Starostwo Powiatowe w Chrzanowie.</a:t>
            </a:r>
          </a:p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3.   KP Krzeszowice – modernizacja obiektu na potrzeby KPP Kraków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25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 W przygotowaniu Program Inwestycji.</a:t>
            </a:r>
          </a:p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4.   KPP w Myślenicach – budowa nowej siedziby jednostki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25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Planowane w roku 2025 pozyskanie działki pod budowę oraz rozpoczęcie opracowywania Programu Inwestycji.</a:t>
            </a:r>
            <a:endParaRPr lang="pl-PL" sz="825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5.   KP Zielonki (Michałowice) – budowa nowej siedziby jednostki 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25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 Planowane w roku 2025 pozyskanie działki z zasobów gminy Michałowice oraz rozpoczęcie opracowywania Programu Inwestycji. </a:t>
            </a:r>
          </a:p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6.   KP Bukowina Tatrzańska – budowa nowej siedziby</a:t>
            </a:r>
            <a:endParaRPr lang="pl-PL" sz="600" b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25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Planowane w roku 2025 rozpoczęcie opracowywania Programu Inwestycji dla II etapu – budowy obiektu.</a:t>
            </a:r>
            <a:endParaRPr lang="pl-PL" sz="825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defTabSz="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7.   KP w Jabłonce – budowa nowej siedziby</a:t>
            </a:r>
            <a:r>
              <a:rPr lang="pl-PL" sz="10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	</a:t>
            </a: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25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        Planowane w roku 2025 rozpoczęcie opracowywania Programu Inwestycji.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7617D11-00E9-4645-9656-8BBCF5FB70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1038" y="4581128"/>
            <a:ext cx="2916324" cy="169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02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9054" y="842710"/>
            <a:ext cx="9153053" cy="864096"/>
          </a:xfrm>
        </p:spPr>
        <p:txBody>
          <a:bodyPr vert="horz" wrap="square" lIns="68580" tIns="34290" rIns="68580" bIns="3429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25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itchFamily="18" charset="0"/>
              </a:rPr>
              <a:t>ŚRODKI WYDATKOWANE W RAMACH  FUNDUSZU WSPARCIA POLICJI </a:t>
            </a:r>
            <a:br>
              <a:rPr lang="pl-PL" sz="225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itchFamily="18" charset="0"/>
              </a:rPr>
            </a:br>
            <a:r>
              <a:rPr lang="pl-PL" sz="225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itchFamily="18" charset="0"/>
              </a:rPr>
              <a:t>W 2024 </a:t>
            </a:r>
            <a:r>
              <a:rPr lang="pl-PL" sz="240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itchFamily="18" charset="0"/>
              </a:rPr>
              <a:t>ROKU</a:t>
            </a:r>
            <a:r>
              <a:rPr lang="pl-PL" sz="2250" dirty="0">
                <a:solidFill>
                  <a:srgbClr val="002060"/>
                </a:solidFill>
                <a:effectLst/>
                <a:latin typeface="+mn-lt"/>
                <a:ea typeface="+mn-ea"/>
                <a:cs typeface="Times New Roman" pitchFamily="18" charset="0"/>
              </a:rPr>
              <a:t> (W TYS. ZŁ)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121118"/>
              </p:ext>
            </p:extLst>
          </p:nvPr>
        </p:nvGraphicFramePr>
        <p:xfrm>
          <a:off x="323528" y="1982380"/>
          <a:ext cx="8424936" cy="454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84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39552" y="1052736"/>
            <a:ext cx="8229092" cy="619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lnSpc>
                <a:spcPts val="2380"/>
              </a:lnSpc>
            </a:pPr>
            <a:r>
              <a:rPr lang="pl-PL" sz="2400" dirty="0">
                <a:solidFill>
                  <a:srgbClr val="004AAD"/>
                </a:solidFill>
                <a:latin typeface="+mn-lt"/>
                <a:ea typeface="Open Sans"/>
                <a:cs typeface="Open Sans"/>
                <a:sym typeface="Open Sans"/>
              </a:rPr>
              <a:t>„</a:t>
            </a:r>
            <a:r>
              <a:rPr lang="pl-PL" sz="2400" dirty="0">
                <a:solidFill>
                  <a:srgbClr val="002060"/>
                </a:solidFill>
                <a:latin typeface="+mn-lt"/>
                <a:cs typeface="Times New Roman" pitchFamily="18" charset="0"/>
                <a:sym typeface="Open Sans"/>
              </a:rPr>
              <a:t>BEZPIECZEŃSTWO PRZEDE WSZYSTKIM </a:t>
            </a:r>
            <a:br>
              <a:rPr lang="pl-PL" sz="2400" dirty="0">
                <a:solidFill>
                  <a:srgbClr val="002060"/>
                </a:solidFill>
                <a:latin typeface="+mn-lt"/>
                <a:cs typeface="Times New Roman" pitchFamily="18" charset="0"/>
                <a:sym typeface="Open Sans"/>
              </a:rPr>
            </a:br>
            <a:r>
              <a:rPr lang="pl-PL" sz="2400" dirty="0">
                <a:solidFill>
                  <a:srgbClr val="002060"/>
                </a:solidFill>
                <a:latin typeface="+mn-lt"/>
                <a:cs typeface="Times New Roman" pitchFamily="18" charset="0"/>
                <a:sym typeface="Open Sans"/>
              </a:rPr>
              <a:t>– BEZPEČNOSŤ PREDOVŠETKÝM”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5357" y="2050802"/>
            <a:ext cx="8393287" cy="2756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lnSpc>
                <a:spcPts val="1832"/>
              </a:lnSpc>
            </a:pPr>
            <a:r>
              <a:rPr lang="pl-PL" dirty="0">
                <a:solidFill>
                  <a:srgbClr val="000000"/>
                </a:solidFill>
                <a:latin typeface="+mn-lt"/>
                <a:ea typeface="Open Sans"/>
                <a:cs typeface="Open Sans"/>
                <a:sym typeface="Open Sans"/>
              </a:rPr>
              <a:t>Projekt obejmuje szeroki zakres działań realizowanych przez Komendę Wojewódzką Policji w Krakowie </a:t>
            </a:r>
          </a:p>
          <a:p>
            <a:pPr algn="ctr" defTabSz="457223">
              <a:lnSpc>
                <a:spcPts val="1832"/>
              </a:lnSpc>
            </a:pPr>
            <a:r>
              <a:rPr lang="pl-PL" dirty="0">
                <a:solidFill>
                  <a:srgbClr val="000000"/>
                </a:solidFill>
                <a:latin typeface="+mn-lt"/>
                <a:ea typeface="Open Sans"/>
                <a:cs typeface="Open Sans"/>
                <a:sym typeface="Open Sans"/>
              </a:rPr>
              <a:t>we współpracy z Ministerstwem Spraw Wewnętrznych Republiki Słowackiej oraz Związkiem Euroregion Tatry.</a:t>
            </a:r>
          </a:p>
          <a:p>
            <a:pPr algn="ctr" defTabSz="457223">
              <a:lnSpc>
                <a:spcPts val="1832"/>
              </a:lnSpc>
            </a:pPr>
            <a:endParaRPr lang="pl-PL" dirty="0">
              <a:solidFill>
                <a:srgbClr val="000000"/>
              </a:solidFill>
              <a:latin typeface="+mn-lt"/>
              <a:ea typeface="Open Sans"/>
              <a:cs typeface="Open Sans"/>
              <a:sym typeface="Open Sans"/>
            </a:endParaRPr>
          </a:p>
          <a:p>
            <a:pPr algn="ctr" defTabSz="457223">
              <a:lnSpc>
                <a:spcPts val="1832"/>
              </a:lnSpc>
            </a:pPr>
            <a:r>
              <a:rPr lang="pl-PL" dirty="0">
                <a:solidFill>
                  <a:srgbClr val="000000"/>
                </a:solidFill>
                <a:latin typeface="+mn-lt"/>
                <a:ea typeface="Open Sans"/>
                <a:cs typeface="Open Sans"/>
                <a:sym typeface="Open Sans"/>
              </a:rPr>
              <a:t>W ramach działań zakupiono: </a:t>
            </a:r>
          </a:p>
          <a:p>
            <a:pPr algn="ctr" defTabSz="457223">
              <a:lnSpc>
                <a:spcPts val="1832"/>
              </a:lnSpc>
            </a:pPr>
            <a:r>
              <a:rPr lang="pl-PL" dirty="0">
                <a:solidFill>
                  <a:srgbClr val="000000"/>
                </a:solidFill>
                <a:latin typeface="+mn-lt"/>
                <a:ea typeface="Open Sans"/>
                <a:cs typeface="Open Sans"/>
                <a:sym typeface="Open Sans"/>
              </a:rPr>
              <a:t>- Centralny Pojazd Wspomagania Akcji Policyjnej (CPWAP), </a:t>
            </a:r>
          </a:p>
          <a:p>
            <a:pPr algn="ctr" defTabSz="457223">
              <a:lnSpc>
                <a:spcPts val="1832"/>
              </a:lnSpc>
            </a:pPr>
            <a:r>
              <a:rPr lang="pl-PL" dirty="0">
                <a:solidFill>
                  <a:srgbClr val="000000"/>
                </a:solidFill>
                <a:latin typeface="+mn-lt"/>
                <a:ea typeface="Open Sans"/>
                <a:cs typeface="Open Sans"/>
                <a:sym typeface="Open Sans"/>
              </a:rPr>
              <a:t>- 7 samochodów ISUZU D-MAX oraz </a:t>
            </a:r>
            <a:r>
              <a:rPr lang="pl-PL" dirty="0">
                <a:solidFill>
                  <a:srgbClr val="FF0000"/>
                </a:solidFill>
                <a:latin typeface="+mn-lt"/>
                <a:ea typeface="Open Sans"/>
                <a:cs typeface="Open Sans"/>
                <a:sym typeface="Open Sans"/>
              </a:rPr>
              <a:t>7 samochodów Ford </a:t>
            </a:r>
            <a:r>
              <a:rPr lang="pl-PL" dirty="0" err="1">
                <a:solidFill>
                  <a:srgbClr val="FF0000"/>
                </a:solidFill>
                <a:latin typeface="+mn-lt"/>
                <a:ea typeface="Open Sans"/>
                <a:cs typeface="Open Sans"/>
                <a:sym typeface="Open Sans"/>
              </a:rPr>
              <a:t>Kuga</a:t>
            </a:r>
            <a:r>
              <a:rPr lang="pl-PL" dirty="0">
                <a:solidFill>
                  <a:srgbClr val="FF0000"/>
                </a:solidFill>
                <a:latin typeface="+mn-lt"/>
                <a:ea typeface="Open Sans"/>
                <a:cs typeface="Open Sans"/>
                <a:sym typeface="Open Sans"/>
              </a:rPr>
              <a:t>,</a:t>
            </a:r>
          </a:p>
          <a:p>
            <a:pPr algn="ctr" defTabSz="457223">
              <a:lnSpc>
                <a:spcPts val="1832"/>
              </a:lnSpc>
            </a:pPr>
            <a:r>
              <a:rPr lang="pl-PL" dirty="0">
                <a:solidFill>
                  <a:srgbClr val="000000"/>
                </a:solidFill>
                <a:latin typeface="+mn-lt"/>
                <a:ea typeface="Open Sans"/>
                <a:cs typeface="Open Sans"/>
                <a:sym typeface="Open Sans"/>
              </a:rPr>
              <a:t>- </a:t>
            </a:r>
            <a:r>
              <a:rPr lang="pl-PL" dirty="0">
                <a:solidFill>
                  <a:srgbClr val="FF0000"/>
                </a:solidFill>
                <a:latin typeface="+mn-lt"/>
                <a:ea typeface="Open Sans"/>
                <a:cs typeface="Open Sans"/>
                <a:sym typeface="Open Sans"/>
              </a:rPr>
              <a:t>wyposażenie pojazdów, w tym: drony, plecaki ratownicze, radiotelefony, plecaki NGRNP, latarki, GPS, flary,</a:t>
            </a:r>
          </a:p>
          <a:p>
            <a:pPr algn="ctr" defTabSz="457223">
              <a:lnSpc>
                <a:spcPts val="1832"/>
              </a:lnSpc>
            </a:pPr>
            <a:r>
              <a:rPr lang="pl-PL" dirty="0">
                <a:solidFill>
                  <a:srgbClr val="FF0000"/>
                </a:solidFill>
                <a:latin typeface="+mn-lt"/>
                <a:ea typeface="Open Sans"/>
                <a:cs typeface="Open Sans"/>
                <a:sym typeface="Open Sans"/>
              </a:rPr>
              <a:t>- szkolenia NSTS06 oraz STS02 13 pilotów bezzałogowego statku powietrznego wraz z egzaminem</a:t>
            </a:r>
            <a:r>
              <a:rPr lang="pl-PL" dirty="0">
                <a:solidFill>
                  <a:srgbClr val="000000"/>
                </a:solidFill>
                <a:latin typeface="+mn-lt"/>
                <a:ea typeface="Open Sans"/>
                <a:cs typeface="Open Sans"/>
                <a:sym typeface="Open Sans"/>
              </a:rPr>
              <a:t>, </a:t>
            </a:r>
          </a:p>
          <a:p>
            <a:pPr algn="ctr" defTabSz="457223">
              <a:lnSpc>
                <a:spcPts val="1832"/>
              </a:lnSpc>
            </a:pPr>
            <a:r>
              <a:rPr lang="pl-PL" dirty="0">
                <a:solidFill>
                  <a:srgbClr val="000000"/>
                </a:solidFill>
                <a:latin typeface="+mn-lt"/>
                <a:ea typeface="Open Sans"/>
                <a:cs typeface="Open Sans"/>
                <a:sym typeface="Open Sans"/>
              </a:rPr>
              <a:t>- kurs prawa jazdy 2 osób kategorii C,</a:t>
            </a:r>
          </a:p>
          <a:p>
            <a:pPr algn="ctr" defTabSz="457223">
              <a:lnSpc>
                <a:spcPts val="1832"/>
              </a:lnSpc>
            </a:pPr>
            <a:r>
              <a:rPr lang="pl-PL" dirty="0">
                <a:solidFill>
                  <a:srgbClr val="000000"/>
                </a:solidFill>
                <a:latin typeface="+mn-lt"/>
                <a:ea typeface="Open Sans"/>
                <a:cs typeface="Open Sans"/>
                <a:sym typeface="Open Sans"/>
              </a:rPr>
              <a:t>- licencję do analizy zdjęć, detekcji obiektów oraz raportowania wyników działań z użyciem dronów,</a:t>
            </a:r>
          </a:p>
          <a:p>
            <a:pPr algn="ctr" defTabSz="457223">
              <a:lnSpc>
                <a:spcPts val="1832"/>
              </a:lnSpc>
            </a:pPr>
            <a:r>
              <a:rPr lang="pl-PL" dirty="0">
                <a:solidFill>
                  <a:srgbClr val="000000"/>
                </a:solidFill>
                <a:latin typeface="+mn-lt"/>
                <a:ea typeface="Open Sans"/>
                <a:cs typeface="Open Sans"/>
                <a:sym typeface="Open Sans"/>
              </a:rPr>
              <a:t>- licencję oprogramowania wspomagającego zarzadzanie flotą bezzałogowych statków powietrznych, </a:t>
            </a:r>
          </a:p>
          <a:p>
            <a:pPr algn="ctr" defTabSz="457223">
              <a:lnSpc>
                <a:spcPts val="1832"/>
              </a:lnSpc>
            </a:pPr>
            <a:r>
              <a:rPr lang="pl-PL" dirty="0">
                <a:solidFill>
                  <a:srgbClr val="FF0000"/>
                </a:solidFill>
                <a:latin typeface="+mn-lt"/>
                <a:ea typeface="Open Sans"/>
                <a:cs typeface="Open Sans"/>
                <a:sym typeface="Open Sans"/>
              </a:rPr>
              <a:t>- materiały dydaktyczne oraz promocyjne.</a:t>
            </a:r>
            <a:endParaRPr lang="en-US" dirty="0">
              <a:solidFill>
                <a:srgbClr val="FF0000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393" y="5357898"/>
            <a:ext cx="8989214" cy="447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23">
              <a:lnSpc>
                <a:spcPts val="1820"/>
              </a:lnSpc>
            </a:pPr>
            <a:r>
              <a:rPr lang="pl-PL" dirty="0">
                <a:solidFill>
                  <a:srgbClr val="004AAD"/>
                </a:solidFill>
                <a:latin typeface="+mn-lt"/>
                <a:ea typeface="Open Sans"/>
                <a:cs typeface="Open Sans"/>
                <a:sym typeface="Open Sans"/>
              </a:rPr>
              <a:t>Źródło finansowania: </a:t>
            </a:r>
            <a:r>
              <a:rPr lang="en-US" dirty="0">
                <a:solidFill>
                  <a:srgbClr val="004AAD"/>
                </a:solidFill>
                <a:latin typeface="+mn-lt"/>
                <a:ea typeface="Open Sans"/>
                <a:cs typeface="Open Sans"/>
                <a:sym typeface="Open Sans"/>
              </a:rPr>
              <a:t>INTERREG POLSKA - SŁOWACJA</a:t>
            </a:r>
          </a:p>
          <a:p>
            <a:pPr algn="ctr" defTabSz="457223">
              <a:lnSpc>
                <a:spcPts val="1820"/>
              </a:lnSpc>
            </a:pPr>
            <a:r>
              <a:rPr lang="pl-PL" dirty="0">
                <a:solidFill>
                  <a:srgbClr val="004AAD"/>
                </a:solidFill>
                <a:latin typeface="+mn-lt"/>
                <a:ea typeface="Open Sans"/>
                <a:cs typeface="Open Sans"/>
                <a:sym typeface="Open Sans"/>
              </a:rPr>
              <a:t>Wartość projektu: 2 406 963,34 euro (w tym dla KWP w Krakowie: 1 390 403,00 euro)</a:t>
            </a:r>
            <a:endParaRPr lang="en-US" dirty="0">
              <a:solidFill>
                <a:srgbClr val="004AAD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1D5C12C-7F6C-4A1F-93B5-36087670F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AE7FBC1-88E6-4A59-8762-8B3CD84C248D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218B43-FDB4-4DFD-A55E-5BFFA42D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F0A03A6C-9884-48C4-9D66-8F4F2864A310}" type="slidenum">
              <a:rPr lang="pl-PL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pl-PL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92A0C0A-A347-44EE-A5CB-13B86C8FF720}"/>
              </a:ext>
            </a:extLst>
          </p:cNvPr>
          <p:cNvSpPr/>
          <p:nvPr/>
        </p:nvSpPr>
        <p:spPr>
          <a:xfrm>
            <a:off x="467544" y="828130"/>
            <a:ext cx="8586954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375" dirty="0">
              <a:solidFill>
                <a:srgbClr val="002570"/>
              </a:solidFill>
              <a:latin typeface="Calibri" panose="020F0502020204030204"/>
              <a:cs typeface="+mn-cs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100" dirty="0">
                <a:solidFill>
                  <a:srgbClr val="002570"/>
                </a:solidFill>
                <a:latin typeface="Calibri" panose="020F0502020204030204"/>
                <a:cs typeface="+mn-cs"/>
              </a:rPr>
              <a:t>Zadania remontowe zrealizowane w 2024 roku w KWP w Krakowie: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50F0BB9-0EFC-EC33-CFDD-ED23C1EC9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756"/>
            <a:ext cx="9144000" cy="52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zentacja styczeń - kwiecień 2013">
  <a:themeElements>
    <a:clrScheme name="Niestandardowy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66092"/>
      </a:accent1>
      <a:accent2>
        <a:srgbClr val="5A89C1"/>
      </a:accent2>
      <a:accent3>
        <a:srgbClr val="95B3D7"/>
      </a:accent3>
      <a:accent4>
        <a:srgbClr val="8DB3E2"/>
      </a:accent4>
      <a:accent5>
        <a:srgbClr val="5A89C1"/>
      </a:accent5>
      <a:accent6>
        <a:srgbClr val="315784"/>
      </a:accent6>
      <a:hlink>
        <a:srgbClr val="17365D"/>
      </a:hlink>
      <a:folHlink>
        <a:srgbClr val="12203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25400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25400" cap="flat" cmpd="sng" algn="ctr">
          <a:solidFill>
            <a:srgbClr val="33CC33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Prezentacja marzec 2008'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marzec 2008'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marzec 2008'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marzec 2008'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marzec 2008'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marzec 2008'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 marzec 2008'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marzec 2008'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 marzec 2008'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66092"/>
      </a:accent1>
      <a:accent2>
        <a:srgbClr val="5A89C1"/>
      </a:accent2>
      <a:accent3>
        <a:srgbClr val="95B3D7"/>
      </a:accent3>
      <a:accent4>
        <a:srgbClr val="8DB3E2"/>
      </a:accent4>
      <a:accent5>
        <a:srgbClr val="5A89C1"/>
      </a:accent5>
      <a:accent6>
        <a:srgbClr val="315784"/>
      </a:accent6>
      <a:hlink>
        <a:srgbClr val="17365D"/>
      </a:hlink>
      <a:folHlink>
        <a:srgbClr val="12203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66092"/>
      </a:accent1>
      <a:accent2>
        <a:srgbClr val="5A89C1"/>
      </a:accent2>
      <a:accent3>
        <a:srgbClr val="95B3D7"/>
      </a:accent3>
      <a:accent4>
        <a:srgbClr val="8DB3E2"/>
      </a:accent4>
      <a:accent5>
        <a:srgbClr val="5A89C1"/>
      </a:accent5>
      <a:accent6>
        <a:srgbClr val="315784"/>
      </a:accent6>
      <a:hlink>
        <a:srgbClr val="17365D"/>
      </a:hlink>
      <a:folHlink>
        <a:srgbClr val="12203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150996</TotalTime>
  <Words>3059</Words>
  <Application>Microsoft Office PowerPoint</Application>
  <PresentationFormat>Pokaz na ekranie (4:3)</PresentationFormat>
  <Paragraphs>1197</Paragraphs>
  <Slides>56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56</vt:i4>
      </vt:variant>
    </vt:vector>
  </HeadingPairs>
  <TitlesOfParts>
    <vt:vector size="71" baseType="lpstr">
      <vt:lpstr>맑은 고딕</vt:lpstr>
      <vt:lpstr>Arial</vt:lpstr>
      <vt:lpstr>Bahnschrift</vt:lpstr>
      <vt:lpstr>Bookman Old Style</vt:lpstr>
      <vt:lpstr>Calibri</vt:lpstr>
      <vt:lpstr>Calibri (tekst podstawowy)</vt:lpstr>
      <vt:lpstr>DejaVu Sans</vt:lpstr>
      <vt:lpstr>Garamond</vt:lpstr>
      <vt:lpstr>Symbol</vt:lpstr>
      <vt:lpstr>Tahoma</vt:lpstr>
      <vt:lpstr>Times New Roman</vt:lpstr>
      <vt:lpstr>Wingdings</vt:lpstr>
      <vt:lpstr>prezentacja styczeń - kwiecień 2013</vt:lpstr>
      <vt:lpstr>Office Theme</vt:lpstr>
      <vt:lpstr>1_Office Theme</vt:lpstr>
      <vt:lpstr>Prezentacja programu PowerPoint</vt:lpstr>
      <vt:lpstr>STAN ZATRUDNIENIA FUNKCJONARIUSZY W POWIECIE CHRZANOWSKIM WEDŁUG STANU NA DZIEŃ: 1 STYCZNIA 2024 ROKU I 1 STYCZNIA 2025 ROKU</vt:lpstr>
      <vt:lpstr>Prezentacja programu PowerPoint</vt:lpstr>
      <vt:lpstr>Prezentacja programu PowerPoint</vt:lpstr>
      <vt:lpstr>Prezentacja programu PowerPoint</vt:lpstr>
      <vt:lpstr>Prezentacja programu PowerPoint</vt:lpstr>
      <vt:lpstr>ŚRODKI WYDATKOWANE W RAMACH  FUNDUSZU WSPARCIA POLICJI  W 2024 ROKU (W TYS. ZŁ)</vt:lpstr>
      <vt:lpstr>Prezentacja programu PowerPoint</vt:lpstr>
      <vt:lpstr>Prezentacja programu PowerPoint</vt:lpstr>
      <vt:lpstr>Prezentacja programu PowerPoint</vt:lpstr>
      <vt:lpstr> PODSUMOWANIE EFEKTÓW PRACY  PIONU KRYMINALNEGO W 2024 ROKU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KIERUNKI DZIAŁAŃ ZWIĄZANE ZE ZWALCZANIEM PRZESTĘPCZOŚCI W 2025 ROKU wynikające z poleceń kierownictwa KGP</vt:lpstr>
      <vt:lpstr>KIERUNKI DZIAŁAŃ ZWIĄZANE ZE ZWALCZANIEM PRZESTĘPCZOŚCI W 2025 ROKU wynikające z zagrożeń lokalnych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Gmina Chrzanów 18 wypadków 1 zabity  20 rannych</vt:lpstr>
      <vt:lpstr>Gmina Trzebinia 18 wypadków 1 zabity 21 rannych</vt:lpstr>
      <vt:lpstr>Gmina Libiąż 10 wypadków 11 rannych</vt:lpstr>
      <vt:lpstr>Gmina Alwernia 12 wypadków 1 zabity 13 rannych</vt:lpstr>
      <vt:lpstr>Gmina Babice 7 wypadków 1 zabitych 10 rannych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>Analiza przestępczości za 01-10.2004.</dc:subject>
  <dc:creator>Marcin Łąka</dc:creator>
  <cp:lastModifiedBy>Martyniuk Urszula</cp:lastModifiedBy>
  <cp:revision>4939</cp:revision>
  <cp:lastPrinted>2025-01-31T10:12:39Z</cp:lastPrinted>
  <dcterms:created xsi:type="dcterms:W3CDTF">2013-05-14T09:13:42Z</dcterms:created>
  <dcterms:modified xsi:type="dcterms:W3CDTF">2025-02-19T07:20:57Z</dcterms:modified>
</cp:coreProperties>
</file>