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180.xml.rels" ContentType="application/vnd.openxmlformats-package.relationships+xml"/>
  <Override PartName="/ppt/slideLayouts/_rels/slideLayout181.xml.rels" ContentType="application/vnd.openxmlformats-package.relationships+xml"/>
  <Override PartName="/ppt/slideLayouts/_rels/slideLayout182.xml.rels" ContentType="application/vnd.openxmlformats-package.relationships+xml"/>
  <Override PartName="/ppt/slideLayouts/_rels/slideLayout183.xml.rels" ContentType="application/vnd.openxmlformats-package.relationships+xml"/>
  <Override PartName="/ppt/slideLayouts/_rels/slideLayout184.xml.rels" ContentType="application/vnd.openxmlformats-package.relationships+xml"/>
  <Override PartName="/ppt/slideLayouts/_rels/slideLayout185.xml.rels" ContentType="application/vnd.openxmlformats-package.relationships+xml"/>
  <Override PartName="/ppt/slideLayouts/_rels/slideLayout186.xml.rels" ContentType="application/vnd.openxmlformats-package.relationships+xml"/>
  <Override PartName="/ppt/slideLayouts/_rels/slideLayout187.xml.rels" ContentType="application/vnd.openxmlformats-package.relationships+xml"/>
  <Override PartName="/ppt/slideLayouts/_rels/slideLayout188.xml.rels" ContentType="application/vnd.openxmlformats-package.relationships+xml"/>
  <Override PartName="/ppt/slideLayouts/_rels/slideLayout189.xml.rels" ContentType="application/vnd.openxmlformats-package.relationships+xml"/>
  <Override PartName="/ppt/slideLayouts/_rels/slideLayout190.xml.rels" ContentType="application/vnd.openxmlformats-package.relationships+xml"/>
  <Override PartName="/ppt/slideLayouts/_rels/slideLayout191.xml.rels" ContentType="application/vnd.openxmlformats-package.relationships+xml"/>
  <Override PartName="/ppt/slideLayouts/_rels/slideLayout19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png" ContentType="image/png"/>
  <Override PartName="/ppt/media/image23.wmf" ContentType="image/x-wmf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gif" ContentType="image/gif"/>
  <Override PartName="/ppt/media/image12.jpeg" ContentType="image/jpeg"/>
  <Override PartName="/ppt/media/image13.jpeg" ContentType="image/jpeg"/>
  <Override PartName="/ppt/media/image14.png" ContentType="image/png"/>
  <Override PartName="/ppt/media/image15.png" ContentType="image/png"/>
  <Override PartName="/ppt/media/image16.jpeg" ContentType="image/jpeg"/>
  <Override PartName="/ppt/media/image17.wmf" ContentType="image/x-wmf"/>
  <Override PartName="/ppt/media/image18.wmf" ContentType="image/x-wmf"/>
  <Override PartName="/ppt/media/image19.wmf" ContentType="image/x-wmf"/>
  <Override PartName="/ppt/media/image20.png" ContentType="image/png"/>
  <Override PartName="/ppt/media/image21.wmf" ContentType="image/x-wmf"/>
  <Override PartName="/ppt/media/image22.wmf" ContentType="image/x-wmf"/>
  <Override PartName="/ppt/media/image24.wmf" ContentType="image/x-wm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slides/_rels/slide70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slides/_rels/slide73.xml.rels" ContentType="application/vnd.openxmlformats-package.relationships+xml"/>
  <Override PartName="/ppt/slides/_rels/slide74.xml.rels" ContentType="application/vnd.openxmlformats-package.relationships+xml"/>
  <Override PartName="/ppt/slides/_rels/slide75.xml.rels" ContentType="application/vnd.openxmlformats-package.relationships+xml"/>
  <Override PartName="/ppt/slides/_rels/slide76.xml.rels" ContentType="application/vnd.openxmlformats-package.relationships+xml"/>
  <Override PartName="/ppt/slides/_rels/slide77.xml.rels" ContentType="application/vnd.openxmlformats-package.relationships+xml"/>
  <Override PartName="/ppt/slides/_rels/slide78.xml.rels" ContentType="application/vnd.openxmlformats-package.relationships+xml"/>
  <Override PartName="/ppt/slides/_rels/slide79.xml.rels" ContentType="application/vnd.openxmlformats-package.relationships+xml"/>
  <Override PartName="/ppt/slides/_rels/slide80.xml.rels" ContentType="application/vnd.openxmlformats-package.relationships+xml"/>
  <Override PartName="/ppt/slides/_rels/slide81.xml.rels" ContentType="application/vnd.openxmlformats-package.relationships+xml"/>
  <Override PartName="/ppt/slides/_rels/slide82.xml.rels" ContentType="application/vnd.openxmlformats-package.relationships+xml"/>
  <Override PartName="/ppt/slides/_rels/slide83.xml.rels" ContentType="application/vnd.openxmlformats-package.relationships+xml"/>
  <Override PartName="/ppt/notesSlides/notesSlide62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_rels/notesSlide62.xml.rels" ContentType="application/vnd.openxmlformats-package.relationships+xml"/>
  <Override PartName="/ppt/notesSlides/_rels/notesSlide64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  <p:sldMasterId id="2147483830" r:id="rId16"/>
    <p:sldMasterId id="2147483843" r:id="rId17"/>
  </p:sldMasterIdLst>
  <p:notesMasterIdLst>
    <p:notesMasterId r:id="rId18"/>
  </p:notes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1" r:id="rId54"/>
    <p:sldId id="292" r:id="rId55"/>
    <p:sldId id="293" r:id="rId56"/>
    <p:sldId id="294" r:id="rId57"/>
    <p:sldId id="295" r:id="rId58"/>
    <p:sldId id="296" r:id="rId59"/>
    <p:sldId id="297" r:id="rId60"/>
    <p:sldId id="298" r:id="rId61"/>
    <p:sldId id="299" r:id="rId62"/>
    <p:sldId id="300" r:id="rId63"/>
    <p:sldId id="301" r:id="rId64"/>
    <p:sldId id="302" r:id="rId65"/>
    <p:sldId id="303" r:id="rId66"/>
    <p:sldId id="304" r:id="rId67"/>
    <p:sldId id="305" r:id="rId68"/>
    <p:sldId id="306" r:id="rId69"/>
    <p:sldId id="307" r:id="rId70"/>
    <p:sldId id="308" r:id="rId71"/>
    <p:sldId id="309" r:id="rId72"/>
    <p:sldId id="310" r:id="rId73"/>
    <p:sldId id="311" r:id="rId74"/>
    <p:sldId id="312" r:id="rId75"/>
    <p:sldId id="313" r:id="rId76"/>
    <p:sldId id="314" r:id="rId77"/>
    <p:sldId id="315" r:id="rId78"/>
    <p:sldId id="316" r:id="rId79"/>
    <p:sldId id="317" r:id="rId80"/>
    <p:sldId id="318" r:id="rId81"/>
    <p:sldId id="319" r:id="rId82"/>
    <p:sldId id="320" r:id="rId83"/>
    <p:sldId id="321" r:id="rId84"/>
    <p:sldId id="322" r:id="rId85"/>
    <p:sldId id="323" r:id="rId86"/>
    <p:sldId id="324" r:id="rId87"/>
    <p:sldId id="325" r:id="rId88"/>
    <p:sldId id="326" r:id="rId89"/>
    <p:sldId id="327" r:id="rId90"/>
    <p:sldId id="328" r:id="rId91"/>
    <p:sldId id="329" r:id="rId92"/>
    <p:sldId id="330" r:id="rId93"/>
    <p:sldId id="331" r:id="rId94"/>
    <p:sldId id="332" r:id="rId95"/>
    <p:sldId id="333" r:id="rId96"/>
    <p:sldId id="334" r:id="rId97"/>
    <p:sldId id="335" r:id="rId98"/>
    <p:sldId id="336" r:id="rId99"/>
    <p:sldId id="337" r:id="rId100"/>
    <p:sldId id="338" r:id="rId101"/>
  </p:sldIdLst>
  <p:sldSz cx="9144000" cy="6858000"/>
  <p:notesSz cx="6797675" cy="992663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notesMaster" Target="notesMasters/notesMaster1.xml"/><Relationship Id="rId19" Type="http://schemas.openxmlformats.org/officeDocument/2006/relationships/slide" Target="slides/slide1.xml"/><Relationship Id="rId20" Type="http://schemas.openxmlformats.org/officeDocument/2006/relationships/slide" Target="slides/slide2.xml"/><Relationship Id="rId21" Type="http://schemas.openxmlformats.org/officeDocument/2006/relationships/slide" Target="slides/slide3.xml"/><Relationship Id="rId22" Type="http://schemas.openxmlformats.org/officeDocument/2006/relationships/slide" Target="slides/slide4.xml"/><Relationship Id="rId23" Type="http://schemas.openxmlformats.org/officeDocument/2006/relationships/slide" Target="slides/slide5.xml"/><Relationship Id="rId24" Type="http://schemas.openxmlformats.org/officeDocument/2006/relationships/slide" Target="slides/slide6.xml"/><Relationship Id="rId25" Type="http://schemas.openxmlformats.org/officeDocument/2006/relationships/slide" Target="slides/slide7.xml"/><Relationship Id="rId26" Type="http://schemas.openxmlformats.org/officeDocument/2006/relationships/slide" Target="slides/slide8.xml"/><Relationship Id="rId27" Type="http://schemas.openxmlformats.org/officeDocument/2006/relationships/slide" Target="slides/slide9.xml"/><Relationship Id="rId28" Type="http://schemas.openxmlformats.org/officeDocument/2006/relationships/slide" Target="slides/slide10.xml"/><Relationship Id="rId29" Type="http://schemas.openxmlformats.org/officeDocument/2006/relationships/slide" Target="slides/slide11.xml"/><Relationship Id="rId30" Type="http://schemas.openxmlformats.org/officeDocument/2006/relationships/slide" Target="slides/slide12.xml"/><Relationship Id="rId31" Type="http://schemas.openxmlformats.org/officeDocument/2006/relationships/slide" Target="slides/slide13.xml"/><Relationship Id="rId32" Type="http://schemas.openxmlformats.org/officeDocument/2006/relationships/slide" Target="slides/slide14.xml"/><Relationship Id="rId33" Type="http://schemas.openxmlformats.org/officeDocument/2006/relationships/slide" Target="slides/slide15.xml"/><Relationship Id="rId34" Type="http://schemas.openxmlformats.org/officeDocument/2006/relationships/slide" Target="slides/slide16.xml"/><Relationship Id="rId35" Type="http://schemas.openxmlformats.org/officeDocument/2006/relationships/slide" Target="slides/slide17.xml"/><Relationship Id="rId36" Type="http://schemas.openxmlformats.org/officeDocument/2006/relationships/slide" Target="slides/slide18.xml"/><Relationship Id="rId37" Type="http://schemas.openxmlformats.org/officeDocument/2006/relationships/slide" Target="slides/slide19.xml"/><Relationship Id="rId38" Type="http://schemas.openxmlformats.org/officeDocument/2006/relationships/slide" Target="slides/slide20.xml"/><Relationship Id="rId39" Type="http://schemas.openxmlformats.org/officeDocument/2006/relationships/slide" Target="slides/slide21.xml"/><Relationship Id="rId40" Type="http://schemas.openxmlformats.org/officeDocument/2006/relationships/slide" Target="slides/slide22.xml"/><Relationship Id="rId41" Type="http://schemas.openxmlformats.org/officeDocument/2006/relationships/slide" Target="slides/slide23.xml"/><Relationship Id="rId42" Type="http://schemas.openxmlformats.org/officeDocument/2006/relationships/slide" Target="slides/slide24.xml"/><Relationship Id="rId43" Type="http://schemas.openxmlformats.org/officeDocument/2006/relationships/slide" Target="slides/slide25.xml"/><Relationship Id="rId44" Type="http://schemas.openxmlformats.org/officeDocument/2006/relationships/slide" Target="slides/slide26.xml"/><Relationship Id="rId45" Type="http://schemas.openxmlformats.org/officeDocument/2006/relationships/slide" Target="slides/slide27.xml"/><Relationship Id="rId46" Type="http://schemas.openxmlformats.org/officeDocument/2006/relationships/slide" Target="slides/slide28.xml"/><Relationship Id="rId47" Type="http://schemas.openxmlformats.org/officeDocument/2006/relationships/slide" Target="slides/slide29.xml"/><Relationship Id="rId48" Type="http://schemas.openxmlformats.org/officeDocument/2006/relationships/slide" Target="slides/slide30.xml"/><Relationship Id="rId49" Type="http://schemas.openxmlformats.org/officeDocument/2006/relationships/slide" Target="slides/slide31.xml"/><Relationship Id="rId50" Type="http://schemas.openxmlformats.org/officeDocument/2006/relationships/slide" Target="slides/slide32.xml"/><Relationship Id="rId51" Type="http://schemas.openxmlformats.org/officeDocument/2006/relationships/slide" Target="slides/slide33.xml"/><Relationship Id="rId52" Type="http://schemas.openxmlformats.org/officeDocument/2006/relationships/slide" Target="slides/slide34.xml"/><Relationship Id="rId53" Type="http://schemas.openxmlformats.org/officeDocument/2006/relationships/slide" Target="slides/slide35.xml"/><Relationship Id="rId54" Type="http://schemas.openxmlformats.org/officeDocument/2006/relationships/slide" Target="slides/slide36.xml"/><Relationship Id="rId55" Type="http://schemas.openxmlformats.org/officeDocument/2006/relationships/slide" Target="slides/slide37.xml"/><Relationship Id="rId56" Type="http://schemas.openxmlformats.org/officeDocument/2006/relationships/slide" Target="slides/slide38.xml"/><Relationship Id="rId57" Type="http://schemas.openxmlformats.org/officeDocument/2006/relationships/slide" Target="slides/slide39.xml"/><Relationship Id="rId58" Type="http://schemas.openxmlformats.org/officeDocument/2006/relationships/slide" Target="slides/slide40.xml"/><Relationship Id="rId59" Type="http://schemas.openxmlformats.org/officeDocument/2006/relationships/slide" Target="slides/slide41.xml"/><Relationship Id="rId60" Type="http://schemas.openxmlformats.org/officeDocument/2006/relationships/slide" Target="slides/slide42.xml"/><Relationship Id="rId61" Type="http://schemas.openxmlformats.org/officeDocument/2006/relationships/slide" Target="slides/slide43.xml"/><Relationship Id="rId62" Type="http://schemas.openxmlformats.org/officeDocument/2006/relationships/slide" Target="slides/slide44.xml"/><Relationship Id="rId63" Type="http://schemas.openxmlformats.org/officeDocument/2006/relationships/slide" Target="slides/slide45.xml"/><Relationship Id="rId64" Type="http://schemas.openxmlformats.org/officeDocument/2006/relationships/slide" Target="slides/slide46.xml"/><Relationship Id="rId65" Type="http://schemas.openxmlformats.org/officeDocument/2006/relationships/slide" Target="slides/slide47.xml"/><Relationship Id="rId66" Type="http://schemas.openxmlformats.org/officeDocument/2006/relationships/slide" Target="slides/slide48.xml"/><Relationship Id="rId67" Type="http://schemas.openxmlformats.org/officeDocument/2006/relationships/slide" Target="slides/slide49.xml"/><Relationship Id="rId68" Type="http://schemas.openxmlformats.org/officeDocument/2006/relationships/slide" Target="slides/slide50.xml"/><Relationship Id="rId69" Type="http://schemas.openxmlformats.org/officeDocument/2006/relationships/slide" Target="slides/slide51.xml"/><Relationship Id="rId70" Type="http://schemas.openxmlformats.org/officeDocument/2006/relationships/slide" Target="slides/slide52.xml"/><Relationship Id="rId71" Type="http://schemas.openxmlformats.org/officeDocument/2006/relationships/slide" Target="slides/slide53.xml"/><Relationship Id="rId72" Type="http://schemas.openxmlformats.org/officeDocument/2006/relationships/slide" Target="slides/slide54.xml"/><Relationship Id="rId73" Type="http://schemas.openxmlformats.org/officeDocument/2006/relationships/slide" Target="slides/slide55.xml"/><Relationship Id="rId74" Type="http://schemas.openxmlformats.org/officeDocument/2006/relationships/slide" Target="slides/slide56.xml"/><Relationship Id="rId75" Type="http://schemas.openxmlformats.org/officeDocument/2006/relationships/slide" Target="slides/slide57.xml"/><Relationship Id="rId76" Type="http://schemas.openxmlformats.org/officeDocument/2006/relationships/slide" Target="slides/slide58.xml"/><Relationship Id="rId77" Type="http://schemas.openxmlformats.org/officeDocument/2006/relationships/slide" Target="slides/slide59.xml"/><Relationship Id="rId78" Type="http://schemas.openxmlformats.org/officeDocument/2006/relationships/slide" Target="slides/slide60.xml"/><Relationship Id="rId79" Type="http://schemas.openxmlformats.org/officeDocument/2006/relationships/slide" Target="slides/slide61.xml"/><Relationship Id="rId80" Type="http://schemas.openxmlformats.org/officeDocument/2006/relationships/slide" Target="slides/slide62.xml"/><Relationship Id="rId81" Type="http://schemas.openxmlformats.org/officeDocument/2006/relationships/slide" Target="slides/slide63.xml"/><Relationship Id="rId82" Type="http://schemas.openxmlformats.org/officeDocument/2006/relationships/slide" Target="slides/slide64.xml"/><Relationship Id="rId83" Type="http://schemas.openxmlformats.org/officeDocument/2006/relationships/slide" Target="slides/slide65.xml"/><Relationship Id="rId84" Type="http://schemas.openxmlformats.org/officeDocument/2006/relationships/slide" Target="slides/slide66.xml"/><Relationship Id="rId85" Type="http://schemas.openxmlformats.org/officeDocument/2006/relationships/slide" Target="slides/slide67.xml"/><Relationship Id="rId86" Type="http://schemas.openxmlformats.org/officeDocument/2006/relationships/slide" Target="slides/slide68.xml"/><Relationship Id="rId87" Type="http://schemas.openxmlformats.org/officeDocument/2006/relationships/slide" Target="slides/slide69.xml"/><Relationship Id="rId88" Type="http://schemas.openxmlformats.org/officeDocument/2006/relationships/slide" Target="slides/slide70.xml"/><Relationship Id="rId89" Type="http://schemas.openxmlformats.org/officeDocument/2006/relationships/slide" Target="slides/slide71.xml"/><Relationship Id="rId90" Type="http://schemas.openxmlformats.org/officeDocument/2006/relationships/slide" Target="slides/slide72.xml"/><Relationship Id="rId91" Type="http://schemas.openxmlformats.org/officeDocument/2006/relationships/slide" Target="slides/slide73.xml"/><Relationship Id="rId92" Type="http://schemas.openxmlformats.org/officeDocument/2006/relationships/slide" Target="slides/slide74.xml"/><Relationship Id="rId93" Type="http://schemas.openxmlformats.org/officeDocument/2006/relationships/slide" Target="slides/slide75.xml"/><Relationship Id="rId94" Type="http://schemas.openxmlformats.org/officeDocument/2006/relationships/slide" Target="slides/slide76.xml"/><Relationship Id="rId95" Type="http://schemas.openxmlformats.org/officeDocument/2006/relationships/slide" Target="slides/slide77.xml"/><Relationship Id="rId96" Type="http://schemas.openxmlformats.org/officeDocument/2006/relationships/slide" Target="slides/slide78.xml"/><Relationship Id="rId97" Type="http://schemas.openxmlformats.org/officeDocument/2006/relationships/slide" Target="slides/slide79.xml"/><Relationship Id="rId98" Type="http://schemas.openxmlformats.org/officeDocument/2006/relationships/slide" Target="slides/slide80.xml"/><Relationship Id="rId99" Type="http://schemas.openxmlformats.org/officeDocument/2006/relationships/slide" Target="slides/slide81.xml"/><Relationship Id="rId100" Type="http://schemas.openxmlformats.org/officeDocument/2006/relationships/slide" Target="slides/slide82.xml"/><Relationship Id="rId101" Type="http://schemas.openxmlformats.org/officeDocument/2006/relationships/slide" Target="slides/slide83.xml"/><Relationship Id="rId102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704447758575314"/>
          <c:y val="0.0924961715160796"/>
          <c:w val="0.832529169225371"/>
          <c:h val="0.810336906584992"/>
        </c:manualLayout>
      </c:layout>
      <c:barChart>
        <c:barDir val="col"/>
        <c:grouping val="clustered"/>
        <c:varyColors val="0"/>
        <c:axId val="97812604"/>
        <c:axId val="50730663"/>
      </c:barChart>
      <c:catAx>
        <c:axId val="97812604"/>
        <c:scaling>
          <c:orientation val="minMax"/>
        </c:scaling>
        <c:delete val="0"/>
        <c:axPos val="b"/>
        <c:numFmt formatCode="General" sourceLinked="1"/>
        <c:tickLblPos val="none"/>
        <c:spPr>
          <a:ln w="0">
            <a:noFill/>
          </a:ln>
        </c:spPr>
        <c:txPr>
          <a:bodyPr/>
          <a:lstStyle/>
          <a:p>
            <a:pPr>
              <a:defRPr b="0" sz="1800" spc="-1"/>
            </a:pPr>
          </a:p>
        </c:txPr>
        <c:crossAx val="50730663"/>
        <c:auto val="1"/>
        <c:lblAlgn val="ctr"/>
        <c:lblOffset val="100"/>
        <c:noMultiLvlLbl val="0"/>
      </c:catAx>
      <c:valAx>
        <c:axId val="50730663"/>
        <c:scaling>
          <c:orientation val="minMax"/>
        </c:scaling>
        <c:delete val="0"/>
        <c:axPos val="l"/>
        <c:numFmt formatCode="General" sourceLinked="1"/>
        <c:tickLblPos val="none"/>
        <c:spPr>
          <a:ln w="0">
            <a:noFill/>
          </a:ln>
        </c:spPr>
        <c:txPr>
          <a:bodyPr/>
          <a:lstStyle/>
          <a:p>
            <a:pPr>
              <a:defRPr b="0" sz="1800" spc="-1"/>
            </a:pPr>
          </a:p>
        </c:txPr>
        <c:crossAx val="97812604"/>
        <c:crossBetween val="midCat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pl-PL" sz="11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  <a:r>
              <a:rPr b="1" lang="pl-PL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liczba ekspozycji zawodowych  lata 2021- 2024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412728945387639"/>
          <c:y val="0.0920423363386907"/>
          <c:w val="0.895918708706197"/>
          <c:h val="0.8526068208545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Seria1</c:v>
                </c:pt>
              </c:strCache>
            </c:strRef>
          </c:tx>
          <c:spPr>
            <a:gradFill>
              <a:gsLst>
                <a:gs pos="0">
                  <a:srgbClr val="2988a1"/>
                </a:gs>
                <a:gs pos="100000">
                  <a:srgbClr val="36b0d1"/>
                </a:gs>
              </a:gsLst>
              <a:lin ang="16200000"/>
            </a:gra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2021r.</c:v>
                </c:pt>
                <c:pt idx="1">
                  <c:v>2022r.</c:v>
                </c:pt>
                <c:pt idx="2">
                  <c:v>2023r.</c:v>
                </c:pt>
                <c:pt idx="3">
                  <c:v>2024r.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11</c:v>
                </c:pt>
                <c:pt idx="1">
                  <c:v>7</c:v>
                </c:pt>
                <c:pt idx="2">
                  <c:v>11</c:v>
                </c:pt>
                <c:pt idx="3">
                  <c:v>14</c:v>
                </c:pt>
              </c:numCache>
            </c:numRef>
          </c:val>
        </c:ser>
        <c:gapWidth val="150"/>
        <c:overlap val="0"/>
        <c:axId val="91798768"/>
        <c:axId val="89053784"/>
      </c:barChart>
      <c:catAx>
        <c:axId val="91798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89053784"/>
        <c:crosses val="autoZero"/>
        <c:auto val="1"/>
        <c:lblAlgn val="ctr"/>
        <c:lblOffset val="100"/>
        <c:noMultiLvlLbl val="0"/>
      </c:catAx>
      <c:valAx>
        <c:axId val="89053784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91798768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pl-PL" sz="18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  <a:r>
              <a:rPr b="1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Kwalifikacja zdarzeń wypadkowych:</a:t>
            </a:r>
          </a:p>
        </c:rich>
      </c:tx>
      <c:layout>
        <c:manualLayout>
          <c:xMode val="edge"/>
          <c:yMode val="edge"/>
          <c:x val="0.149884341217014"/>
          <c:y val="0.0171125392318039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744936977765189"/>
          <c:y val="0.244731729188462"/>
          <c:w val="0.462021432280602"/>
          <c:h val="0.674861754595726"/>
        </c:manualLayout>
      </c:layout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W zakresie kwalifikacji zdarzeń wypadkowych podzielono je na: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4672a8"/>
              </a:solidFill>
              <a:ln w="0">
                <a:noFill/>
              </a:ln>
            </c:spPr>
          </c:dPt>
          <c:dPt>
            <c:idx val="1"/>
            <c:spPr>
              <a:solidFill>
                <a:srgbClr val="ab4744"/>
              </a:solidFill>
              <a:ln w="0">
                <a:noFill/>
              </a:ln>
            </c:spPr>
          </c:dPt>
          <c:dPt>
            <c:idx val="2"/>
            <c:spPr>
              <a:solidFill>
                <a:srgbClr val="8aa64f"/>
              </a:solidFill>
              <a:ln w="0">
                <a:noFill/>
              </a:ln>
            </c:spPr>
          </c:dPt>
          <c:dPt>
            <c:idx val="3"/>
            <c:spPr>
              <a:solidFill>
                <a:srgbClr val="725990"/>
              </a:solidFill>
              <a:ln w="0">
                <a:noFill/>
              </a:ln>
            </c:spPr>
          </c:dPt>
          <c:dPt>
            <c:idx val="4"/>
            <c:spPr>
              <a:solidFill>
                <a:srgbClr val="4299b0"/>
              </a:solidFill>
              <a:ln w="0">
                <a:noFill/>
              </a:ln>
            </c:spPr>
          </c:dPt>
          <c:dPt>
            <c:idx val="5"/>
            <c:spPr>
              <a:solidFill>
                <a:srgbClr val="dc853e"/>
              </a:solidFill>
              <a:ln w="0">
                <a:noFill/>
              </a:ln>
            </c:spPr>
          </c:dPt>
          <c:dPt>
            <c:idx val="6"/>
            <c:spPr>
              <a:solidFill>
                <a:srgbClr val="93a9ce"/>
              </a:solidFill>
              <a:ln w="0">
                <a:noFill/>
              </a:ln>
            </c:spPr>
          </c:dPt>
          <c:dLbls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5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6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7"/>
                <c:pt idx="0">
                  <c:v>Zakłucie </c:v>
                </c:pt>
                <c:pt idx="1">
                  <c:v>Upadki</c:v>
                </c:pt>
                <c:pt idx="2">
                  <c:v>Niefortunny ruch pracownika</c:v>
                </c:pt>
                <c:pt idx="3">
                  <c:v>Agresja ze strony pacjenta</c:v>
                </c:pt>
                <c:pt idx="4">
                  <c:v>Przenoszenie / przesuwanie chorego</c:v>
                </c:pt>
                <c:pt idx="5">
                  <c:v>Uderzenie o nieruchomy obiekt</c:v>
                </c:pt>
                <c:pt idx="6">
                  <c:v>Uderzenie przez obiekt w ruchu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11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</c:numCache>
            </c:numRef>
          </c:val>
        </c:ser>
        <c:firstSliceAng val="0"/>
      </c:pieChart>
      <c:spPr>
        <a:noFill/>
        <a:ln w="0">
          <a:noFill/>
        </a:ln>
      </c:spPr>
    </c:plotArea>
    <c:legend>
      <c:legendPos val="r"/>
      <c:layout>
        <c:manualLayout>
          <c:xMode val="edge"/>
          <c:yMode val="edge"/>
          <c:x val="0.526035279690595"/>
          <c:y val="0.131706589060518"/>
          <c:w val="0.455025706334607"/>
          <c:h val="0.762462686567164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400" spc="-1" strike="noStrike">
              <a:solidFill>
                <a:srgbClr val="000000"/>
              </a:solidFill>
              <a:latin typeface="Arial"/>
              <a:ea typeface="DejaVu Sans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137499503396766"/>
          <c:y val="0.336404663407296"/>
          <c:w val="0.86114973580708"/>
          <c:h val="0.661996991350132"/>
        </c:manualLayout>
      </c:layout>
      <c:barChart>
        <c:barDir val="col"/>
        <c:grouping val="clustered"/>
        <c:varyColors val="0"/>
        <c:axId val="10630044"/>
        <c:axId val="18184174"/>
      </c:barChart>
      <c:catAx>
        <c:axId val="10630044"/>
        <c:scaling>
          <c:orientation val="minMax"/>
        </c:scaling>
        <c:delete val="0"/>
        <c:axPos val="b"/>
        <c:numFmt formatCode="General" sourceLinked="1"/>
        <c:tickLblPos val="none"/>
        <c:spPr>
          <a:ln w="0">
            <a:noFill/>
          </a:ln>
        </c:spPr>
        <c:txPr>
          <a:bodyPr/>
          <a:lstStyle/>
          <a:p>
            <a:pPr>
              <a:defRPr b="0" sz="1800" spc="-1"/>
            </a:pPr>
          </a:p>
        </c:txPr>
        <c:crossAx val="18184174"/>
        <c:auto val="1"/>
        <c:lblAlgn val="ctr"/>
        <c:lblOffset val="100"/>
        <c:noMultiLvlLbl val="0"/>
      </c:catAx>
      <c:valAx>
        <c:axId val="18184174"/>
        <c:scaling>
          <c:orientation val="minMax"/>
        </c:scaling>
        <c:delete val="0"/>
        <c:axPos val="l"/>
        <c:numFmt formatCode="General" sourceLinked="1"/>
        <c:tickLblPos val="none"/>
        <c:spPr>
          <a:ln w="0">
            <a:noFill/>
          </a:ln>
        </c:spPr>
        <c:txPr>
          <a:bodyPr/>
          <a:lstStyle/>
          <a:p>
            <a:pPr>
              <a:defRPr b="0" sz="1800" spc="-1"/>
            </a:pPr>
          </a:p>
        </c:txPr>
        <c:crossAx val="10630044"/>
        <c:crossBetween val="midCat"/>
      </c:valAx>
      <c:spPr>
        <a:noFill/>
        <a:ln w="25560">
          <a:noFill/>
        </a:ln>
      </c:spPr>
    </c:plotArea>
    <c:plotVisOnly val="1"/>
    <c:dispBlanksAs val="zero"/>
  </c:chart>
  <c:spPr>
    <a:noFill/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583094360234876"/>
          <c:y val="0.0334973668307002"/>
          <c:w val="0.914697983522236"/>
          <c:h val="0.892687559354226"/>
        </c:manualLayout>
      </c:layout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Seria1</c:v>
                </c:pt>
              </c:strCache>
            </c:strRef>
          </c:tx>
          <c:spPr>
            <a:solidFill>
              <a:srgbClr val="4a7ebb"/>
            </a:solidFill>
            <a:ln w="28440">
              <a:solidFill>
                <a:srgbClr val="4a7ebb"/>
              </a:solidFill>
              <a:round/>
            </a:ln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Lbls>
            <c:numFmt formatCode="0%" sourceLinked="0"/>
            <c:dLbl>
              <c:idx val="0"/>
              <c:layout>
                <c:manualLayout>
                  <c:x val="-0.00833333333333333"/>
                  <c:y val="-0.0601851851851851"/>
                </c:manualLayout>
              </c:layout>
              <c:numFmt formatCode="0%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"/>
                  <c:y val="0.0509259259259259"/>
                </c:manualLayout>
              </c:layout>
              <c:numFmt formatCode="0%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.0194444444444444"/>
                  <c:y val="0.0324074074074074"/>
                </c:manualLayout>
              </c:layout>
              <c:numFmt formatCode="0%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0.014545215605834"/>
                  <c:y val="0.0480217236399021"/>
                </c:manualLayout>
              </c:layout>
              <c:numFmt formatCode="0%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0"/>
                  <c:y val="0.0416666666666667"/>
                </c:manualLayout>
              </c:layout>
              <c:numFmt formatCode="0%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4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0.57</c:v>
                </c:pt>
                <c:pt idx="1">
                  <c:v>0.51</c:v>
                </c:pt>
                <c:pt idx="2">
                  <c:v>0.58</c:v>
                </c:pt>
                <c:pt idx="3">
                  <c:v>0.68</c:v>
                </c:pt>
                <c:pt idx="4">
                  <c:v>0.7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1"/>
        <c:axId val="80626033"/>
        <c:axId val="3552827"/>
      </c:lineChart>
      <c:catAx>
        <c:axId val="8062603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3552827"/>
        <c:crosses val="autoZero"/>
        <c:auto val="1"/>
        <c:lblAlgn val="ctr"/>
        <c:lblOffset val="100"/>
        <c:noMultiLvlLbl val="0"/>
      </c:catAx>
      <c:valAx>
        <c:axId val="3552827"/>
        <c:scaling>
          <c:orientation val="minMax"/>
          <c:max val="1"/>
          <c:min val="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80626033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axId val="54489540"/>
        <c:axId val="36572034"/>
      </c:barChart>
      <c:catAx>
        <c:axId val="54489540"/>
        <c:scaling>
          <c:orientation val="minMax"/>
        </c:scaling>
        <c:delete val="0"/>
        <c:axPos val="b"/>
        <c:numFmt formatCode="General" sourceLinked="1"/>
        <c:tickLblPos val="none"/>
        <c:spPr>
          <a:ln w="0">
            <a:noFill/>
          </a:ln>
        </c:spPr>
        <c:txPr>
          <a:bodyPr/>
          <a:lstStyle/>
          <a:p>
            <a:pPr>
              <a:defRPr b="0" sz="1800" spc="-1"/>
            </a:pPr>
          </a:p>
        </c:txPr>
        <c:crossAx val="36572034"/>
        <c:auto val="1"/>
        <c:lblAlgn val="ctr"/>
        <c:lblOffset val="100"/>
        <c:noMultiLvlLbl val="0"/>
      </c:catAx>
      <c:valAx>
        <c:axId val="36572034"/>
        <c:scaling>
          <c:orientation val="minMax"/>
        </c:scaling>
        <c:delete val="0"/>
        <c:axPos val="l"/>
        <c:numFmt formatCode="General" sourceLinked="1"/>
        <c:tickLblPos val="none"/>
        <c:spPr>
          <a:ln w="0">
            <a:noFill/>
          </a:ln>
        </c:spPr>
        <c:txPr>
          <a:bodyPr/>
          <a:lstStyle/>
          <a:p>
            <a:pPr>
              <a:defRPr b="0" sz="1800" spc="-1"/>
            </a:pPr>
          </a:p>
        </c:txPr>
        <c:crossAx val="54489540"/>
        <c:crossBetween val="midCat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sz="1340" spc="-1" strike="noStrike">
              <a:solidFill>
                <a:srgbClr val="000000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liczba dni pobytu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numFmt formatCode="0.0" sourceLinked="0"/>
            <c:txPr>
              <a:bodyPr wrap="square"/>
              <a:lstStyle/>
              <a:p>
                <a:pPr>
                  <a:defRPr b="1" sz="12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6.24</c:v>
                </c:pt>
                <c:pt idx="1">
                  <c:v>6.4</c:v>
                </c:pt>
                <c:pt idx="2">
                  <c:v>6.1</c:v>
                </c:pt>
                <c:pt idx="3">
                  <c:v>5.9</c:v>
                </c:pt>
                <c:pt idx="4">
                  <c:v>5.8</c:v>
                </c:pt>
              </c:numCache>
            </c:numRef>
          </c:val>
        </c:ser>
        <c:gapWidth val="150"/>
        <c:overlap val="0"/>
        <c:axId val="14983064"/>
        <c:axId val="91084405"/>
      </c:barChart>
      <c:catAx>
        <c:axId val="14983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Bookman Old Style"/>
                <a:ea typeface="DejaVu Sans"/>
              </a:defRPr>
            </a:pPr>
          </a:p>
        </c:txPr>
        <c:crossAx val="91084405"/>
        <c:crosses val="autoZero"/>
        <c:auto val="1"/>
        <c:lblAlgn val="ctr"/>
        <c:lblOffset val="100"/>
        <c:noMultiLvlLbl val="0"/>
      </c:catAx>
      <c:valAx>
        <c:axId val="91084405"/>
        <c:scaling>
          <c:orientation val="minMax"/>
          <c:max val="7"/>
          <c:min val="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.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14983064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sz="1200" spc="-1" strike="noStrike">
              <a:solidFill>
                <a:srgbClr val="000000"/>
              </a:solidFill>
              <a:latin typeface="Arial"/>
              <a:ea typeface="DejaVu Sans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15"/>
      <c:rotY val="20"/>
      <c:rAngAx val="1"/>
      <c:perspective val="30"/>
    </c:view3D>
    <c:floor>
      <c:spPr>
        <a:noFill/>
        <a:ln w="9360">
          <a:solidFill>
            <a:srgbClr val="878787"/>
          </a:solidFill>
          <a:round/>
        </a:ln>
      </c:spPr>
    </c:floor>
    <c:sideWall>
      <c:spPr>
        <a:noFill/>
        <a:ln w="9360">
          <a:solidFill>
            <a:srgbClr val="878787"/>
          </a:solidFill>
          <a:round/>
        </a:ln>
      </c:spPr>
    </c:sideWall>
    <c:backWall>
      <c:spPr>
        <a:noFill/>
        <a:ln w="9360">
          <a:solidFill>
            <a:srgbClr val="878787"/>
          </a:solidFill>
          <a:round/>
        </a:ln>
      </c:spPr>
    </c:backWall>
    <c:plotArea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liczba porodów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3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4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Lbls>
            <c:numFmt formatCode="0" sourceLinked="0"/>
            <c:dLbl>
              <c:idx val="0"/>
              <c:layout>
                <c:manualLayout>
                  <c:x val="-0.0110231901136988"/>
                  <c:y val="-0.0232064858290599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Bookman Old Style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-0.00472422433444235"/>
                  <c:y val="-0.0208858372461539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Bookman Old Style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-0.00787370722407058"/>
                  <c:y val="-0.0348097287435899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Bookman Old Style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0.00629896577925646"/>
                  <c:y val="-0.0417716744923079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Bookman Old Style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-0.00314948288962835"/>
                  <c:y val="-0.0324890801606839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Bookman Old Style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000000"/>
                    </a:solidFill>
                    <a:latin typeface="Bookman Old Style"/>
                    <a:ea typeface="DejaVu San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923</c:v>
                </c:pt>
                <c:pt idx="1">
                  <c:v>926</c:v>
                </c:pt>
                <c:pt idx="2">
                  <c:v>892</c:v>
                </c:pt>
                <c:pt idx="3">
                  <c:v>817</c:v>
                </c:pt>
                <c:pt idx="4">
                  <c:v>926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liczba noworodków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3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4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Lbls>
            <c:numFmt formatCode="0" sourceLinked="0"/>
            <c:dLbl>
              <c:idx val="0"/>
              <c:layout>
                <c:manualLayout>
                  <c:x val="0.0094484486688847"/>
                  <c:y val="-0.0255271344119659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Bookman Old Style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157474144481412"/>
                  <c:y val="-0.0278477829948719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Bookman Old Style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.00472422433444235"/>
                  <c:y val="-0.0394510259094019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Bookman Old Style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0.0110231901136988"/>
                  <c:y val="-0.0440923230752139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Bookman Old Style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0.00787370722407058"/>
                  <c:y val="-0.0278477829948719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Bookman Old Style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000000"/>
                    </a:solidFill>
                    <a:latin typeface="Bookman Old Style"/>
                    <a:ea typeface="DejaVu San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919</c:v>
                </c:pt>
                <c:pt idx="1">
                  <c:v>916</c:v>
                </c:pt>
                <c:pt idx="2">
                  <c:v>888</c:v>
                </c:pt>
                <c:pt idx="3">
                  <c:v>814</c:v>
                </c:pt>
                <c:pt idx="4">
                  <c:v>918</c:v>
                </c:pt>
              </c:numCache>
            </c:numRef>
          </c:val>
        </c:ser>
        <c:gapWidth val="150"/>
        <c:shape val="box"/>
        <c:axId val="66753698"/>
        <c:axId val="70022623"/>
        <c:axId val="0"/>
      </c:bar3DChart>
      <c:catAx>
        <c:axId val="6675369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70022623"/>
        <c:crosses val="autoZero"/>
        <c:auto val="1"/>
        <c:lblAlgn val="ctr"/>
        <c:lblOffset val="100"/>
        <c:noMultiLvlLbl val="0"/>
      </c:catAx>
      <c:valAx>
        <c:axId val="70022623"/>
        <c:scaling>
          <c:orientation val="minMax"/>
          <c:max val="1000"/>
          <c:min val="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Bookman Old Style"/>
                <a:ea typeface="DejaVu Sans"/>
              </a:defRPr>
            </a:pPr>
          </a:p>
        </c:txPr>
        <c:crossAx val="66753698"/>
        <c:crosses val="autoZero"/>
        <c:crossBetween val="between"/>
      </c:valAx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sz="1200" spc="-1" strike="noStrike">
              <a:solidFill>
                <a:srgbClr val="000000"/>
              </a:solidFill>
              <a:latin typeface="Bookman Old Style"/>
              <a:ea typeface="DejaVu Sans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liczba dializ</c:v>
                </c:pt>
              </c:strCache>
            </c:strRef>
          </c:tx>
          <c:spPr>
            <a:solidFill>
              <a:srgbClr val="be4b48"/>
            </a:solidFill>
            <a:ln w="47520">
              <a:solidFill>
                <a:srgbClr val="be4b48"/>
              </a:solidFill>
              <a:round/>
            </a:ln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Lbls>
            <c:numFmt formatCode="#,##0" sourceLinked="0"/>
            <c:dLbl>
              <c:idx val="0"/>
              <c:layout>
                <c:manualLayout>
                  <c:x val="-0.0332772249624256"/>
                  <c:y val="0.0771615653816243"/>
                </c:manualLayout>
              </c:layout>
              <c:numFmt formatCode="#,##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-0.0232940574736979"/>
                  <c:y val="0.107475037495834"/>
                </c:manualLayout>
              </c:layout>
              <c:numFmt formatCode="#,##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-0.0249579187218192"/>
                  <c:y val="0.0716500249972226"/>
                </c:manualLayout>
              </c:layout>
              <c:numFmt formatCode="#,##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-0.0166386124812128"/>
                  <c:y val="0.0881846461504277"/>
                </c:manualLayout>
              </c:layout>
              <c:numFmt formatCode="#,##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-0.0549074211880021"/>
                  <c:y val="0.0716500249972225"/>
                </c:manualLayout>
              </c:layout>
              <c:numFmt formatCode="#,##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000000"/>
                    </a:solidFill>
                    <a:latin typeface="Bookman Old Style"/>
                    <a:ea typeface="DejaVu San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10855</c:v>
                </c:pt>
                <c:pt idx="1">
                  <c:v>11218</c:v>
                </c:pt>
                <c:pt idx="2">
                  <c:v>10461</c:v>
                </c:pt>
                <c:pt idx="3">
                  <c:v>11219</c:v>
                </c:pt>
                <c:pt idx="4">
                  <c:v>10921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1"/>
        <c:axId val="17476242"/>
        <c:axId val="96981418"/>
      </c:lineChart>
      <c:catAx>
        <c:axId val="1747624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96981418"/>
        <c:crosses val="autoZero"/>
        <c:auto val="1"/>
        <c:lblAlgn val="ctr"/>
        <c:lblOffset val="100"/>
        <c:noMultiLvlLbl val="0"/>
      </c:catAx>
      <c:valAx>
        <c:axId val="96981418"/>
        <c:scaling>
          <c:orientation val="minMax"/>
          <c:max val="13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Bookman Old Style"/>
                <a:ea typeface="DejaVu Sans"/>
              </a:defRPr>
            </a:pPr>
          </a:p>
        </c:txPr>
        <c:crossAx val="17476242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sz="1200" spc="-1" strike="noStrike">
              <a:solidFill>
                <a:srgbClr val="000000"/>
              </a:solidFill>
              <a:latin typeface="Bookman Old Style"/>
              <a:ea typeface="DejaVu Sans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liczba badań histopatologicznych</c:v>
                </c:pt>
              </c:strCache>
            </c:strRef>
          </c:tx>
          <c:spPr>
            <a:solidFill>
              <a:srgbClr val="be4b48"/>
            </a:solidFill>
            <a:ln w="47520">
              <a:solidFill>
                <a:srgbClr val="be4b48"/>
              </a:solidFill>
              <a:round/>
            </a:ln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Lbls>
            <c:numFmt formatCode="#,##0" sourceLinked="0"/>
            <c:dLbl>
              <c:idx val="0"/>
              <c:layout>
                <c:manualLayout>
                  <c:x val="-0.0133108899849702"/>
                  <c:y val="0.0729803968141471"/>
                </c:manualLayout>
              </c:layout>
              <c:numFmt formatCode="#,##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116470287368489"/>
                  <c:y val="0.0547352976106103"/>
                </c:manualLayout>
              </c:layout>
              <c:numFmt formatCode="#,##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-0.00499158374436383"/>
                  <c:y val="0.0547352976106103"/>
                </c:manualLayout>
              </c:layout>
              <c:numFmt formatCode="#,##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0.00166386124812128"/>
                  <c:y val="-0.0547352976106103"/>
                </c:manualLayout>
              </c:layout>
              <c:numFmt formatCode="#,##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-0.00665544499248499"/>
                  <c:y val="-0.0608169973451226"/>
                </c:manualLayout>
              </c:layout>
              <c:numFmt formatCode="#,##0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Bookman Old Style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000000"/>
                    </a:solidFill>
                    <a:latin typeface="Bookman Old Style"/>
                    <a:ea typeface="DejaVu San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22034</c:v>
                </c:pt>
                <c:pt idx="1">
                  <c:v>22306</c:v>
                </c:pt>
                <c:pt idx="2">
                  <c:v>25843</c:v>
                </c:pt>
                <c:pt idx="3">
                  <c:v>27610</c:v>
                </c:pt>
                <c:pt idx="4">
                  <c:v>22881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1"/>
        <c:axId val="50898789"/>
        <c:axId val="61775834"/>
      </c:lineChart>
      <c:catAx>
        <c:axId val="50898789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Bookman Old Style"/>
                <a:ea typeface="DejaVu Sans"/>
              </a:defRPr>
            </a:pPr>
          </a:p>
        </c:txPr>
        <c:crossAx val="61775834"/>
        <c:crosses val="autoZero"/>
        <c:auto val="1"/>
        <c:lblAlgn val="ctr"/>
        <c:lblOffset val="100"/>
        <c:noMultiLvlLbl val="0"/>
      </c:catAx>
      <c:valAx>
        <c:axId val="61775834"/>
        <c:scaling>
          <c:orientation val="minMax"/>
          <c:max val="30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Bookman Old Style"/>
                <a:ea typeface="DejaVu Sans"/>
              </a:defRPr>
            </a:pPr>
          </a:p>
        </c:txPr>
        <c:crossAx val="50898789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sz="1200" spc="-1" strike="noStrike">
              <a:solidFill>
                <a:srgbClr val="000000"/>
              </a:solidFill>
              <a:latin typeface="Bookman Old Style"/>
              <a:ea typeface="DejaVu Sans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liczba zabiegów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numFmt formatCode="#,##0" sourceLinked="0"/>
            <c:txPr>
              <a:bodyPr wrap="square"/>
              <a:lstStyle/>
              <a:p>
                <a:pPr>
                  <a:defRPr b="1" sz="1200" spc="-1" strike="noStrike">
                    <a:solidFill>
                      <a:srgbClr val="000000"/>
                    </a:solidFill>
                    <a:latin typeface="Bookman Old Style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87576</c:v>
                </c:pt>
                <c:pt idx="1">
                  <c:v>143096</c:v>
                </c:pt>
                <c:pt idx="2">
                  <c:v>158217</c:v>
                </c:pt>
                <c:pt idx="3">
                  <c:v>142951</c:v>
                </c:pt>
                <c:pt idx="4">
                  <c:v>126782</c:v>
                </c:pt>
              </c:numCache>
            </c:numRef>
          </c:val>
        </c:ser>
        <c:gapWidth val="150"/>
        <c:overlap val="0"/>
        <c:axId val="3358375"/>
        <c:axId val="70342737"/>
      </c:barChart>
      <c:catAx>
        <c:axId val="335837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Bookman Old Style"/>
                <a:ea typeface="DejaVu Sans"/>
              </a:defRPr>
            </a:pPr>
          </a:p>
        </c:txPr>
        <c:crossAx val="70342737"/>
        <c:crosses val="autoZero"/>
        <c:auto val="1"/>
        <c:lblAlgn val="ctr"/>
        <c:lblOffset val="100"/>
        <c:noMultiLvlLbl val="0"/>
      </c:catAx>
      <c:valAx>
        <c:axId val="70342737"/>
        <c:scaling>
          <c:orientation val="minMax"/>
          <c:max val="180000"/>
          <c:min val="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#,##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Bookman Old Style"/>
                <a:ea typeface="DejaVu Sans"/>
              </a:defRPr>
            </a:pPr>
          </a:p>
        </c:txPr>
        <c:crossAx val="3358375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sz="1200" spc="-1" strike="noStrike">
              <a:solidFill>
                <a:srgbClr val="000000"/>
              </a:solidFill>
              <a:latin typeface="Bookman Old Style"/>
              <a:ea typeface="DejaVu Sans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pl-PL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  <a:r>
              <a:rPr b="1" lang="pl-PL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Liczba zakażeń szpitalnych lata 2021- 2024</a:t>
            </a:r>
          </a:p>
        </c:rich>
      </c:tx>
      <c:layout>
        <c:manualLayout>
          <c:xMode val="edge"/>
          <c:yMode val="edge"/>
          <c:x val="0.32844342571369"/>
          <c:y val="0.0233434826736262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589289435299021"/>
          <c:y val="0.0824271422357547"/>
          <c:w val="0.915857470306314"/>
          <c:h val="0.8712483688560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Seria1</c:v>
                </c:pt>
              </c:strCache>
            </c:strRef>
          </c:tx>
          <c:spPr>
            <a:gradFill>
              <a:gsLst>
                <a:gs pos="0">
                  <a:srgbClr val="2988a1"/>
                </a:gs>
                <a:gs pos="100000">
                  <a:srgbClr val="36b0d1"/>
                </a:gs>
              </a:gsLst>
              <a:lin ang="16200000"/>
            </a:gra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2021r.</c:v>
                </c:pt>
                <c:pt idx="1">
                  <c:v>2022r.</c:v>
                </c:pt>
                <c:pt idx="2">
                  <c:v>2023r.</c:v>
                </c:pt>
                <c:pt idx="3">
                  <c:v>2024r.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522</c:v>
                </c:pt>
                <c:pt idx="1">
                  <c:v>567</c:v>
                </c:pt>
                <c:pt idx="2">
                  <c:v>444</c:v>
                </c:pt>
                <c:pt idx="3">
                  <c:v>387</c:v>
                </c:pt>
              </c:numCache>
            </c:numRef>
          </c:val>
        </c:ser>
        <c:gapWidth val="219"/>
        <c:overlap val="-27"/>
        <c:axId val="7030027"/>
        <c:axId val="29515081"/>
      </c:barChart>
      <c:catAx>
        <c:axId val="703002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29515081"/>
        <c:crosses val="autoZero"/>
        <c:auto val="1"/>
        <c:lblAlgn val="ctr"/>
        <c:lblOffset val="100"/>
        <c:noMultiLvlLbl val="0"/>
      </c:catAx>
      <c:valAx>
        <c:axId val="29515081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1" lang="pl-PL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r>
                  <a:rPr b="1" lang="pl-PL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rPr>
                  <a:t>liczba zakażeń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7030027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przesunąć slajd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Kliknij, aby edytować format notatek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&lt;główka&gt;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5" name="PlaceHolder 4"/>
          <p:cNvSpPr>
            <a:spLocks noGrp="1"/>
          </p:cNvSpPr>
          <p:nvPr>
            <p:ph type="dt" idx="49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6" name="PlaceHolder 5"/>
          <p:cNvSpPr>
            <a:spLocks noGrp="1"/>
          </p:cNvSpPr>
          <p:nvPr>
            <p:ph type="ftr" idx="50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7" name="PlaceHolder 6"/>
          <p:cNvSpPr>
            <a:spLocks noGrp="1"/>
          </p:cNvSpPr>
          <p:nvPr>
            <p:ph type="sldNum" idx="51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0CAF768C-FF7F-4661-A22B-2882AB5A9A57}" type="slidenum"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62.xml.rels><?xml version="1.0" encoding="UTF-8"?>
<Relationships xmlns="http://schemas.openxmlformats.org/package/2006/relationships"><Relationship Id="rId1" Type="http://schemas.openxmlformats.org/officeDocument/2006/relationships/slide" Target="../slides/slide62.xml"/><Relationship Id="rId2" Type="http://schemas.openxmlformats.org/officeDocument/2006/relationships/notesMaster" Target="../notesMasters/notesMaster1.xml"/>
</Relationships>
</file>

<file path=ppt/notesSlides/_rels/notesSlide64.xml.rels><?xml version="1.0" encoding="UTF-8"?>
<Relationships xmlns="http://schemas.openxmlformats.org/package/2006/relationships"><Relationship Id="rId1" Type="http://schemas.openxmlformats.org/officeDocument/2006/relationships/slide" Target="../slides/slide64.xml"/><Relationship Id="rId2" Type="http://schemas.openxmlformats.org/officeDocument/2006/relationships/notesMaster" Target="../notesMasters/notesMaster1.xml"/>
</Relationships>
</file>

<file path=ppt/notesSlides/notesSlide6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PlaceHolder 1"/>
          <p:cNvSpPr>
            <a:spLocks noGrp="1"/>
          </p:cNvSpPr>
          <p:nvPr>
            <p:ph type="sldImg"/>
          </p:nvPr>
        </p:nvSpPr>
        <p:spPr>
          <a:xfrm>
            <a:off x="957240" y="746280"/>
            <a:ext cx="4961520" cy="3718800"/>
          </a:xfrm>
          <a:prstGeom prst="rect">
            <a:avLst/>
          </a:prstGeom>
          <a:ln w="0">
            <a:noFill/>
          </a:ln>
        </p:spPr>
      </p:sp>
      <p:sp>
        <p:nvSpPr>
          <p:cNvPr id="902" name="PlaceHolder 2"/>
          <p:cNvSpPr>
            <a:spLocks noGrp="1"/>
          </p:cNvSpPr>
          <p:nvPr>
            <p:ph type="body"/>
          </p:nvPr>
        </p:nvSpPr>
        <p:spPr>
          <a:xfrm>
            <a:off x="688680" y="4725360"/>
            <a:ext cx="5498280" cy="446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3" name="PlaceHolder 3"/>
          <p:cNvSpPr>
            <a:spLocks noGrp="1"/>
          </p:cNvSpPr>
          <p:nvPr>
            <p:ph type="sldNum" idx="111"/>
          </p:nvPr>
        </p:nvSpPr>
        <p:spPr>
          <a:xfrm>
            <a:off x="3901680" y="9448920"/>
            <a:ext cx="2972520" cy="485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648E443-1B6E-435C-9CC4-7C0D43441E3F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PlaceHolder 1"/>
          <p:cNvSpPr>
            <a:spLocks noGrp="1"/>
          </p:cNvSpPr>
          <p:nvPr>
            <p:ph type="sldImg"/>
          </p:nvPr>
        </p:nvSpPr>
        <p:spPr>
          <a:xfrm>
            <a:off x="957240" y="746280"/>
            <a:ext cx="4961520" cy="3718800"/>
          </a:xfrm>
          <a:prstGeom prst="rect">
            <a:avLst/>
          </a:prstGeom>
          <a:ln w="0">
            <a:noFill/>
          </a:ln>
        </p:spPr>
      </p:sp>
      <p:sp>
        <p:nvSpPr>
          <p:cNvPr id="905" name="PlaceHolder 2"/>
          <p:cNvSpPr>
            <a:spLocks noGrp="1"/>
          </p:cNvSpPr>
          <p:nvPr>
            <p:ph type="body"/>
          </p:nvPr>
        </p:nvSpPr>
        <p:spPr>
          <a:xfrm>
            <a:off x="688680" y="4725360"/>
            <a:ext cx="5498280" cy="446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6" name="PlaceHolder 3"/>
          <p:cNvSpPr>
            <a:spLocks noGrp="1"/>
          </p:cNvSpPr>
          <p:nvPr>
            <p:ph type="sldNum" idx="112"/>
          </p:nvPr>
        </p:nvSpPr>
        <p:spPr>
          <a:xfrm>
            <a:off x="3901680" y="9448920"/>
            <a:ext cx="2972520" cy="485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EBB1370-DF5A-4EDE-9A89-CC18328A1EEA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F6CEE3A-7294-47A9-8672-2522358F573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5B4088C-FA76-4F2F-B123-BC9C1A0E48F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27F6555E-4C91-473F-B803-13ADC816C8C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AA5028D4-E81A-4D5C-803A-F3C9CA03C67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16640" cy="523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27BD21D2-5716-4151-844B-7ADB15170B9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B5546671-86DD-4261-AB00-67033CA05C3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3C2459AC-9CBA-4DF6-B3E8-D785147B9D4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380ED8F9-FA3F-4C70-86C1-F2087FDAAFB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6BF769D8-B991-4C8E-901B-3FF79FB1E58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8A65A235-739A-4169-AC1A-32651F15CA5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8ABA1454-22D9-4F79-9808-C2F9EABEC76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450E0BFA-5F3C-4B3E-B5FA-908D463324F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CE9F4B4-A3B8-45FE-A579-C4B2CB9034C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600C66D6-98F8-4F6F-90B0-CE5D4B7AC89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57238847-43DE-4792-BBD0-C9605461951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971EFEF2-5709-4A36-9353-8DFF18347F9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1E9228E6-CFCE-4D99-9877-D75A0A56160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16640" cy="523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BE954527-4F44-4654-86C0-0E8A17AC378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7133B1DA-8BB1-4A81-BA3C-D20AB04AA4E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F148B21F-49C7-49D1-9C0E-9033714B58E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8F6EE0C2-2242-4823-A1AA-D03D97ACD28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7C86A365-106D-433B-90EE-2C663B00BD4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49E4FF55-C22A-4496-A82E-52E4E7CCB3A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2C0D66F-9C9A-4A03-8E52-473FEF2323A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40366D8A-6467-4F70-B9A5-2059AC1B634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4F7F8F91-CC63-41C6-B7AB-A74406EB76A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F1B1D541-5D89-4E82-8BB4-740D1F098E9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84213940-BD1C-467C-9F67-04B70D74C20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45E94FBF-4A29-4D2F-BC90-FF0BBFE72C1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0105B34A-5E5B-438A-BB94-0563F4A823D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16640" cy="523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29892255-C478-404F-B5B2-632A658C053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D2A6439A-9C6A-45C7-9E14-0A584229F47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538710FC-66AD-4AE7-AAD9-4A733061789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DCCDED0C-9C42-4AF8-BD12-ABF77B0CE55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7AB26E8-C002-4671-8FA2-8FDABD2DC0B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DC0D45FB-4D8E-466C-A70B-C0F6F60D240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18C6880B-A3CD-41AA-BBB2-BA297B90087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1010E531-87A0-429D-A602-4CB06E2FEF0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18919104-7ED7-4B97-8700-A1F8D254ACE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92D8EEE6-7C2C-46C0-B804-EE89A468ACB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105A1883-7BB0-4A79-B8EC-E52946975B4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7380DAAE-CA2D-4F8E-8E81-F4127A9CBAA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D3657E38-54EA-475C-9FC2-C254287EB48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16640" cy="523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F01CB5D3-E922-4771-A048-84C94CA9284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9CB993A5-6C12-4A3A-BDEE-FDAE75B0BE8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021EFC3-5539-4B26-94F7-B92D4E4B7B2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42ECE758-2398-42FD-B35B-BCE8E0B4A8B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1C54FC84-0114-4D3E-BF90-A58D2225955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BA694D60-0D6B-4704-833F-A89E14F6777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1EE8B3DF-DBA9-4265-8632-B7BE26AC2E5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5C8CA526-E368-4EA6-981D-669D265AC67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59AB497C-E780-4314-B9DC-C87FD894196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C9068EDF-1B2E-42EE-B132-1DDD0D2C0BE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DE9EF345-C5C7-4A51-9133-E5776924505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A55B5B44-9AF0-4913-9BE7-E5D2DD38E77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645688DF-E858-49E3-825A-933AB6383E0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1196031-4FAE-4A24-8FCB-B24348B4AB1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16640" cy="523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5E1F44E8-6A77-453C-9D18-769F9AEDB48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EC2C098E-2BE3-4018-BF45-F1E56A4DFE3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EB651258-6253-4EB1-8EAE-04CAC1136F9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59C980DF-697C-4D12-BBF6-3728B547062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16A32AA0-40C2-4D74-8F0C-05DDBE98FA3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04E7C009-816A-486D-8AF1-2F038FEA597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B849B481-EA24-40BC-8182-F066B1AB386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C5890A91-CA31-48CC-BFC5-D51FF6A5A77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94D7BC75-EA10-4D59-AC1A-D99929F51D8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4CF72140-1749-4E03-954F-450125E57E5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9DE6B09-6C93-4A2C-8845-6EA1E474203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97F04BE8-AFEC-4CB7-8796-F57952EAE8D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D3E584D1-D8CD-45C7-A8F2-5B1DDEE43C7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16640" cy="523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8E3B7280-FCA0-43CF-A576-28775AC7238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9B198E70-98CD-4A76-9500-ABBEABA3A14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DD009B92-9F1E-4F19-B007-6AEE9B8AC98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2373E9FD-EC20-46CB-9F3A-C6ADE434DC9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7DA3BA98-1F07-4EA1-8FA4-16F4E7BB1E2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6FBAE542-A97C-4E2E-B705-8522BA0AA8C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1F7C6CEA-E18D-4FA2-AA7C-22F8C01037D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3BFF4EB1-0B54-411C-86D4-1E54B9B3799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F810F51-979D-4EE8-A1E0-15BE2249B0F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13BB6ADA-E19A-4C94-99CA-5B5D6F1BA07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873CAB6E-5042-4F85-8AE0-890A0A1562A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AE7A3A8B-B64D-4410-9B10-4502287CD82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F450D845-2999-435C-861F-BF2086CE085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16640" cy="523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0F0021FC-F322-48F4-93D9-A39A231A38E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18CB416B-5E04-4A20-ACF9-1D3571CD803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C04C485F-EDF7-4392-B0FA-B88593F7D6D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69CC9BD4-BA01-446B-9222-115BDE839C7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155EC030-C736-4DE8-9F2F-4E68C7E4B7E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D140CF39-1104-476A-81C4-791E195731E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16640" cy="523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2C12995-C4AC-4E58-A488-5AE3F7304ED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D8F9EDF6-E67C-4509-909A-2BAEB46048F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699BD56F-D6CC-4C9C-AE21-EFB66529E87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70F6678A-F2A1-4422-931F-AEA9AB2F991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D334121D-A0D0-4D8C-8FFA-5492E54D10E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16971951-7C4F-4721-82DD-F04C9C83901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6157ADBB-51FC-4E50-8110-F397C5A9671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16640" cy="523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51174D96-0276-4B4A-B9A6-285E0C2CBD3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343FE35C-9364-408B-A840-AE1EBF9FC84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CA7D6CAD-5CC6-45FF-9AF5-D0D18A4F893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FADEFFBA-ECB3-4A45-B200-6A99A9345F1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9610006-3481-4516-807F-7642ED48EBD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6C8F232C-9838-41F3-85BB-DC8C6CF75BF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16F5D4A1-F800-4B7F-9BA3-07FD46EF9E3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FC11342A-07B6-4403-8E07-D88A2D0F6C4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8A66987-7CA0-492A-BDBF-A8530619DBE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94500EC-1972-431A-8BB5-844D9D6F966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B70D14D-3D70-47AE-BF70-2AE2286781C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C9A9A3D-6728-4527-9D4D-B8135BB93BE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0CF6ADF-6538-4B57-B434-C7A4699254E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2196B76-1818-4C15-A154-EA615881185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758A9F6-B82D-4305-AC2F-9F71DDEE0FF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04F7E09-8456-4C85-B696-BBB6255CB6D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5CBF03A-8F05-4F71-8A0D-742E654C026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41D8EBA-2CB1-47EC-B50B-8E3DFD90719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234F348-3B7F-4173-8C3E-E756C764561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79EBA37-C9E1-4A5F-8981-C48D6085514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16640" cy="523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655185D-905A-4EAA-BA89-C115D600858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A9D986C-A097-4457-BA13-3D90487103D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996B350-0AF6-438D-A6D8-0060B61F233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D5BB193-B800-4392-91F3-9925B52A3B7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2C1F1F7-83B6-4795-8392-4C1A2A7F1A6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E973E7F-A06E-4FEB-AB25-64471F409E3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7EF20AE-7B60-4535-8FEE-C0F581554BF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0209A53-ED25-4206-AE20-2F5BCD80244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61894A0-9BAD-4ED1-AE4E-502F99A92D0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6456DA5-9633-4532-8D46-9DFAC3A06D8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EA23F7E-C93C-4F95-A67E-A9C44812136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9CBA83F-5756-4B69-ABB7-619E419017F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C03A33E-5B57-4DC2-A1AE-9167D118433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16640" cy="523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38D4156-931B-4485-9FFC-47385750821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C25491D-2219-4045-9556-175E1150C38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105C1A0-CB0C-471F-BCDB-13218E3D8E6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6A5674F2-0376-4652-8614-F226E966E52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505F35DA-574C-4CDB-A502-1B558FE6EA8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A34C770-CEA9-4DDE-B5A2-DA367895C75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9BB18D9-96E9-43CF-B08A-8F5809185E5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5999F2EE-B659-4F17-8E84-59CE2CA9638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16214D3-4858-4EA8-8D4E-1BA8A914D1C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88E5931F-4169-40EC-87BD-CEC1C0957AA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2A712383-5AC4-4143-8AEE-6C2EE077F13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2F9F58D7-7243-466F-BE8E-0D4783D64B8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74ECB0B7-5048-4AF0-BA42-E87C90ACDCA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16640" cy="523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AED0A7BB-93B9-4C43-B349-1A2D9D0985D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791939EC-E5FD-4398-99D0-AA27550052B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5C7913B7-2AA7-4905-8203-EF6714239C3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DEAEC80-1F45-4C85-8DC0-A86EA8C9289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41C7DB01-4BB0-4684-8B2C-99FCA043D87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4420CE26-DDDB-4EFF-A08D-2F8EBD5C245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16640" cy="523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869B9C4-CA9A-4950-899A-C053F3D716D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A05D4CD2-37F6-490D-B974-57CD93207E3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FDE4F7A2-798B-44D3-A5C5-72D9E69A19D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AA5D5438-2ACA-4B1E-9ECB-CE7168BCD0D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D3312348-E4F4-4680-BB9B-A6A04F043C5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F52F23E0-AB1F-41F5-82E0-931597AEE5B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066846BA-ED59-4570-8874-3DEC4E54C95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16640" cy="523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78B62647-3F75-4106-BDC7-A9C568E19E1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B40FC6CC-D310-4396-864E-693B68703BB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498B725B-3A62-4001-8E60-1DCB8F176F9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8F72B7DD-6CC3-45C9-9A5D-A184F4035D2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AFDACCC-B5C1-4075-83DB-3D19A465E34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8C9CEF83-5ADC-4ACD-9BBC-1DD87722CAD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A2A06B1B-FDAB-442A-A7B3-24CADB8152E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8FC06D99-E388-4215-B756-A68CD837EB6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673A16CE-5A73-4C0D-A7B3-63127F9EC06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F039DBBB-7278-4699-BAAC-07B790DD68A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F02D5772-F218-407D-A4F2-EB96DC1484D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F2A1B7AB-DA4A-4DE7-9D39-FEB84BA7FCE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B958A7C4-1F92-4320-97AF-2E8E902F4EB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16640" cy="523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F25FF408-93CF-41C4-84C0-D364AB624DD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63651A1E-AAA7-446E-AD13-E3E59C4CEA7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22C4A16-38B2-41E4-A012-E02C506D3FA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3FAA1618-9A44-434F-BAF8-2974E543754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8CBECEA3-A7C4-400A-8B55-DBCD691F952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9FDDF4D4-C5A5-48C9-B80D-CFEBBBDEE04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E39BA656-E7D8-4E9E-9009-86A11BDB77A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B7CE524A-488E-4530-BCFD-9AA16CFB09D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86BFDCE7-63E7-493F-8799-9CB806B6C3A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098A19F0-E16E-44E4-9E07-DDC7AA9FB83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CBDFD29D-7CD1-4F1F-8BB3-5C03E6B8CDE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E21A4491-4CB1-4106-936A-2A7FEAB8F8A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0C9D1777-AF1E-4052-884E-5672CE0DA43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1E9D446-3BE0-4008-A15B-962C9264834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16640" cy="523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8CCE20C8-C4A8-4D27-B444-1DFE9DD2444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2ED37974-75C0-46CB-9FE7-EDE8C9A279D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257F742B-505B-4309-B288-6BEC88C9497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B0D2A4D3-9EC6-4910-A53C-77254F6D91F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6A6C33EB-C654-47F3-A6B2-E3678C0DEFA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128A97E3-5E25-4623-8B75-365CD119A25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22561227-8C99-4F38-A04F-4C2CF552BE1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974A5FE1-7A1E-450E-ABC5-AE57357857B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949D2F75-A826-44A5-8DA2-25AFFA2851C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4FCE85F8-B8B3-4FA4-BF96-42931C2499E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0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6.xml"/><Relationship Id="rId8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81800" cy="35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20040" cy="35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84CDDBA-0E6F-4E45-8CCE-7E27D9EF2EC0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20040" cy="35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ftr" idx="28"/>
          </p:nvPr>
        </p:nvSpPr>
        <p:spPr>
          <a:xfrm>
            <a:off x="3124080" y="6356520"/>
            <a:ext cx="2882160" cy="351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sldNum" idx="29"/>
          </p:nvPr>
        </p:nvSpPr>
        <p:spPr>
          <a:xfrm>
            <a:off x="6553080" y="6356520"/>
            <a:ext cx="2120400" cy="351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DC1E731-EED3-41CC-AAC3-4B48228FE775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dt" idx="30"/>
          </p:nvPr>
        </p:nvSpPr>
        <p:spPr>
          <a:xfrm>
            <a:off x="457200" y="6356520"/>
            <a:ext cx="2120400" cy="351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ftr" idx="31"/>
          </p:nvPr>
        </p:nvSpPr>
        <p:spPr>
          <a:xfrm>
            <a:off x="3124080" y="6356520"/>
            <a:ext cx="2882520" cy="352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 type="sldNum" idx="32"/>
          </p:nvPr>
        </p:nvSpPr>
        <p:spPr>
          <a:xfrm>
            <a:off x="6553080" y="6356520"/>
            <a:ext cx="2120760" cy="352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27369A3-70D0-4F3F-891C-2165B0883A09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8" name="PlaceHolder 3"/>
          <p:cNvSpPr>
            <a:spLocks noGrp="1"/>
          </p:cNvSpPr>
          <p:nvPr>
            <p:ph type="dt" idx="33"/>
          </p:nvPr>
        </p:nvSpPr>
        <p:spPr>
          <a:xfrm>
            <a:off x="457200" y="6356520"/>
            <a:ext cx="2120760" cy="352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ftr" idx="34"/>
          </p:nvPr>
        </p:nvSpPr>
        <p:spPr>
          <a:xfrm>
            <a:off x="3124080" y="6356520"/>
            <a:ext cx="2882520" cy="352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 type="sldNum" idx="35"/>
          </p:nvPr>
        </p:nvSpPr>
        <p:spPr>
          <a:xfrm>
            <a:off x="6553080" y="6356520"/>
            <a:ext cx="2120760" cy="352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A20EB52-44AD-4BB3-B5C4-52FE48B2F8D7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 type="dt" idx="36"/>
          </p:nvPr>
        </p:nvSpPr>
        <p:spPr>
          <a:xfrm>
            <a:off x="457200" y="6356520"/>
            <a:ext cx="2120760" cy="352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 type="ftr" idx="37"/>
          </p:nvPr>
        </p:nvSpPr>
        <p:spPr>
          <a:xfrm>
            <a:off x="3124080" y="6356520"/>
            <a:ext cx="2882520" cy="352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0" name="PlaceHolder 3"/>
          <p:cNvSpPr>
            <a:spLocks noGrp="1"/>
          </p:cNvSpPr>
          <p:nvPr>
            <p:ph type="sldNum" idx="38"/>
          </p:nvPr>
        </p:nvSpPr>
        <p:spPr>
          <a:xfrm>
            <a:off x="6553080" y="6356520"/>
            <a:ext cx="2120760" cy="352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3CC1B4A-1EA9-4B20-9C19-74C4888CE929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1" name="PlaceHolder 4"/>
          <p:cNvSpPr>
            <a:spLocks noGrp="1"/>
          </p:cNvSpPr>
          <p:nvPr>
            <p:ph type="dt" idx="39"/>
          </p:nvPr>
        </p:nvSpPr>
        <p:spPr>
          <a:xfrm>
            <a:off x="457200" y="6356520"/>
            <a:ext cx="2120760" cy="352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ftr" idx="40"/>
          </p:nvPr>
        </p:nvSpPr>
        <p:spPr>
          <a:xfrm>
            <a:off x="3124080" y="6356520"/>
            <a:ext cx="2882880" cy="352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0" name="PlaceHolder 2"/>
          <p:cNvSpPr>
            <a:spLocks noGrp="1"/>
          </p:cNvSpPr>
          <p:nvPr>
            <p:ph type="sldNum" idx="41"/>
          </p:nvPr>
        </p:nvSpPr>
        <p:spPr>
          <a:xfrm>
            <a:off x="6553080" y="6356520"/>
            <a:ext cx="2121120" cy="352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09D5C87-ECCC-4BDA-883F-DEF02C250056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1" name="PlaceHolder 3"/>
          <p:cNvSpPr>
            <a:spLocks noGrp="1"/>
          </p:cNvSpPr>
          <p:nvPr>
            <p:ph type="dt" idx="42"/>
          </p:nvPr>
        </p:nvSpPr>
        <p:spPr>
          <a:xfrm>
            <a:off x="457200" y="6356520"/>
            <a:ext cx="2121120" cy="352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ftr" idx="43"/>
          </p:nvPr>
        </p:nvSpPr>
        <p:spPr>
          <a:xfrm>
            <a:off x="3124080" y="6356520"/>
            <a:ext cx="2881800" cy="35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1" name="PlaceHolder 2"/>
          <p:cNvSpPr>
            <a:spLocks noGrp="1"/>
          </p:cNvSpPr>
          <p:nvPr>
            <p:ph type="sldNum" idx="44"/>
          </p:nvPr>
        </p:nvSpPr>
        <p:spPr>
          <a:xfrm>
            <a:off x="6553080" y="6356520"/>
            <a:ext cx="2120040" cy="35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FB7318C-E42D-4952-9664-DB7D35864475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2" name="PlaceHolder 3"/>
          <p:cNvSpPr>
            <a:spLocks noGrp="1"/>
          </p:cNvSpPr>
          <p:nvPr>
            <p:ph type="dt" idx="45"/>
          </p:nvPr>
        </p:nvSpPr>
        <p:spPr>
          <a:xfrm>
            <a:off x="457200" y="6356520"/>
            <a:ext cx="2120040" cy="35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2" name="PlaceHolder 2"/>
          <p:cNvSpPr>
            <a:spLocks noGrp="1"/>
          </p:cNvSpPr>
          <p:nvPr>
            <p:ph type="ftr" idx="46"/>
          </p:nvPr>
        </p:nvSpPr>
        <p:spPr>
          <a:xfrm>
            <a:off x="3124080" y="6356520"/>
            <a:ext cx="2882520" cy="352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3" name="PlaceHolder 3"/>
          <p:cNvSpPr>
            <a:spLocks noGrp="1"/>
          </p:cNvSpPr>
          <p:nvPr>
            <p:ph type="sldNum" idx="47"/>
          </p:nvPr>
        </p:nvSpPr>
        <p:spPr>
          <a:xfrm>
            <a:off x="6553080" y="6356520"/>
            <a:ext cx="2120760" cy="352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827F5AD-AFAC-49A3-A9E4-CBFA21EECEED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4" name="PlaceHolder 4"/>
          <p:cNvSpPr>
            <a:spLocks noGrp="1"/>
          </p:cNvSpPr>
          <p:nvPr>
            <p:ph type="dt" idx="48"/>
          </p:nvPr>
        </p:nvSpPr>
        <p:spPr>
          <a:xfrm>
            <a:off x="457200" y="6356520"/>
            <a:ext cx="2120760" cy="352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82160" cy="351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20400" cy="351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36C7863-EC12-4ACE-90F5-B6C0BE106EA7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20400" cy="351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8324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FAC93D7-D711-41C8-80EF-2D10B1B844E1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ftr" idx="10"/>
          </p:nvPr>
        </p:nvSpPr>
        <p:spPr>
          <a:xfrm>
            <a:off x="3124080" y="6356520"/>
            <a:ext cx="2886840" cy="35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25080" cy="35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D2766E2-B105-4DB3-B24E-E779BE1F3372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 idx="12"/>
          </p:nvPr>
        </p:nvSpPr>
        <p:spPr>
          <a:xfrm>
            <a:off x="457200" y="6356520"/>
            <a:ext cx="2125080" cy="35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ftr" idx="13"/>
          </p:nvPr>
        </p:nvSpPr>
        <p:spPr>
          <a:xfrm>
            <a:off x="3124080" y="6356520"/>
            <a:ext cx="2885040" cy="35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ldNum" idx="14"/>
          </p:nvPr>
        </p:nvSpPr>
        <p:spPr>
          <a:xfrm>
            <a:off x="6553080" y="6356520"/>
            <a:ext cx="2123280" cy="35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28CD151-36FE-4B7F-A7D4-A840B10FD682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dt" idx="15"/>
          </p:nvPr>
        </p:nvSpPr>
        <p:spPr>
          <a:xfrm>
            <a:off x="457200" y="6356520"/>
            <a:ext cx="2123280" cy="35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ftr" idx="16"/>
          </p:nvPr>
        </p:nvSpPr>
        <p:spPr>
          <a:xfrm>
            <a:off x="3124080" y="6356520"/>
            <a:ext cx="2881800" cy="35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sldNum" idx="17"/>
          </p:nvPr>
        </p:nvSpPr>
        <p:spPr>
          <a:xfrm>
            <a:off x="6553080" y="6356520"/>
            <a:ext cx="2120040" cy="35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6E63B79-F7C5-4186-AEC2-7A9EF5666CA1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PlaceHolder 6"/>
          <p:cNvSpPr>
            <a:spLocks noGrp="1"/>
          </p:cNvSpPr>
          <p:nvPr>
            <p:ph type="dt" idx="18"/>
          </p:nvPr>
        </p:nvSpPr>
        <p:spPr>
          <a:xfrm>
            <a:off x="457200" y="6356520"/>
            <a:ext cx="2120040" cy="35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ftr" idx="19"/>
          </p:nvPr>
        </p:nvSpPr>
        <p:spPr>
          <a:xfrm>
            <a:off x="3124080" y="6356520"/>
            <a:ext cx="2881800" cy="35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sldNum" idx="20"/>
          </p:nvPr>
        </p:nvSpPr>
        <p:spPr>
          <a:xfrm>
            <a:off x="6553080" y="6356520"/>
            <a:ext cx="2120040" cy="35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620BE29-9642-4DF8-BBDB-C0E1B7DF13C1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dt" idx="21"/>
          </p:nvPr>
        </p:nvSpPr>
        <p:spPr>
          <a:xfrm>
            <a:off x="457200" y="6356520"/>
            <a:ext cx="2120040" cy="35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Freeform 6"/>
          <p:cNvSpPr/>
          <p:nvPr/>
        </p:nvSpPr>
        <p:spPr>
          <a:xfrm>
            <a:off x="-9360" y="-7200"/>
            <a:ext cx="9154080" cy="1032480"/>
          </a:xfrm>
          <a:custGeom>
            <a:avLst/>
            <a:gdLst>
              <a:gd name="textAreaLeft" fmla="*/ 0 w 9154080"/>
              <a:gd name="textAreaRight" fmla="*/ 9162720 w 9154080"/>
              <a:gd name="textAreaTop" fmla="*/ 0 h 1032480"/>
              <a:gd name="textAreaBottom" fmla="*/ 1041120 h 1032480"/>
            </a:gdLst>
            <a:ahLst/>
            <a:rect l="textAreaLeft" t="textAreaTop" r="textAreaRight" b="textAreaBottom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Constantia"/>
              <a:ea typeface="DejaVu Sans"/>
            </a:endParaRPr>
          </a:p>
        </p:txBody>
      </p:sp>
      <p:sp>
        <p:nvSpPr>
          <p:cNvPr id="289" name="Freeform 7"/>
          <p:cNvSpPr/>
          <p:nvPr/>
        </p:nvSpPr>
        <p:spPr>
          <a:xfrm>
            <a:off x="4381560" y="-7200"/>
            <a:ext cx="4753440" cy="629280"/>
          </a:xfrm>
          <a:custGeom>
            <a:avLst/>
            <a:gdLst>
              <a:gd name="textAreaLeft" fmla="*/ 0 w 4753440"/>
              <a:gd name="textAreaRight" fmla="*/ 4762080 w 4753440"/>
              <a:gd name="textAreaTop" fmla="*/ 0 h 629280"/>
              <a:gd name="textAreaBottom" fmla="*/ 637920 h 629280"/>
            </a:gdLst>
            <a:ahLst/>
            <a:rect l="textAreaLeft" t="textAreaTop" r="textAreaRight" b="textAreaBottom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Constantia"/>
              <a:ea typeface="DejaVu Sans"/>
            </a:endParaRPr>
          </a:p>
        </p:txBody>
      </p:sp>
      <p:grpSp>
        <p:nvGrpSpPr>
          <p:cNvPr id="290" name="Group 1"/>
          <p:cNvGrpSpPr/>
          <p:nvPr/>
        </p:nvGrpSpPr>
        <p:grpSpPr>
          <a:xfrm>
            <a:off x="-21240" y="-21960"/>
            <a:ext cx="9187560" cy="1077120"/>
            <a:chOff x="-21240" y="-21960"/>
            <a:chExt cx="9187560" cy="1077120"/>
          </a:xfrm>
        </p:grpSpPr>
        <p:sp>
          <p:nvSpPr>
            <p:cNvPr id="291" name="Freeform 11"/>
            <p:cNvSpPr/>
            <p:nvPr/>
          </p:nvSpPr>
          <p:spPr>
            <a:xfrm rot="21435600">
              <a:off x="-11160" y="196560"/>
              <a:ext cx="9154080" cy="640080"/>
            </a:xfrm>
            <a:custGeom>
              <a:avLst/>
              <a:gdLst>
                <a:gd name="textAreaLeft" fmla="*/ 0 w 9154080"/>
                <a:gd name="textAreaRight" fmla="*/ 9162720 w 9154080"/>
                <a:gd name="textAreaTop" fmla="*/ 0 h 640080"/>
                <a:gd name="textAreaBottom" fmla="*/ 648720 h 640080"/>
              </a:gdLst>
              <a:ahLst/>
              <a:rect l="textAreaLeft" t="textAreaTop" r="textAreaRight" b="textAreaBottom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onstantia"/>
                <a:ea typeface="DejaVu Sans"/>
              </a:endParaRPr>
            </a:p>
          </p:txBody>
        </p:sp>
        <p:sp>
          <p:nvSpPr>
            <p:cNvPr id="292" name="Freeform 12"/>
            <p:cNvSpPr/>
            <p:nvPr/>
          </p:nvSpPr>
          <p:spPr>
            <a:xfrm rot="21435600">
              <a:off x="-7200" y="274320"/>
              <a:ext cx="9166680" cy="521280"/>
            </a:xfrm>
            <a:custGeom>
              <a:avLst/>
              <a:gdLst>
                <a:gd name="textAreaLeft" fmla="*/ 0 w 9166680"/>
                <a:gd name="textAreaRight" fmla="*/ 9175320 w 9166680"/>
                <a:gd name="textAreaTop" fmla="*/ 0 h 521280"/>
                <a:gd name="textAreaBottom" fmla="*/ 529920 h 521280"/>
              </a:gdLst>
              <a:ahLst/>
              <a:rect l="textAreaLeft" t="textAreaTop" r="textAreaRight" b="textAreaBottom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onstantia"/>
                <a:ea typeface="DejaVu Sans"/>
              </a:endParaRPr>
            </a:p>
          </p:txBody>
        </p:sp>
      </p:grpSp>
      <p:sp>
        <p:nvSpPr>
          <p:cNvPr id="293" name="PlaceHolder 1"/>
          <p:cNvSpPr>
            <a:spLocks noGrp="1"/>
          </p:cNvSpPr>
          <p:nvPr>
            <p:ph type="ftr" idx="22"/>
          </p:nvPr>
        </p:nvSpPr>
        <p:spPr>
          <a:xfrm>
            <a:off x="2666880" y="6356520"/>
            <a:ext cx="3343680" cy="35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sldNum" idx="23"/>
          </p:nvPr>
        </p:nvSpPr>
        <p:spPr>
          <a:xfrm>
            <a:off x="7924680" y="6356520"/>
            <a:ext cx="753120" cy="35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035c75"/>
                </a:solidFill>
                <a:latin typeface="Constantia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5165D2A-3CCD-4ACB-8FD8-534CB9BDF1E4}" type="slidenum">
              <a:rPr b="0" lang="pl-PL" sz="1200" spc="-1" strike="noStrike">
                <a:solidFill>
                  <a:srgbClr val="035c75"/>
                </a:solidFill>
                <a:latin typeface="Constantia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dt" idx="24"/>
          </p:nvPr>
        </p:nvSpPr>
        <p:spPr>
          <a:xfrm>
            <a:off x="457200" y="6356520"/>
            <a:ext cx="2124720" cy="35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ftr" idx="25"/>
          </p:nvPr>
        </p:nvSpPr>
        <p:spPr>
          <a:xfrm>
            <a:off x="3124080" y="6356520"/>
            <a:ext cx="289224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sldNum" idx="26"/>
          </p:nvPr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383CD4B-1F8D-4365-8489-1B721C934FB7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dt" idx="27"/>
          </p:nvPr>
        </p:nvSpPr>
        <p:spPr>
          <a:xfrm>
            <a:off x="45720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chart" Target="../charts/chart2.xml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chart" Target="../charts/chart4.xml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chart" Target="../charts/chart5.xml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chart" Target="../charts/chart6.xml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chart" Target="../charts/chart7.xml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chart" Target="../charts/chart8.xml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6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7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7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gif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slideLayout" Target="../slideLayouts/slideLayout8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chart" Target="../charts/chart9.xml"/><Relationship Id="rId2" Type="http://schemas.openxmlformats.org/officeDocument/2006/relationships/slideLayout" Target="../slideLayouts/slideLayout9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chart" Target="../charts/chart10.xml"/><Relationship Id="rId2" Type="http://schemas.openxmlformats.org/officeDocument/2006/relationships/slideLayout" Target="../slideLayouts/slideLayout97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7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chart" Target="../charts/chart11.xml"/><Relationship Id="rId2" Type="http://schemas.openxmlformats.org/officeDocument/2006/relationships/slideLayout" Target="../slideLayouts/slideLayout109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chart" Target="../charts/chart12.xml"/><Relationship Id="rId2" Type="http://schemas.openxmlformats.org/officeDocument/2006/relationships/image" Target="../media/image17.wmf"/><Relationship Id="rId3" Type="http://schemas.openxmlformats.org/officeDocument/2006/relationships/slideLayout" Target="../slideLayouts/slideLayout149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slideLayout" Target="../slideLayouts/slideLayout149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slideLayout" Target="../slideLayouts/slideLayout149.xml"/><Relationship Id="rId3" Type="http://schemas.openxmlformats.org/officeDocument/2006/relationships/notesSlide" Target="../notesSlides/notesSlide62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9.xml"/><Relationship Id="rId2" Type="http://schemas.openxmlformats.org/officeDocument/2006/relationships/notesSlide" Target="../notesSlides/notesSlide64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49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9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7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slideLayout" Target="../slideLayouts/slideLayout1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slideLayout" Target="../slideLayouts/slideLayout149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slideLayout" Target="../slideLayouts/slideLayout149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slideLayout" Target="../slideLayouts/slideLayout169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/>
          </p:cNvSpPr>
          <p:nvPr>
            <p:ph type="title"/>
          </p:nvPr>
        </p:nvSpPr>
        <p:spPr>
          <a:xfrm>
            <a:off x="0" y="115920"/>
            <a:ext cx="9130320" cy="293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 anchorCtr="1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900" spc="-1" strike="noStrike">
                <a:solidFill>
                  <a:srgbClr val="0070c0"/>
                </a:solidFill>
                <a:latin typeface="Arial"/>
              </a:rPr>
              <a:t>        </a:t>
            </a:r>
            <a:br>
              <a:rPr sz="2900"/>
            </a:br>
            <a:r>
              <a:rPr b="1" lang="pl-PL" sz="3000" spc="-1" strike="noStrike">
                <a:solidFill>
                  <a:srgbClr val="17375e"/>
                </a:solidFill>
                <a:latin typeface="Bookman Old Style"/>
              </a:rPr>
              <a:t>DZIAŁALNOŚĆ STATUTOWA</a:t>
            </a:r>
            <a:br>
              <a:rPr sz="3000"/>
            </a:br>
            <a:r>
              <a:rPr b="1" lang="pl-PL" sz="3000" spc="-1" strike="noStrike">
                <a:solidFill>
                  <a:srgbClr val="17375e"/>
                </a:solidFill>
                <a:latin typeface="Bookman Old Style"/>
              </a:rPr>
              <a:t>ORAZ WYKONANIE BUDŻETU</a:t>
            </a:r>
            <a:br>
              <a:rPr sz="3000"/>
            </a:br>
            <a:r>
              <a:rPr b="1" lang="pl-PL" sz="3000" spc="-1" strike="noStrike">
                <a:solidFill>
                  <a:srgbClr val="17375e"/>
                </a:solidFill>
                <a:latin typeface="Bookman Old Style"/>
              </a:rPr>
              <a:t>SZPITALA POWIATOWEGO </a:t>
            </a:r>
            <a:br>
              <a:rPr sz="3000"/>
            </a:br>
            <a:r>
              <a:rPr b="1" lang="pl-PL" sz="3000" spc="-1" strike="noStrike">
                <a:solidFill>
                  <a:srgbClr val="17375e"/>
                </a:solidFill>
                <a:latin typeface="Bookman Old Style"/>
              </a:rPr>
              <a:t>W CHRZANOWIE</a:t>
            </a:r>
            <a:br>
              <a:rPr sz="3000"/>
            </a:br>
            <a:r>
              <a:rPr b="1" lang="pl-PL" sz="3000" spc="-1" strike="noStrike">
                <a:solidFill>
                  <a:srgbClr val="17375e"/>
                </a:solidFill>
                <a:latin typeface="Bookman Old Style"/>
              </a:rPr>
              <a:t>W 2024 ROKU</a:t>
            </a:r>
            <a:endParaRPr b="0" lang="pl-PL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9" name="Obraz 4" descr=""/>
          <p:cNvPicPr/>
          <p:nvPr/>
        </p:nvPicPr>
        <p:blipFill>
          <a:blip r:embed="rId2"/>
          <a:stretch/>
        </p:blipFill>
        <p:spPr>
          <a:xfrm>
            <a:off x="323640" y="2277000"/>
            <a:ext cx="2843640" cy="1167120"/>
          </a:xfrm>
          <a:prstGeom prst="rect">
            <a:avLst/>
          </a:prstGeom>
          <a:ln w="0">
            <a:noFill/>
          </a:ln>
        </p:spPr>
      </p:pic>
      <p:pic>
        <p:nvPicPr>
          <p:cNvPr id="670" name="Picture 3" descr="C:\Users\zielinskab\Desktop\szpital.jpg"/>
          <p:cNvPicPr/>
          <p:nvPr/>
        </p:nvPicPr>
        <p:blipFill>
          <a:blip r:embed="rId3"/>
          <a:stretch/>
        </p:blipFill>
        <p:spPr>
          <a:xfrm>
            <a:off x="539640" y="3789000"/>
            <a:ext cx="8123400" cy="25009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EDAC3EC-1254-415C-BFD4-07FACBB0C291}" type="slidenum">
              <a:t>1</a:t>
            </a:fld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Symbol zastępczy zawartości 11" descr=""/>
          <p:cNvPicPr/>
          <p:nvPr/>
        </p:nvPicPr>
        <p:blipFill>
          <a:blip r:embed="rId1"/>
          <a:stretch/>
        </p:blipFill>
        <p:spPr>
          <a:xfrm>
            <a:off x="683640" y="476640"/>
            <a:ext cx="7836480" cy="5676480"/>
          </a:xfrm>
          <a:prstGeom prst="rect">
            <a:avLst/>
          </a:prstGeom>
          <a:ln w="0">
            <a:noFill/>
          </a:ln>
        </p:spPr>
      </p:pic>
      <p:sp>
        <p:nvSpPr>
          <p:cNvPr id="687" name="PlaceHolder 1"/>
          <p:cNvSpPr>
            <a:spLocks noGrp="1"/>
          </p:cNvSpPr>
          <p:nvPr>
            <p:ph type="sldNum" idx="58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0C66851-D6E2-42CE-8E7A-0C84F7050B26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9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8" name="pole tekstowe 2"/>
          <p:cNvSpPr/>
          <p:nvPr/>
        </p:nvSpPr>
        <p:spPr>
          <a:xfrm>
            <a:off x="1403640" y="1779480"/>
            <a:ext cx="253908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20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DANE STATYSTYCZNE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PlaceHolder 1"/>
          <p:cNvSpPr>
            <a:spLocks noGrp="1"/>
          </p:cNvSpPr>
          <p:nvPr>
            <p:ph type="title"/>
          </p:nvPr>
        </p:nvSpPr>
        <p:spPr>
          <a:xfrm>
            <a:off x="323640" y="116640"/>
            <a:ext cx="8350920" cy="35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1600" spc="-1" strike="noStrike">
                <a:solidFill>
                  <a:srgbClr val="3c78d0"/>
                </a:solidFill>
                <a:latin typeface="Bookman Old Style"/>
              </a:rPr>
              <a:t>LICZBA ŁÓŻEK SZPITALNYCH W LATACH 2020-2024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0" name="PlaceHolder 2"/>
          <p:cNvSpPr>
            <a:spLocks noGrp="1"/>
          </p:cNvSpPr>
          <p:nvPr>
            <p:ph type="sldNum" idx="59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59023F2-CA99-4E8E-A6AA-1BA2075B1D7E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11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691" name="Symbol zastępczy zawartości 2"/>
          <p:cNvGraphicFramePr/>
          <p:nvPr/>
        </p:nvGraphicFramePr>
        <p:xfrm>
          <a:off x="395640" y="476640"/>
          <a:ext cx="8488800" cy="6044760"/>
        </p:xfrm>
        <a:graphic>
          <a:graphicData uri="http://schemas.openxmlformats.org/drawingml/2006/table">
            <a:tbl>
              <a:tblPr/>
              <a:tblGrid>
                <a:gridCol w="621720"/>
                <a:gridCol w="4758120"/>
                <a:gridCol w="621720"/>
                <a:gridCol w="621720"/>
                <a:gridCol w="621720"/>
                <a:gridCol w="621720"/>
                <a:gridCol w="622440"/>
              </a:tblGrid>
              <a:tr h="33444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Lp.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NAZWA ODDZIAŁU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2023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558ed5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anestezjologii i intensywnej terapii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558ed5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558ed5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558ed5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558ed5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558ed5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558ed5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558ed5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chirurgii ogólnej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558ed5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558ed5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558ed5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558ed5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558ed5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558ed5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chirurgii ogólnej i onkologicznej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chirurgii urazowo-ortopedycznej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chorób płuc (od 2022r bez chemioterapii)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38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38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chorób wewnętrznych i geriatrii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kardiologiczny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nefrologiczny i chorób wewnętrznych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neurologiczny (od 2022z pododdziałem udarowym )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pediatryczny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położniczo - ginekologiczny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psychiatryczny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26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26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13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rehabilitacji neurologicznej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rehabilitacyjny ogólny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udarowy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16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16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16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urologiczny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medycyny paliatywnej (od VII 2022r)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18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onkologii klinicznej/chemioterapii (od IV 2022r)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Szpitalny Oddział Ratunkowy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neonatologiczny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Oddziały „COVIDOWE” (do III 2022r)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159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129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95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 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SUMA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542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607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600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469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458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</a:tbl>
          </a:graphicData>
        </a:graphic>
      </p:graphicFrame>
      <p:sp>
        <p:nvSpPr>
          <p:cNvPr id="692" name="pole tekstowe 1"/>
          <p:cNvSpPr/>
          <p:nvPr/>
        </p:nvSpPr>
        <p:spPr>
          <a:xfrm>
            <a:off x="700920" y="6021360"/>
            <a:ext cx="7692480" cy="38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PlaceHolder 1"/>
          <p:cNvSpPr>
            <a:spLocks noGrp="1"/>
          </p:cNvSpPr>
          <p:nvPr>
            <p:ph type="title"/>
          </p:nvPr>
        </p:nvSpPr>
        <p:spPr>
          <a:xfrm>
            <a:off x="458640" y="274680"/>
            <a:ext cx="8350920" cy="91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000" spc="-1" strike="noStrike">
                <a:solidFill>
                  <a:srgbClr val="0070c0"/>
                </a:solidFill>
                <a:latin typeface="Bookman Old Style"/>
              </a:rPr>
              <a:t>MIEJSCA DZIENNE W LATACH 2020-2024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4" name="PlaceHolder 2"/>
          <p:cNvSpPr>
            <a:spLocks noGrp="1"/>
          </p:cNvSpPr>
          <p:nvPr>
            <p:ph type="sldNum" idx="60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CDE78F3-5DA9-4C3D-B55B-288E83770284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12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695" name="Symbol zastępczy zawartości 1"/>
          <p:cNvGraphicFramePr/>
          <p:nvPr/>
        </p:nvGraphicFramePr>
        <p:xfrm>
          <a:off x="1115640" y="1574640"/>
          <a:ext cx="7415280" cy="2025360"/>
        </p:xfrm>
        <a:graphic>
          <a:graphicData uri="http://schemas.openxmlformats.org/drawingml/2006/table">
            <a:tbl>
              <a:tblPr/>
              <a:tblGrid>
                <a:gridCol w="543600"/>
                <a:gridCol w="3583440"/>
                <a:gridCol w="624600"/>
                <a:gridCol w="720000"/>
                <a:gridCol w="720000"/>
                <a:gridCol w="648000"/>
                <a:gridCol w="576000"/>
              </a:tblGrid>
              <a:tr h="4053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Lp.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NAZWA ODDZIAŁU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2023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40464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Stacja Dializ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40464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Ośrodek rehabilitacji dziennej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4053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dzienny psychiatryczny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4053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Oddział Onkologii Klinicznej / Chemioterapii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</a:tbl>
          </a:graphicData>
        </a:graphic>
      </p:graphicFrame>
      <p:sp>
        <p:nvSpPr>
          <p:cNvPr id="696" name="Prostokąt 8"/>
          <p:cNvSpPr/>
          <p:nvPr/>
        </p:nvSpPr>
        <p:spPr>
          <a:xfrm>
            <a:off x="540000" y="3861000"/>
            <a:ext cx="8089560" cy="85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W związku z modernizacją i rozbudową Stacji Dializ od 1 kwietnia 2024 roku zwiększono liczbę stanowisk dializacyjnych z 11 do 20 sztuk.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PlaceHolder 1"/>
          <p:cNvSpPr>
            <a:spLocks noGrp="1"/>
          </p:cNvSpPr>
          <p:nvPr>
            <p:ph type="sldNum" idx="61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D55D567-ABBE-4B93-A7C4-C08BA0D7327F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12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698" name="Symbol zastępczy zawartości 5"/>
          <p:cNvGraphicFramePr/>
          <p:nvPr/>
        </p:nvGraphicFramePr>
        <p:xfrm>
          <a:off x="467640" y="1412640"/>
          <a:ext cx="8206920" cy="4701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99" name="pole tekstowe 4"/>
          <p:cNvSpPr/>
          <p:nvPr/>
        </p:nvSpPr>
        <p:spPr>
          <a:xfrm>
            <a:off x="611640" y="908640"/>
            <a:ext cx="7908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3c78d0"/>
                </a:solidFill>
                <a:latin typeface="Bookman Old Style"/>
                <a:ea typeface="DejaVu Sans"/>
              </a:rPr>
              <a:t>ŚREDNIE WYKORZYSTANIE ŁÓŻEK W LATACH 2020 – 2024 (%)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00" name="Wykres 7"/>
          <p:cNvGraphicFramePr/>
          <p:nvPr/>
        </p:nvGraphicFramePr>
        <p:xfrm>
          <a:off x="611640" y="1556640"/>
          <a:ext cx="7908480" cy="416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PlaceHolder 1"/>
          <p:cNvSpPr>
            <a:spLocks noGrp="1"/>
          </p:cNvSpPr>
          <p:nvPr>
            <p:ph type="sldNum" idx="62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D74FDA9-510B-4F76-A54C-88FCDAEE047D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12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702" name="Symbol zastępczy zawartości 7"/>
          <p:cNvGraphicFramePr/>
          <p:nvPr/>
        </p:nvGraphicFramePr>
        <p:xfrm>
          <a:off x="467640" y="1124640"/>
          <a:ext cx="8217360" cy="498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03" name="pole tekstowe 3"/>
          <p:cNvSpPr/>
          <p:nvPr/>
        </p:nvSpPr>
        <p:spPr>
          <a:xfrm>
            <a:off x="1043640" y="476640"/>
            <a:ext cx="7476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rgbClr val="3c78d0"/>
                </a:solidFill>
                <a:latin typeface="Bookman Old Style"/>
                <a:ea typeface="DejaVu Sans"/>
              </a:rPr>
              <a:t>ŚREDNI CZAS POBYTU W LATACH  2020 - 2024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04" name="Wykres 9"/>
          <p:cNvGraphicFramePr/>
          <p:nvPr/>
        </p:nvGraphicFramePr>
        <p:xfrm>
          <a:off x="755640" y="1268640"/>
          <a:ext cx="7625880" cy="460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PlaceHolder 1"/>
          <p:cNvSpPr>
            <a:spLocks noGrp="1"/>
          </p:cNvSpPr>
          <p:nvPr>
            <p:ph type="sldNum" idx="63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7234479-FC16-4105-B526-710C0E887329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12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706" name="Symbol zastępczy zawartości 8"/>
          <p:cNvGraphicFramePr/>
          <p:nvPr/>
        </p:nvGraphicFramePr>
        <p:xfrm>
          <a:off x="611640" y="2061000"/>
          <a:ext cx="7920000" cy="2746440"/>
        </p:xfrm>
        <a:graphic>
          <a:graphicData uri="http://schemas.openxmlformats.org/drawingml/2006/table">
            <a:tbl>
              <a:tblPr/>
              <a:tblGrid>
                <a:gridCol w="1800000"/>
                <a:gridCol w="1250280"/>
                <a:gridCol w="1217520"/>
                <a:gridCol w="1217520"/>
                <a:gridCol w="1217520"/>
                <a:gridCol w="1217520"/>
              </a:tblGrid>
              <a:tr h="58428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ROK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68184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Ogólna liczba           leczonych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15 352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16 579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18 308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19 492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20 258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73044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Liczba leczonych       w trybie nagłym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9 163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10 514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9 186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8 661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9 309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74988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Liczba leczonych       w trybie planowym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6 189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6 065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9 122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10 831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10 949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</a:tbl>
          </a:graphicData>
        </a:graphic>
      </p:graphicFrame>
      <p:sp>
        <p:nvSpPr>
          <p:cNvPr id="707" name="pole tekstowe 6"/>
          <p:cNvSpPr/>
          <p:nvPr/>
        </p:nvSpPr>
        <p:spPr>
          <a:xfrm>
            <a:off x="611640" y="620640"/>
            <a:ext cx="7764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rgbClr val="3c78d0"/>
                </a:solidFill>
                <a:latin typeface="Bookman Old Style"/>
                <a:ea typeface="DejaVu Sans"/>
              </a:rPr>
              <a:t>OGÓLNA LICZBA LECZONYCH W PODZIALE NA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rgbClr val="3c78d0"/>
                </a:solidFill>
                <a:latin typeface="Bookman Old Style"/>
                <a:ea typeface="DejaVu Sans"/>
              </a:rPr>
              <a:t>TRYBY PRZYJĘCIA W LATACH 2020 - 2024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8" name="Symbol zastępczy zawartości 16"/>
          <p:cNvGraphicFramePr/>
          <p:nvPr/>
        </p:nvGraphicFramePr>
        <p:xfrm>
          <a:off x="755640" y="764640"/>
          <a:ext cx="7559640" cy="5667480"/>
        </p:xfrm>
        <a:graphic>
          <a:graphicData uri="http://schemas.openxmlformats.org/drawingml/2006/table">
            <a:tbl>
              <a:tblPr/>
              <a:tblGrid>
                <a:gridCol w="414720"/>
                <a:gridCol w="4049280"/>
                <a:gridCol w="606240"/>
                <a:gridCol w="622440"/>
                <a:gridCol w="622440"/>
                <a:gridCol w="622440"/>
                <a:gridCol w="622440"/>
              </a:tblGrid>
              <a:tr h="32580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Lp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Nazwa  oddziału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558ed5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chirurgii ogólnej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558ed5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827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558ed5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712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558ed5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878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558ed5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978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558ed5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968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558ed5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558ed5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chirurgii ogólnej i onkologicznej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558ed5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722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558ed5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885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558ed5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1 004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558ed5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975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558ed5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1 016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558ed5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chirurgii urazowo-ortopedycznej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962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952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1 208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1 400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1 413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chorób płuc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1 644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1 200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1 486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1 482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1 697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chorób wewnętrznych i geriatrii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1 561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1 415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1 731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1 909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1 928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kardiologiczny (z PAKS)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2 332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2 356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2 653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2 797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2 928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nefrologiczny i chorób wewnętrznych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841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752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750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972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1 084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neurologiczny z pododdziałem udarowym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829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900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1 007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1 145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1 247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pediatryczny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511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774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1 093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983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1 127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położniczo-ginekologiczny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2 056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2 258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2 274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2 162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2 283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psychiatryczny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456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315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462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497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459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12600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rehabilitacji neurologicznej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147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135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134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138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128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rehabilitacyjny ogólny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183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217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254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onkologii klinicznej/chemioterapii (od IV 2022r)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621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1 129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944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urologiczny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1 094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975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1 088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1 372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1 342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16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medycyny paliatywnej (od VII 2022r)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267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270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Oddziały COVIDOWE (do III 2022r)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1 698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521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3440">
                <a:tc gridSpan="2"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RAZEM: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14 189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15 380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17 161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18 423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19 088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558ed5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neonatologiczny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558ed5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926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558ed5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931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558ed5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893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558ed5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827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558ed5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939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558ed5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5344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558ed5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anestezjologii i intensywnej terapii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558ed5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237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558ed5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268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558ed5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254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558ed5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242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558ed5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231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558ed5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86560">
                <a:tc gridSpan="2"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OGÓŁEM: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15 352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16 579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18 308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19 492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20 258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</a:tbl>
          </a:graphicData>
        </a:graphic>
      </p:graphicFrame>
      <p:sp>
        <p:nvSpPr>
          <p:cNvPr id="709" name="PlaceHolder 1"/>
          <p:cNvSpPr>
            <a:spLocks noGrp="1"/>
          </p:cNvSpPr>
          <p:nvPr>
            <p:ph type="sldNum" idx="64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5689BEA-FDFD-4487-963B-E4B32FBB4162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12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0" name="pole tekstowe 5"/>
          <p:cNvSpPr/>
          <p:nvPr/>
        </p:nvSpPr>
        <p:spPr>
          <a:xfrm>
            <a:off x="323640" y="332640"/>
            <a:ext cx="841284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pl-PL" sz="1400" spc="-1" strike="noStrike">
                <a:solidFill>
                  <a:srgbClr val="3c78d0"/>
                </a:solidFill>
                <a:latin typeface="Bookman Old Style"/>
                <a:ea typeface="DejaVu Sans"/>
              </a:rPr>
              <a:t>  </a:t>
            </a:r>
            <a:r>
              <a:rPr b="1" lang="pl-PL" sz="1400" spc="-1" strike="noStrike">
                <a:solidFill>
                  <a:srgbClr val="3c78d0"/>
                </a:solidFill>
                <a:latin typeface="Bookman Old Style"/>
                <a:ea typeface="DejaVu Sans"/>
              </a:rPr>
              <a:t>OGÓŁEM LICZBA HOSPITALIZACJI W PODZIALE NA ODDZIAŁY W LATACH 2020 - 2024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PlaceHolder 1"/>
          <p:cNvSpPr>
            <a:spLocks noGrp="1"/>
          </p:cNvSpPr>
          <p:nvPr>
            <p:ph type="sldNum" idx="65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6AF9904-3C81-4D13-8A8F-F7ADD5F17FE9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12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712" name="Symbol zastępczy zawartości 9"/>
          <p:cNvGraphicFramePr/>
          <p:nvPr/>
        </p:nvGraphicFramePr>
        <p:xfrm>
          <a:off x="827640" y="2366280"/>
          <a:ext cx="7631640" cy="2847600"/>
        </p:xfrm>
        <a:graphic>
          <a:graphicData uri="http://schemas.openxmlformats.org/drawingml/2006/table">
            <a:tbl>
              <a:tblPr/>
              <a:tblGrid>
                <a:gridCol w="1944000"/>
                <a:gridCol w="1080000"/>
                <a:gridCol w="1080000"/>
                <a:gridCol w="1224000"/>
                <a:gridCol w="1152000"/>
                <a:gridCol w="1152000"/>
              </a:tblGrid>
              <a:tr h="59436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Rodzaj świadczenia zdrowotnego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2020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2021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2022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2023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2024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60948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Porady ambulatoryjne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11 089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12 519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14 437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16 168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20 505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50688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Hospitalizowani do 24 godzin w SOR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1 540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2 439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1 402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1 442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1 658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54252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Przyjęcia pacjentów        w trybie nagłym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7 602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8 353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8 286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7 941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8 593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59436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Ogólna liczba udzielonych świadczeń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20 231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23 311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24 125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25 551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30 756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</a:tbl>
          </a:graphicData>
        </a:graphic>
      </p:graphicFrame>
      <p:sp>
        <p:nvSpPr>
          <p:cNvPr id="713" name="pole tekstowe 8"/>
          <p:cNvSpPr/>
          <p:nvPr/>
        </p:nvSpPr>
        <p:spPr>
          <a:xfrm>
            <a:off x="899640" y="980640"/>
            <a:ext cx="7332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rgbClr val="3c78d0"/>
                </a:solidFill>
                <a:latin typeface="Bookman Old Style"/>
                <a:ea typeface="DejaVu Sans"/>
              </a:rPr>
              <a:t>DZIAŁALNOŚĆ SZPITALNEGO ODDZIAŁU RATUNKOWEGO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rgbClr val="3c78d0"/>
                </a:solidFill>
                <a:latin typeface="Bookman Old Style"/>
                <a:ea typeface="DejaVu Sans"/>
              </a:rPr>
              <a:t>W LATACH 2020 - 2024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PlaceHolder 1"/>
          <p:cNvSpPr>
            <a:spLocks noGrp="1"/>
          </p:cNvSpPr>
          <p:nvPr>
            <p:ph type="sldNum" idx="66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70E50B1-69FB-4A5D-99DC-3FEE7930EF3E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12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715" name="Symbol zastępczy zawartości 10"/>
          <p:cNvGraphicFramePr/>
          <p:nvPr/>
        </p:nvGraphicFramePr>
        <p:xfrm>
          <a:off x="457200" y="2095560"/>
          <a:ext cx="8228160" cy="3130920"/>
        </p:xfrm>
        <a:graphic>
          <a:graphicData uri="http://schemas.openxmlformats.org/drawingml/2006/table">
            <a:tbl>
              <a:tblPr/>
              <a:tblGrid>
                <a:gridCol w="3402360"/>
                <a:gridCol w="999360"/>
                <a:gridCol w="1000080"/>
                <a:gridCol w="1000080"/>
                <a:gridCol w="919800"/>
                <a:gridCol w="906840"/>
              </a:tblGrid>
              <a:tr h="446760"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Nazwa oddziału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3063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Chirurgia ogólna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444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420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591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635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631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3063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Chirurgia ogólna i onkologiczna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321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444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605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644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659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3063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Chirurgia Urazowo - Ortopedyczna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661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771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974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1 183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1 181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3063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Urologia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615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585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625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789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715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3063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Położniczo -Ginekologiczny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1 111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1 352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1 435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1 396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1 343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9952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Kardiologia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361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434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623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802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804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31320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Inne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107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0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61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539640"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1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OGÓŁEM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1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3 620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1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4 006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1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4 924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1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5 516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499"/>
                        </a:spcBef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5 394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</a:tbl>
          </a:graphicData>
        </a:graphic>
      </p:graphicFrame>
      <p:sp>
        <p:nvSpPr>
          <p:cNvPr id="716" name="pole tekstowe 7"/>
          <p:cNvSpPr/>
          <p:nvPr/>
        </p:nvSpPr>
        <p:spPr>
          <a:xfrm>
            <a:off x="611640" y="836640"/>
            <a:ext cx="7908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rgbClr val="3c78d0"/>
                </a:solidFill>
                <a:latin typeface="Bookman Old Style"/>
                <a:ea typeface="DejaVu Sans"/>
              </a:rPr>
              <a:t>LICZBA ZABIEGÓW OPERACYJNYCH W PODZIALE NA ODDZIAŁY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rgbClr val="3c78d0"/>
                </a:solidFill>
                <a:latin typeface="Bookman Old Style"/>
                <a:ea typeface="DejaVu Sans"/>
              </a:rPr>
              <a:t>W LATACH 2020 - 2024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PlaceHolder 1"/>
          <p:cNvSpPr>
            <a:spLocks noGrp="1"/>
          </p:cNvSpPr>
          <p:nvPr>
            <p:ph type="sldNum" idx="67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78E1760-E75C-46C0-8B4A-9D7AB4CB73CB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12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8" name="pole tekstowe 10"/>
          <p:cNvSpPr/>
          <p:nvPr/>
        </p:nvSpPr>
        <p:spPr>
          <a:xfrm>
            <a:off x="611640" y="548640"/>
            <a:ext cx="79084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1600" spc="-1" strike="noStrike">
                <a:solidFill>
                  <a:srgbClr val="3c78d0"/>
                </a:solidFill>
                <a:latin typeface="Bookman Old Style"/>
                <a:ea typeface="DejaVu Sans"/>
              </a:rPr>
              <a:t>LICZBA URODZEŃ NOWORODKÓW I PORODÓW W LATACH 2020 - 2024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19" name="Wykres 10"/>
          <p:cNvGraphicFramePr/>
          <p:nvPr/>
        </p:nvGraphicFramePr>
        <p:xfrm>
          <a:off x="611640" y="980640"/>
          <a:ext cx="8057880" cy="5465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9160" cy="113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000" spc="-1" strike="noStrike">
                <a:solidFill>
                  <a:srgbClr val="3c78d0"/>
                </a:solidFill>
                <a:latin typeface="Bookman Old Style"/>
              </a:rPr>
              <a:t>DZIAŁALNOŚĆ MEDYCZNA, POSZERZANIE DZIAŁALNOŚCI I WDROŻENIA INNOWACYJNYCH PROCEDUR W 2024 ROKU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2" name="PlaceHolder 2"/>
          <p:cNvSpPr>
            <a:spLocks noGrp="1"/>
          </p:cNvSpPr>
          <p:nvPr>
            <p:ph/>
          </p:nvPr>
        </p:nvSpPr>
        <p:spPr>
          <a:xfrm>
            <a:off x="827640" y="1268640"/>
            <a:ext cx="7550280" cy="4803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7000"/>
          </a:bodyPr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W 2024 roku Szpital poszerzył działalność medyczną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pozyskując nowy kontrakt z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Narodowym Funduszem Zdrowia tj.: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</a:rPr>
              <a:t>                         </a:t>
            </a:r>
            <a:r>
              <a:rPr b="1" lang="pl-PL" sz="1800" spc="-1" strike="noStrike">
                <a:solidFill>
                  <a:srgbClr val="000000"/>
                </a:solidFill>
                <a:latin typeface="Bookman Old Style"/>
              </a:rPr>
              <a:t>Poradnię Neonatologiczną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Od  marca 2024 roku wznowiono pracę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</a:rPr>
              <a:t>Poradni Chirurgii Dziecięcej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Ponadto od 1 marca 2025 roku uruchomione zostaną kolejne nowe poradnie tj.: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ctr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</a:rPr>
              <a:t>Poradnia Hematologiczna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ctr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ctr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</a:rPr>
              <a:t>Poradnia Alergologiczna (dla dorosłych)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3" name="PlaceHolder 3"/>
          <p:cNvSpPr>
            <a:spLocks noGrp="1"/>
          </p:cNvSpPr>
          <p:nvPr>
            <p:ph type="sldNum" idx="52"/>
          </p:nvPr>
        </p:nvSpPr>
        <p:spPr>
          <a:xfrm>
            <a:off x="6553080" y="6356520"/>
            <a:ext cx="2123280" cy="35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61E4319-34CD-4061-9996-6CCBFE5EE7E8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2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PlaceHolder 1"/>
          <p:cNvSpPr>
            <a:spLocks noGrp="1"/>
          </p:cNvSpPr>
          <p:nvPr>
            <p:ph type="sldNum" idx="68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CE1DDC6-D488-484C-A0F0-5925D6AD3407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12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1" name="pole tekstowe 9"/>
          <p:cNvSpPr/>
          <p:nvPr/>
        </p:nvSpPr>
        <p:spPr>
          <a:xfrm>
            <a:off x="467640" y="548640"/>
            <a:ext cx="8268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rgbClr val="3c78d0"/>
                </a:solidFill>
                <a:latin typeface="Bookman Old Style"/>
                <a:ea typeface="DejaVu Sans"/>
              </a:rPr>
              <a:t>LICZBA WYKONANYCH  DIALIZ W LATACH 2020 - 2024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22" name="Wykres 11"/>
          <p:cNvGraphicFramePr/>
          <p:nvPr/>
        </p:nvGraphicFramePr>
        <p:xfrm>
          <a:off x="899640" y="1268640"/>
          <a:ext cx="7625880" cy="460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PlaceHolder 1"/>
          <p:cNvSpPr>
            <a:spLocks noGrp="1"/>
          </p:cNvSpPr>
          <p:nvPr>
            <p:ph type="sldNum" idx="69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BAAB885-E89D-4E79-9ACE-B7E9F2FDF38A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12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724" name="Symbol zastępczy zawartości 12"/>
          <p:cNvGraphicFramePr/>
          <p:nvPr/>
        </p:nvGraphicFramePr>
        <p:xfrm>
          <a:off x="1009800" y="2061000"/>
          <a:ext cx="7123320" cy="3609720"/>
        </p:xfrm>
        <a:graphic>
          <a:graphicData uri="http://schemas.openxmlformats.org/drawingml/2006/table">
            <a:tbl>
              <a:tblPr/>
              <a:tblGrid>
                <a:gridCol w="1765080"/>
                <a:gridCol w="1091880"/>
                <a:gridCol w="1143000"/>
                <a:gridCol w="1028520"/>
                <a:gridCol w="1079280"/>
                <a:gridCol w="1015920"/>
              </a:tblGrid>
              <a:tr h="694800"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Rodzaj badania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648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71856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Tomografia Komputerowa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10 319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13 656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14 616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15 915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17 951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022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RTG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25 151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28 052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28 478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34 982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38 862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57600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Mammografia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1 445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1 855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1 944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2 197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2 477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57600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USG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7 667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8 184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8 129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8 768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9 263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4420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Ogółem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44 582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51 747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53 167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61 862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68 553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</a:tbl>
          </a:graphicData>
        </a:graphic>
      </p:graphicFrame>
      <p:sp>
        <p:nvSpPr>
          <p:cNvPr id="725" name="pole tekstowe 12"/>
          <p:cNvSpPr/>
          <p:nvPr/>
        </p:nvSpPr>
        <p:spPr>
          <a:xfrm>
            <a:off x="827640" y="692640"/>
            <a:ext cx="7404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rgbClr val="3c78d0"/>
                </a:solidFill>
                <a:latin typeface="Bookman Old Style"/>
                <a:ea typeface="DejaVu Sans"/>
              </a:rPr>
              <a:t>LICZBA WYKONANYCH BADAŃ W ZAKŁADZIE DIAGNOSTYKI OBRAZOWEJ W LATACH 2020 - 2024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6" name="Symbol zastępczy zawartości 22"/>
          <p:cNvGraphicFramePr/>
          <p:nvPr/>
        </p:nvGraphicFramePr>
        <p:xfrm>
          <a:off x="899640" y="1845000"/>
          <a:ext cx="7486920" cy="2735640"/>
        </p:xfrm>
        <a:graphic>
          <a:graphicData uri="http://schemas.openxmlformats.org/drawingml/2006/table">
            <a:tbl>
              <a:tblPr/>
              <a:tblGrid>
                <a:gridCol w="1789200"/>
                <a:gridCol w="1189440"/>
                <a:gridCol w="1250280"/>
                <a:gridCol w="1109160"/>
                <a:gridCol w="1109160"/>
                <a:gridCol w="1040040"/>
              </a:tblGrid>
              <a:tr h="62820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Rodzaj badań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648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48456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Serologii grup krwi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7 085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9 263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10 500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10 497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10 722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50400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Mikrobiologiczne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66 153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119 562*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82 765*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62 478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76 362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50400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Analityczne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414 245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514 604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543 813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607 339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661 348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148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Ogółem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487 483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643 429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637 078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680 314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748 432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</a:tbl>
          </a:graphicData>
        </a:graphic>
      </p:graphicFrame>
      <p:sp>
        <p:nvSpPr>
          <p:cNvPr id="727" name="PlaceHolder 1"/>
          <p:cNvSpPr>
            <a:spLocks noGrp="1"/>
          </p:cNvSpPr>
          <p:nvPr>
            <p:ph type="sldNum" idx="70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84D2E99-09E7-4387-99BB-455F11D79489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12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8" name="pole tekstowe 11"/>
          <p:cNvSpPr/>
          <p:nvPr/>
        </p:nvSpPr>
        <p:spPr>
          <a:xfrm>
            <a:off x="955080" y="4941000"/>
            <a:ext cx="71884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* W tym testy w kierunku zakażenia wirusem SARS-CoV-2 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9" name="pole tekstowe 13"/>
          <p:cNvSpPr/>
          <p:nvPr/>
        </p:nvSpPr>
        <p:spPr>
          <a:xfrm>
            <a:off x="888120" y="620640"/>
            <a:ext cx="7476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rgbClr val="3c78d0"/>
                </a:solidFill>
                <a:latin typeface="Bookman Old Style"/>
                <a:ea typeface="DejaVu Sans"/>
              </a:rPr>
              <a:t>LICZBA WYKONANYCH BADAŃ W ZAKŁADZIE DIAGNOSTYKI LABORATORYJNEJ  W LATACH 2020 - 2024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0" name="Symbol zastępczy zawartości 23"/>
          <p:cNvGraphicFramePr/>
          <p:nvPr/>
        </p:nvGraphicFramePr>
        <p:xfrm>
          <a:off x="851040" y="1653840"/>
          <a:ext cx="7440840" cy="3923640"/>
        </p:xfrm>
        <a:graphic>
          <a:graphicData uri="http://schemas.openxmlformats.org/drawingml/2006/table">
            <a:tbl>
              <a:tblPr/>
              <a:tblGrid>
                <a:gridCol w="2424600"/>
                <a:gridCol w="1004040"/>
                <a:gridCol w="952200"/>
                <a:gridCol w="1028520"/>
                <a:gridCol w="1015920"/>
                <a:gridCol w="1015920"/>
              </a:tblGrid>
              <a:tr h="47880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Rodzaj badania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55584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Gastroskopia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1 510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1 855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1 971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2 065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2 384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59616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Kolonoskopia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912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1 383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1 638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1 792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1 964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59652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Rektosigmoidoskopia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47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5554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Rektoskopia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16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4764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ERCP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116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133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132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139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49320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Ogółem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2 586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3 439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3 800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4 128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4 559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</a:tbl>
          </a:graphicData>
        </a:graphic>
      </p:graphicFrame>
      <p:sp>
        <p:nvSpPr>
          <p:cNvPr id="731" name="PlaceHolder 1"/>
          <p:cNvSpPr>
            <a:spLocks noGrp="1"/>
          </p:cNvSpPr>
          <p:nvPr>
            <p:ph type="sldNum" idx="71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7D71170-E68B-47F9-BE63-99047744B8C1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12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2" name="pole tekstowe 14"/>
          <p:cNvSpPr/>
          <p:nvPr/>
        </p:nvSpPr>
        <p:spPr>
          <a:xfrm>
            <a:off x="827640" y="476640"/>
            <a:ext cx="7548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rgbClr val="3c78d0"/>
                </a:solidFill>
                <a:latin typeface="Bookman Old Style"/>
                <a:ea typeface="DejaVu Sans"/>
              </a:rPr>
              <a:t>LICZBA WYKONANYCH BADAŃ W PRACOWNI ENDOSKOPII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rgbClr val="3c78d0"/>
                </a:solidFill>
                <a:latin typeface="Bookman Old Style"/>
                <a:ea typeface="DejaVu Sans"/>
              </a:rPr>
              <a:t>W LATACH 2020 - 2024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PlaceHolder 1"/>
          <p:cNvSpPr>
            <a:spLocks noGrp="1"/>
          </p:cNvSpPr>
          <p:nvPr>
            <p:ph type="sldNum" idx="72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9584EFB-FD15-4270-A510-12AFC995A375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12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4" name="pole tekstowe 15"/>
          <p:cNvSpPr/>
          <p:nvPr/>
        </p:nvSpPr>
        <p:spPr>
          <a:xfrm>
            <a:off x="899640" y="404640"/>
            <a:ext cx="7476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rgbClr val="3c78d0"/>
                </a:solidFill>
                <a:latin typeface="Bookman Old Style"/>
                <a:ea typeface="DejaVu Sans"/>
              </a:rPr>
              <a:t>LICZBA WYKONANYCH BADAŃ W PRACOWNI HISTOPATOLOGII W LATACH 2020-2024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35" name="Wykres 12"/>
          <p:cNvGraphicFramePr/>
          <p:nvPr/>
        </p:nvGraphicFramePr>
        <p:xfrm>
          <a:off x="683640" y="1412640"/>
          <a:ext cx="7625880" cy="416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PlaceHolder 1"/>
          <p:cNvSpPr>
            <a:spLocks noGrp="1"/>
          </p:cNvSpPr>
          <p:nvPr>
            <p:ph type="sldNum" idx="73"/>
          </p:nvPr>
        </p:nvSpPr>
        <p:spPr>
          <a:xfrm>
            <a:off x="6553080" y="6356520"/>
            <a:ext cx="2126160" cy="35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B9D7898-750D-4388-84AE-BE296EE6EE42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12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7" name="pole tekstowe 16"/>
          <p:cNvSpPr/>
          <p:nvPr/>
        </p:nvSpPr>
        <p:spPr>
          <a:xfrm>
            <a:off x="323640" y="188640"/>
            <a:ext cx="848952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1400" spc="-1" strike="noStrike">
                <a:solidFill>
                  <a:srgbClr val="3c78d0"/>
                </a:solidFill>
                <a:latin typeface="Bookman Old Style"/>
                <a:ea typeface="DejaVu Sans"/>
              </a:rPr>
              <a:t>LICZBA PORAD W AMBULATORYJNEJ OPIECE SPECJALISTYCZNEJ W PODZIALE NA PORADNIE  W LATACH 2020 - 2024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38" name="Tabela 4"/>
          <p:cNvGraphicFramePr/>
          <p:nvPr/>
        </p:nvGraphicFramePr>
        <p:xfrm>
          <a:off x="683640" y="908640"/>
          <a:ext cx="7703640" cy="5335920"/>
        </p:xfrm>
        <a:graphic>
          <a:graphicData uri="http://schemas.openxmlformats.org/drawingml/2006/table">
            <a:tbl>
              <a:tblPr/>
              <a:tblGrid>
                <a:gridCol w="3632400"/>
                <a:gridCol w="814320"/>
                <a:gridCol w="814320"/>
                <a:gridCol w="814320"/>
                <a:gridCol w="814320"/>
                <a:gridCol w="814320"/>
              </a:tblGrid>
              <a:tr h="23076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PORADNIA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2020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2021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2022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2023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2024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230760"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CHIRURGII DZIECIĘCEJ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1 069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951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374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30760"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CHIRURGII OGÓLNEJ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7 273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8 672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9 627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9 903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10 289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30760"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CYTOLOGIA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204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370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341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278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358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30760"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DIABETOLOGICZNA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6 113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6 735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6 137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6 229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5 841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30760"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ENDOKRYNOLOGICZNA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2 368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3 498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1 216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1 295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1 405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30760"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GASTROLOGICZNA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1 930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2 179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2 088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2 276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2 326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30760"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GINEKOLOGICZNA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4 163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5 379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5 166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5 243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5 658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30760"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KARDIOLOGICZNA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5 753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6 127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6 597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8 286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8 374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30760"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NEFROLOGICZNA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1 614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1 605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1 764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2 037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2 173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30760"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NEUROLOGICZNA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3 267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3 801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4 091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4 342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4 690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30760"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ONKOLOGICZNA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4 789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4 713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4 696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5 914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5 303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30760"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ORTOPEDYCZNA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11 232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11 827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12 469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17 081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19 392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30760"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CHORÓB PŁUC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1 270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1 892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2 235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2 806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3 008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30760"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REHABILITACYJNA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555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844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805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696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541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30760"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UROLOGICZNA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4 971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5 803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6 037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6 453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7 000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30760"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ZDROWIA PSYCHICZNEGO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1 916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1 864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3 333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5 323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10 694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30760"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PEDIATRYCZNA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117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101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29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30760"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CHORÓB NACZYŃ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1 140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1 179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30760"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LECZENIA BÓLU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1 589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1 909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30760"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ALERGOLOGICZNA DLA DZIECI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903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3 212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30760">
                <a:tc>
                  <a:txBody>
                    <a:bodyPr lIns="684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NEONATOLOGICZNA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684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249840"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OGÓŁEM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58 487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66 377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66 703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81 797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94 439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PlaceHolder 1"/>
          <p:cNvSpPr>
            <a:spLocks noGrp="1"/>
          </p:cNvSpPr>
          <p:nvPr>
            <p:ph type="sldNum" idx="74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557645B-E4D9-4976-AE94-A2B9C478E145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12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0" name="pole tekstowe 18"/>
          <p:cNvSpPr/>
          <p:nvPr/>
        </p:nvSpPr>
        <p:spPr>
          <a:xfrm>
            <a:off x="611640" y="476640"/>
            <a:ext cx="79084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rgbClr val="3c78d0"/>
                </a:solidFill>
                <a:latin typeface="Bookman Old Style"/>
                <a:ea typeface="DejaVu Sans"/>
              </a:rPr>
              <a:t>LICZBA ZABIEGÓW FIZJOTERAPEUTYCZNYCH W ZAKŁADZIE REHABILITACJI (W TYM W WARUNKACH DOMOWYCH)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rgbClr val="3c78d0"/>
                </a:solidFill>
                <a:latin typeface="Bookman Old Style"/>
                <a:ea typeface="DejaVu Sans"/>
              </a:rPr>
              <a:t>W LATACH  2020 – 2024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41" name="Wykres 13"/>
          <p:cNvGraphicFramePr/>
          <p:nvPr/>
        </p:nvGraphicFramePr>
        <p:xfrm>
          <a:off x="683640" y="1556640"/>
          <a:ext cx="7769880" cy="48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2" name="Symbol zastępczy zawartości 27"/>
          <p:cNvGraphicFramePr/>
          <p:nvPr/>
        </p:nvGraphicFramePr>
        <p:xfrm>
          <a:off x="528480" y="1268640"/>
          <a:ext cx="8063280" cy="4251960"/>
        </p:xfrm>
        <a:graphic>
          <a:graphicData uri="http://schemas.openxmlformats.org/drawingml/2006/table">
            <a:tbl>
              <a:tblPr/>
              <a:tblGrid>
                <a:gridCol w="586800"/>
                <a:gridCol w="1080000"/>
                <a:gridCol w="1152000"/>
                <a:gridCol w="1080000"/>
                <a:gridCol w="1008000"/>
                <a:gridCol w="1080000"/>
                <a:gridCol w="1008000"/>
                <a:gridCol w="1068840"/>
              </a:tblGrid>
              <a:tr h="504000">
                <a:tc rowSpan="3"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ROK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 gridSpan="5"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CHRZANÓW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KRZESZOWICE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(od 1 września 2023r)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0119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Psychia tryczny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Poradnia Zdrowia Psychicznego 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nr 1 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Zespół Leczenia Środowi skowego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Oddział Dzienny Psychia tryczny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PZK* nr 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Poradnia Zdrowia Psychicznego     nr 2 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PZK* nr 2 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576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Liczba leczonych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Liczba porad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Liczba wizyt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Liczba osobodni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Liczba świadczeń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Liczba porad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Liczba  świadczeń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43200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2020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429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1 923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1 090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4 387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43200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2021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300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1 864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1 164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5 908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43200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436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2 680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1 657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5 443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658**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43200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2023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377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3 858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2 292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5 737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811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326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330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43200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2024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433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6 333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3 222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6 082 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6 729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4 361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2 217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</a:tbl>
          </a:graphicData>
        </a:graphic>
      </p:graphicFrame>
      <p:sp>
        <p:nvSpPr>
          <p:cNvPr id="743" name="PlaceHolder 1"/>
          <p:cNvSpPr>
            <a:spLocks noGrp="1"/>
          </p:cNvSpPr>
          <p:nvPr>
            <p:ph type="sldNum" idx="75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1F05C9D-81AD-48AA-B02A-A5415D7C7A8B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12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4" name="pole tekstowe 17"/>
          <p:cNvSpPr/>
          <p:nvPr/>
        </p:nvSpPr>
        <p:spPr>
          <a:xfrm>
            <a:off x="556920" y="6021360"/>
            <a:ext cx="776448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*PZK – Punkt Zgłoszeniowo – Koordynacyjny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** działalność od 1 marca 2022r.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5" name="pole tekstowe 21"/>
          <p:cNvSpPr/>
          <p:nvPr/>
        </p:nvSpPr>
        <p:spPr>
          <a:xfrm>
            <a:off x="755640" y="332640"/>
            <a:ext cx="7764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rgbClr val="3c78d0"/>
                </a:solidFill>
                <a:latin typeface="Bookman Old Style"/>
                <a:ea typeface="DejaVu Sans"/>
              </a:rPr>
              <a:t>ZESTAWIENIE DZIAŁALOŚCI SZPITALA W ZAKRESIE PSYCHIATRII W LATACH 2020 - 2024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6" name="Symbol zastępczy zawartości 28"/>
          <p:cNvGraphicFramePr/>
          <p:nvPr/>
        </p:nvGraphicFramePr>
        <p:xfrm>
          <a:off x="457200" y="1340640"/>
          <a:ext cx="8227440" cy="4083120"/>
        </p:xfrm>
        <a:graphic>
          <a:graphicData uri="http://schemas.openxmlformats.org/drawingml/2006/table">
            <a:tbl>
              <a:tblPr/>
              <a:tblGrid>
                <a:gridCol w="830160"/>
                <a:gridCol w="1383840"/>
                <a:gridCol w="1179720"/>
                <a:gridCol w="1297080"/>
                <a:gridCol w="1221840"/>
                <a:gridCol w="1080720"/>
                <a:gridCol w="1234440"/>
              </a:tblGrid>
              <a:tr h="294480">
                <a:tc>
                  <a:txBody>
                    <a:bodyPr lIns="7200" rIns="7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 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POZ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AOS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KONSYLIUM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SZPITAL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752760">
                <a:tc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ROK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Porada związana z wydaniem karty DILO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Porada 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WP2 PORADA POCZĄTKOWA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Porada 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DIAGNOSTYKA WSTĘPNA, POGŁĘBIONA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AMBULATORYJNE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STACJONARNE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Liczba hospitalizacji DILO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245520">
                <a:tc row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2020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402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427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213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133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2908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829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266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45520">
                <a:tc row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2021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504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513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218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139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258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1 017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241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45520">
                <a:tc row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2022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534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537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221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144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258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1 071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239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45520">
                <a:tc row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2023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608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623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285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17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258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1 231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302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45520">
                <a:tc row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2024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638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632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244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330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1 270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7200" rIns="72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249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747" name="PlaceHolder 1"/>
          <p:cNvSpPr>
            <a:spLocks noGrp="1"/>
          </p:cNvSpPr>
          <p:nvPr>
            <p:ph type="sldNum" idx="76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BA4E588-7668-46A0-83AF-798285E4F1F6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12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8" name="pole tekstowe 19"/>
          <p:cNvSpPr/>
          <p:nvPr/>
        </p:nvSpPr>
        <p:spPr>
          <a:xfrm>
            <a:off x="467640" y="332640"/>
            <a:ext cx="82688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rgbClr val="3c78d0"/>
                </a:solidFill>
                <a:latin typeface="Bookman Old Style"/>
                <a:ea typeface="DejaVu Sans"/>
              </a:rPr>
              <a:t>REALIZACJA PAKIETU ONKOLOGICZNEGO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rgbClr val="3c78d0"/>
                </a:solidFill>
                <a:latin typeface="Bookman Old Style"/>
                <a:ea typeface="DejaVu Sans"/>
              </a:rPr>
              <a:t>W LATACH 2020 - 2024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7360" cy="69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rgbClr val="3c78d0"/>
                </a:solidFill>
                <a:latin typeface="Bookman Old Style"/>
              </a:rPr>
              <a:t>REALIZACJA PROGRAMÓW LEKOWYCH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0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217360" cy="513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just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W roku 2024 leczeniem objęto </a:t>
            </a:r>
            <a:r>
              <a:rPr b="1" lang="pl-PL" sz="1600" spc="-1" strike="noStrike">
                <a:solidFill>
                  <a:srgbClr val="000000"/>
                </a:solidFill>
                <a:latin typeface="Bookman Old Style"/>
              </a:rPr>
              <a:t>170 pacjentów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 w ramach Programów lekowych realizowanych w Oddziałach Szpitalnych jest to </a:t>
            </a:r>
            <a:r>
              <a:rPr b="1" lang="pl-PL" sz="1600" spc="-1" strike="noStrike">
                <a:solidFill>
                  <a:srgbClr val="000000"/>
                </a:solidFill>
                <a:latin typeface="Bookman Old Style"/>
              </a:rPr>
              <a:t>o 29% więcej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 niż w roku ubiegłym.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 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1" lang="pl-PL" sz="1600" spc="-1" strike="noStrike" u="sng">
                <a:solidFill>
                  <a:srgbClr val="000000"/>
                </a:solidFill>
                <a:uFillTx/>
                <a:latin typeface="Bookman Old Style"/>
              </a:rPr>
              <a:t>Liczba pacjentów: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Leczenie stwardnienia rozsianego – </a:t>
            </a:r>
            <a:r>
              <a:rPr b="1" lang="pl-PL" sz="1600" spc="-1" strike="noStrike">
                <a:solidFill>
                  <a:srgbClr val="000000"/>
                </a:solidFill>
                <a:latin typeface="Bookman Old Style"/>
              </a:rPr>
              <a:t>76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Leczenie chorych z ciężką postacią astmy – </a:t>
            </a:r>
            <a:r>
              <a:rPr b="1" lang="pl-PL" sz="1600" spc="-1" strike="noStrike">
                <a:solidFill>
                  <a:srgbClr val="000000"/>
                </a:solidFill>
                <a:latin typeface="Bookman Old Style"/>
              </a:rPr>
              <a:t>33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Leczenie wtórnej nadczynności przytarczyc u pacjentów dializowanych – </a:t>
            </a:r>
            <a:r>
              <a:rPr b="1" lang="pl-PL" sz="1600" spc="-1" strike="noStrike">
                <a:solidFill>
                  <a:srgbClr val="000000"/>
                </a:solidFill>
                <a:latin typeface="Bookman Old Style"/>
              </a:rPr>
              <a:t>9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Leczenie chorych na raka płuca i międzybłoniaka opłucnej – </a:t>
            </a:r>
            <a:r>
              <a:rPr b="1" lang="pl-PL" sz="1600" spc="-1" strike="noStrike">
                <a:solidFill>
                  <a:srgbClr val="000000"/>
                </a:solidFill>
                <a:latin typeface="Bookman Old Style"/>
              </a:rPr>
              <a:t>13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Leczenie chorych na raka piersi - 1</a:t>
            </a:r>
            <a:r>
              <a:rPr b="1" lang="pl-PL" sz="1600" spc="-1" strike="noStrike">
                <a:solidFill>
                  <a:srgbClr val="000000"/>
                </a:solidFill>
                <a:latin typeface="Bookman Old Style"/>
              </a:rPr>
              <a:t>5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Leczenie chorych na raka jelita grubego – </a:t>
            </a:r>
            <a:r>
              <a:rPr b="1" lang="pl-PL" sz="1600" spc="-1" strike="noStrike">
                <a:solidFill>
                  <a:srgbClr val="000000"/>
                </a:solidFill>
                <a:latin typeface="Bookman Old Style"/>
              </a:rPr>
              <a:t>11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Leczenie chorych na raka gruczołu krokowego - </a:t>
            </a:r>
            <a:r>
              <a:rPr b="1" lang="pl-PL" sz="1600" spc="-1" strike="noStrike">
                <a:solidFill>
                  <a:srgbClr val="000000"/>
                </a:solidFill>
                <a:latin typeface="Bookman Old Style"/>
              </a:rPr>
              <a:t>9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Leczenie chorych na raka jajnika, raka jajowodu lub raka otrzewnej - </a:t>
            </a:r>
            <a:r>
              <a:rPr b="1" lang="pl-PL" sz="1600" spc="-1" strike="noStrike">
                <a:solidFill>
                  <a:srgbClr val="000000"/>
                </a:solidFill>
                <a:latin typeface="Bookman Old Style"/>
              </a:rPr>
              <a:t>2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Leczenie Choroby Gaucher’a – </a:t>
            </a:r>
            <a:r>
              <a:rPr b="1" lang="pl-PL" sz="1600" spc="-1" strike="noStrike">
                <a:solidFill>
                  <a:srgbClr val="000000"/>
                </a:solidFill>
                <a:latin typeface="Bookman Old Style"/>
              </a:rPr>
              <a:t>2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1" name="PlaceHolder 3"/>
          <p:cNvSpPr>
            <a:spLocks noGrp="1"/>
          </p:cNvSpPr>
          <p:nvPr>
            <p:ph type="sldNum" idx="77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B4091E8-C449-4E0E-8409-E9426AEA1929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29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PlaceHolder 1"/>
          <p:cNvSpPr>
            <a:spLocks noGrp="1"/>
          </p:cNvSpPr>
          <p:nvPr>
            <p:ph/>
          </p:nvPr>
        </p:nvSpPr>
        <p:spPr>
          <a:xfrm>
            <a:off x="395640" y="692640"/>
            <a:ext cx="8412840" cy="542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just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Szpital Powiatowy w Chrzanowie nieustannie stawia na jakość, dostępność i stały rozwój działalności medycznej ukierunkowując działania na realizację specjalistycznych i innowacyjnych procedur medycznych, czego wyrazem jest </a:t>
            </a:r>
            <a:r>
              <a:rPr b="1" lang="pl-PL" sz="2000" spc="-1" strike="noStrike">
                <a:solidFill>
                  <a:srgbClr val="000000"/>
                </a:solidFill>
                <a:latin typeface="Bookman Old Style"/>
              </a:rPr>
              <a:t>znaczący wzrost w 2024 roku 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liczby następujących zakresów realizowanych świadczeń medycznych: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hospitalizacje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porady specjalistyczne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świadczenia w opiece psychiatrycznej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badania laboratoryjne 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badania diagnostyczne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liczba porodów i noworodków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wyjazdy Zespołów Ratownictwa Medycznego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realizacja programów profilaktycznych i lekowych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5" name="PlaceHolder 2"/>
          <p:cNvSpPr>
            <a:spLocks noGrp="1"/>
          </p:cNvSpPr>
          <p:nvPr>
            <p:ph type="sldNum" idx="53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8606208-6DC3-454F-A9B1-DBCA02AF9BAF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2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2" name="Symbol zastępczy zawartości 30"/>
          <p:cNvGraphicFramePr/>
          <p:nvPr/>
        </p:nvGraphicFramePr>
        <p:xfrm>
          <a:off x="457200" y="1556640"/>
          <a:ext cx="8227800" cy="3815640"/>
        </p:xfrm>
        <a:graphic>
          <a:graphicData uri="http://schemas.openxmlformats.org/drawingml/2006/table">
            <a:tbl>
              <a:tblPr/>
              <a:tblGrid>
                <a:gridCol w="802080"/>
                <a:gridCol w="720000"/>
                <a:gridCol w="648000"/>
                <a:gridCol w="648000"/>
                <a:gridCol w="720000"/>
                <a:gridCol w="720000"/>
                <a:gridCol w="720000"/>
                <a:gridCol w="792000"/>
                <a:gridCol w="936000"/>
                <a:gridCol w="864000"/>
                <a:gridCol w="658080"/>
              </a:tblGrid>
              <a:tr h="1545840"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ROK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0 – 6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 </a:t>
                      </a:r>
                      <a:r>
                        <a:rPr b="1" lang="pl-PL" sz="105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rok</a:t>
                      </a:r>
                      <a:br>
                        <a:rPr sz="1050"/>
                      </a:br>
                      <a:r>
                        <a:rPr b="1" lang="pl-PL" sz="105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życia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7 – 19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 </a:t>
                      </a:r>
                      <a:r>
                        <a:rPr b="1" lang="pl-PL" sz="105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rok</a:t>
                      </a:r>
                      <a:br>
                        <a:rPr sz="1050"/>
                      </a:br>
                      <a:r>
                        <a:rPr b="1" lang="pl-PL" sz="105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życia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20 - 39 rok</a:t>
                      </a:r>
                      <a:br>
                        <a:rPr sz="1050"/>
                      </a:br>
                      <a:r>
                        <a:rPr b="1" lang="pl-PL" sz="105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życia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40 - 65</a:t>
                      </a:r>
                      <a:br>
                        <a:rPr sz="1050"/>
                      </a:br>
                      <a:r>
                        <a:rPr b="1" lang="pl-PL" sz="105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rok 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życia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66 - 75</a:t>
                      </a:r>
                      <a:br>
                        <a:rPr sz="1050"/>
                      </a:br>
                      <a:r>
                        <a:rPr b="1" lang="pl-PL" sz="105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rok 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życia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pow. 75 roku 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życia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z cukrzycą i ChUK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z DPS,</a:t>
                      </a:r>
                      <a:br>
                        <a:rPr sz="1050"/>
                      </a:br>
                      <a:r>
                        <a:rPr b="1" lang="pl-PL" sz="105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placówek socjaliza cyjnych, interwen cyjnych, resocjaliza cyjnych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opieka nad chorymi przewlekle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RAZEM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453960"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2020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182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410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859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269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2 043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453960"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2021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186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430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858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278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211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2 106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453960"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2022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189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428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877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292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2 138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453960"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2023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26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189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440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928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327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230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142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2 282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453960"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2024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178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427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940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336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249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139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5760" rIns="5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2 291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760" marR="57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</a:tbl>
          </a:graphicData>
        </a:graphic>
      </p:graphicFrame>
      <p:sp>
        <p:nvSpPr>
          <p:cNvPr id="753" name="PlaceHolder 1"/>
          <p:cNvSpPr>
            <a:spLocks noGrp="1"/>
          </p:cNvSpPr>
          <p:nvPr>
            <p:ph type="sldNum" idx="78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056B6DD-471F-4FEC-8DFE-FDD9CAD64363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29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4" name="pole tekstowe 20"/>
          <p:cNvSpPr/>
          <p:nvPr/>
        </p:nvSpPr>
        <p:spPr>
          <a:xfrm>
            <a:off x="611640" y="548640"/>
            <a:ext cx="7980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rgbClr val="3c78d0"/>
                </a:solidFill>
                <a:latin typeface="Bookman Old Style"/>
                <a:ea typeface="DejaVu Sans"/>
              </a:rPr>
              <a:t>LICZBA OSÓB ZADEKLAROWANYCH DO LEKARZA PODSTAWOWEJ OPIEKI ZDROWOTNEJ W LATACH 2020 – 2024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5" name="Symbol zastępczy zawartości 31"/>
          <p:cNvGraphicFramePr/>
          <p:nvPr/>
        </p:nvGraphicFramePr>
        <p:xfrm>
          <a:off x="939960" y="1688040"/>
          <a:ext cx="7263000" cy="4147560"/>
        </p:xfrm>
        <a:graphic>
          <a:graphicData uri="http://schemas.openxmlformats.org/drawingml/2006/table">
            <a:tbl>
              <a:tblPr/>
              <a:tblGrid>
                <a:gridCol w="2944800"/>
                <a:gridCol w="895680"/>
                <a:gridCol w="869040"/>
                <a:gridCol w="882360"/>
                <a:gridCol w="829080"/>
                <a:gridCol w="842400"/>
              </a:tblGrid>
              <a:tr h="47232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Rodzaj zespołu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 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426600">
                <a:tc>
                  <a:txBody>
                    <a:bodyPr lIns="7560" rIns="75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Specjalistyczny / 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Podstawowy I* Chrzanów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558ed5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1 987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558ed5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2 058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558ed5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2 095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558ed5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1 852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558ed5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2 139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558ed5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426600">
                <a:tc>
                  <a:txBody>
                    <a:bodyPr lIns="7560" rIns="75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Podstawowy II Chrzanów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558ed5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1 915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558ed5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1 994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558ed5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2 040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558ed5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1 822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558ed5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2 069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558ed5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426600">
                <a:tc>
                  <a:txBody>
                    <a:bodyPr lIns="7560" rIns="75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Podstawowy III Trzebinia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1 841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2 045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2 036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1 820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1 998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426600">
                <a:tc>
                  <a:txBody>
                    <a:bodyPr lIns="7560" rIns="75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Podstawowy IV Wygiełzów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1 599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1 824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1 701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1 546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1 972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426600">
                <a:tc>
                  <a:txBody>
                    <a:bodyPr lIns="7560" rIns="75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Podstawowy V Libiąż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1 391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1 483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1 409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1 215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1 471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457200">
                <a:tc>
                  <a:txBody>
                    <a:bodyPr lIns="7560" rIns="75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Podstawowy dodatkowy</a:t>
                      </a:r>
                      <a:br>
                        <a:rPr sz="1400"/>
                      </a:b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K01 D06 Chrzanów**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571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367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479880">
                <a:tc>
                  <a:txBody>
                    <a:bodyPr lIns="7560" rIns="75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Podstawowy dodatkowy 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K01 D08 Libiąż**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26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403560">
                <a:tc>
                  <a:txBody>
                    <a:bodyPr lIns="7560" rIns="75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Razem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8 733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9 999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9 674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8 255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9 649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</a:tbl>
          </a:graphicData>
        </a:graphic>
      </p:graphicFrame>
      <p:sp>
        <p:nvSpPr>
          <p:cNvPr id="756" name="PlaceHolder 1"/>
          <p:cNvSpPr>
            <a:spLocks noGrp="1"/>
          </p:cNvSpPr>
          <p:nvPr>
            <p:ph type="sldNum" idx="79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72FA244-06CC-476A-AEFF-5C3B21C42E2E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29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7" name="pole tekstowe 22"/>
          <p:cNvSpPr/>
          <p:nvPr/>
        </p:nvSpPr>
        <p:spPr>
          <a:xfrm>
            <a:off x="827640" y="5949360"/>
            <a:ext cx="740448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* Od 1 listopada 2024r Zespół Specjalistyczny został przekształcony na Zespół Podstawowy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** W związku z epidemią COVID-19 uruchomiono dodatkowe Zespoły Ratownictwa Medycznego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8" name="pole tekstowe 25"/>
          <p:cNvSpPr/>
          <p:nvPr/>
        </p:nvSpPr>
        <p:spPr>
          <a:xfrm>
            <a:off x="971640" y="476640"/>
            <a:ext cx="7188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rgbClr val="3c78d0"/>
                </a:solidFill>
                <a:latin typeface="Bookman Old Style"/>
                <a:ea typeface="DejaVu Sans"/>
              </a:rPr>
              <a:t>ZESTAWIENIE OGÓLNEJ LICZBY WYJAZDÓW ZESPOŁÓW RATOWNICTWA MEDYCZNEGO W LATACH  2020 - 2024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9" name="Symbol zastępczy zawartości 32"/>
          <p:cNvGraphicFramePr/>
          <p:nvPr/>
        </p:nvGraphicFramePr>
        <p:xfrm>
          <a:off x="971640" y="1497600"/>
          <a:ext cx="7414920" cy="4326120"/>
        </p:xfrm>
        <a:graphic>
          <a:graphicData uri="http://schemas.openxmlformats.org/drawingml/2006/table">
            <a:tbl>
              <a:tblPr/>
              <a:tblGrid>
                <a:gridCol w="2523600"/>
                <a:gridCol w="1006200"/>
                <a:gridCol w="1006200"/>
                <a:gridCol w="1006200"/>
                <a:gridCol w="1006200"/>
                <a:gridCol w="866880"/>
              </a:tblGrid>
              <a:tr h="62460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Miejsce/</a:t>
                      </a:r>
                      <a:br>
                        <a:rPr sz="1400"/>
                      </a:b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Środowisko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54072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Praca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558ed5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106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558ed5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558ed5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121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558ed5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558ed5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142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558ed5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132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558ed5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149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558ed5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54072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Szkoła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558ed5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558ed5"/>
                      </a:solidFill>
                    </a:lnR>
                    <a:lnT w="12240">
                      <a:solidFill>
                        <a:srgbClr val="558ed5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558ed5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558ed5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558ed5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558ed5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66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558ed5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54072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Dom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6 756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558ed5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8 295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558ed5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7 837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6 761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7 911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54072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Ulica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191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558ed5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207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558ed5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229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54072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Inne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960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558ed5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984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558ed5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1 164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1 099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1 294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54072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Pacjent nieobecny na miejscu zdarzenia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699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558ed5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369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558ed5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269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457200">
                <a:tc>
                  <a:txBody>
                    <a:bodyPr lIns="7560" rIns="75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Ogółem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8 733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9 999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9 674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8 255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7560" rIns="75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9 649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</a:tbl>
          </a:graphicData>
        </a:graphic>
      </p:graphicFrame>
      <p:sp>
        <p:nvSpPr>
          <p:cNvPr id="760" name="PlaceHolder 1"/>
          <p:cNvSpPr>
            <a:spLocks noGrp="1"/>
          </p:cNvSpPr>
          <p:nvPr>
            <p:ph type="sldNum" idx="80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716F809-5718-4689-A3C9-DE3E63DD74A0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29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1" name="pole tekstowe 23"/>
          <p:cNvSpPr/>
          <p:nvPr/>
        </p:nvSpPr>
        <p:spPr>
          <a:xfrm>
            <a:off x="755640" y="476640"/>
            <a:ext cx="76204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rgbClr val="3c78d0"/>
                </a:solidFill>
                <a:latin typeface="Bookman Old Style"/>
                <a:ea typeface="DejaVu Sans"/>
              </a:rPr>
              <a:t>ZESTAWIENIE LICZBY WYJAZDÓW ZESPOŁÓW RATOWNICTWA MEDYCZNEGO  WG MIEJSCA ZDARZENIA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rgbClr val="3c78d0"/>
                </a:solidFill>
                <a:latin typeface="Bookman Old Style"/>
                <a:ea typeface="DejaVu Sans"/>
              </a:rPr>
              <a:t>W LATACH 2020 - 2024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2" name="Symbol zastępczy zawartości 33"/>
          <p:cNvGraphicFramePr/>
          <p:nvPr/>
        </p:nvGraphicFramePr>
        <p:xfrm>
          <a:off x="692280" y="1913040"/>
          <a:ext cx="7758720" cy="4076280"/>
        </p:xfrm>
        <a:graphic>
          <a:graphicData uri="http://schemas.openxmlformats.org/drawingml/2006/table">
            <a:tbl>
              <a:tblPr/>
              <a:tblGrid>
                <a:gridCol w="3807720"/>
                <a:gridCol w="792000"/>
                <a:gridCol w="864000"/>
                <a:gridCol w="792000"/>
                <a:gridCol w="792000"/>
                <a:gridCol w="711360"/>
              </a:tblGrid>
              <a:tr h="450720"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Nazwa programu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lt1"/>
                          </a:solidFill>
                          <a:latin typeface="Bookman Old Style"/>
                        </a:rPr>
                        <a:t>2024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63288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Program profilaktyki raka szyjki macicy-etap pogłębionej diagnostyki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558ed5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26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558ed5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17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4800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Program profilaktyki raka piersi-etap podstawowy- pracownia mammografii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543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558ed5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752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558ed5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695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813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984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57600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Program profilaktyki raka piersi- pogłębionej diagnostyki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231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558ed5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223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558ed5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365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482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552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57600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</a:tabLst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Program profilaktyki raka szyjki macicy-etap podstawowy(cytologia)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204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558ed5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370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558ed5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341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278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310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4800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</a:tabLst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Program badań przesiewowych raka jelita grubego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558ed5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558ed5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26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212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544680"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OGÓŁEM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986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1 371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1 418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1 610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2 065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</a:tbl>
          </a:graphicData>
        </a:graphic>
      </p:graphicFrame>
      <p:sp>
        <p:nvSpPr>
          <p:cNvPr id="763" name="PlaceHolder 1"/>
          <p:cNvSpPr>
            <a:spLocks noGrp="1"/>
          </p:cNvSpPr>
          <p:nvPr>
            <p:ph type="sldNum" idx="81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0B92FBC-87B5-45A3-81B9-3BAE8D9937EF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4" name="pole tekstowe 24"/>
          <p:cNvSpPr/>
          <p:nvPr/>
        </p:nvSpPr>
        <p:spPr>
          <a:xfrm>
            <a:off x="755640" y="764640"/>
            <a:ext cx="7692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rgbClr val="3c78d0"/>
                </a:solidFill>
                <a:latin typeface="Bookman Old Style"/>
                <a:ea typeface="DejaVu Sans"/>
              </a:rPr>
              <a:t>REALIZACJA PROGRAMÓW PROFILAKTYCZNYCH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rgbClr val="3c78d0"/>
                </a:solidFill>
                <a:latin typeface="Bookman Old Style"/>
                <a:ea typeface="DejaVu Sans"/>
              </a:rPr>
              <a:t>W LATACH 2020 - 2024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PlaceHolder 1"/>
          <p:cNvSpPr>
            <a:spLocks noGrp="1"/>
          </p:cNvSpPr>
          <p:nvPr>
            <p:ph type="title"/>
          </p:nvPr>
        </p:nvSpPr>
        <p:spPr>
          <a:xfrm>
            <a:off x="457200" y="620640"/>
            <a:ext cx="821592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3100" spc="-1" strike="noStrike">
                <a:solidFill>
                  <a:srgbClr val="17375e"/>
                </a:solidFill>
                <a:latin typeface="Bookman Old Style"/>
              </a:rPr>
              <a:t>Usługi Pomocnicze</a:t>
            </a:r>
            <a:br>
              <a:rPr sz="3100"/>
            </a:br>
            <a:endParaRPr b="0" lang="pl-PL" sz="3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6" name="PlaceHolder 2"/>
          <p:cNvSpPr>
            <a:spLocks noGrp="1"/>
          </p:cNvSpPr>
          <p:nvPr>
            <p:ph/>
          </p:nvPr>
        </p:nvSpPr>
        <p:spPr>
          <a:xfrm>
            <a:off x="395640" y="1390680"/>
            <a:ext cx="3442680" cy="512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82440"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marL="82440"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17375e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2000" spc="-1" strike="noStrike">
                <a:solidFill>
                  <a:srgbClr val="17375e"/>
                </a:solidFill>
                <a:latin typeface="Bookman Old Style"/>
              </a:rPr>
              <a:t>Apteka szpitalna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17375e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2000" spc="-1" strike="noStrike">
                <a:solidFill>
                  <a:srgbClr val="17375e"/>
                </a:solidFill>
                <a:latin typeface="Bookman Old Style"/>
              </a:rPr>
              <a:t>Sterylizacja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17375e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2000" spc="-1" strike="noStrike">
                <a:solidFill>
                  <a:srgbClr val="17375e"/>
                </a:solidFill>
                <a:latin typeface="Bookman Old Style"/>
              </a:rPr>
              <a:t>Utrzymanie czystości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17375e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2000" spc="-1" strike="noStrike">
                <a:solidFill>
                  <a:srgbClr val="17375e"/>
                </a:solidFill>
                <a:latin typeface="Bookman Old Style"/>
              </a:rPr>
              <a:t>Gospodarka odpadami medycznymi </a:t>
            </a:r>
            <a:br>
              <a:rPr sz="2000"/>
            </a:br>
            <a:r>
              <a:rPr b="1" lang="pl-PL" sz="2000" spc="-1" strike="noStrike">
                <a:solidFill>
                  <a:srgbClr val="17375e"/>
                </a:solidFill>
                <a:latin typeface="Bookman Old Style"/>
              </a:rPr>
              <a:t>i komunalnymi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7" name="PlaceHolder 3"/>
          <p:cNvSpPr>
            <a:spLocks noGrp="1"/>
          </p:cNvSpPr>
          <p:nvPr>
            <p:ph/>
          </p:nvPr>
        </p:nvSpPr>
        <p:spPr>
          <a:xfrm>
            <a:off x="4337280" y="1628640"/>
            <a:ext cx="4636080" cy="171468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txBody>
          <a:bodyPr lIns="0" rIns="0" tIns="0" bIns="0" anchor="t">
            <a:normAutofit/>
          </a:bodyPr>
          <a:p>
            <a:pPr marL="6516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pl-PL" sz="2000" spc="-1" strike="noStrike">
                <a:solidFill>
                  <a:srgbClr val="000000"/>
                </a:solidFill>
                <a:latin typeface="Bookman Old Style"/>
              </a:rPr>
              <a:t>Outsourcing usług: 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Pralnia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Kuchnia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Transport sanitarny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68" name="Obraz 5" descr="Znalezione obrazy dla zapytania szpital chrzanów"/>
          <p:cNvPicPr/>
          <p:nvPr/>
        </p:nvPicPr>
        <p:blipFill>
          <a:blip r:embed="rId1"/>
          <a:stretch/>
        </p:blipFill>
        <p:spPr>
          <a:xfrm>
            <a:off x="4337280" y="3573000"/>
            <a:ext cx="4469400" cy="287136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6F10D743-8910-4041-887F-8B15B1E0DA03}" type="slidenum">
              <a:t>34</a:t>
            </a:fld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PlaceHolder 1"/>
          <p:cNvSpPr>
            <a:spLocks noGrp="1"/>
          </p:cNvSpPr>
          <p:nvPr>
            <p:ph type="title"/>
          </p:nvPr>
        </p:nvSpPr>
        <p:spPr>
          <a:xfrm>
            <a:off x="179640" y="1196640"/>
            <a:ext cx="8843400" cy="135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32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3600"/>
            </a:br>
            <a:br>
              <a:rPr sz="3600"/>
            </a:br>
            <a:br>
              <a:rPr sz="3600"/>
            </a:br>
            <a:br>
              <a:rPr sz="3600"/>
            </a:br>
            <a:br>
              <a:rPr sz="3600"/>
            </a:br>
            <a:r>
              <a:rPr b="1" lang="pl-PL" sz="3600" spc="-1" strike="noStrike" u="sng">
                <a:solidFill>
                  <a:srgbClr val="17375e"/>
                </a:solidFill>
                <a:uFillTx/>
                <a:latin typeface="Bookman Old Style"/>
              </a:rPr>
              <a:t>ZARZĄDZANIE ORGANIZACJĄ</a:t>
            </a:r>
            <a:br>
              <a:rPr sz="3600"/>
            </a:br>
            <a:endParaRPr b="0" lang="pl-PL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0" name="Symbol zastępczy zawartości 4" descr="C:\Users\KOSOWS~1\AppData\Local\Temp\slide2.jpg"/>
          <p:cNvPicPr/>
          <p:nvPr/>
        </p:nvPicPr>
        <p:blipFill>
          <a:blip r:embed="rId2"/>
          <a:stretch/>
        </p:blipFill>
        <p:spPr>
          <a:xfrm>
            <a:off x="1687320" y="3071520"/>
            <a:ext cx="5755320" cy="15699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878D04AD-EB73-463F-BE5F-D01A0DDFE627}" type="slidenum">
              <a:t>35</a:t>
            </a:fld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PlaceHolder 1"/>
          <p:cNvSpPr>
            <a:spLocks noGrp="1"/>
          </p:cNvSpPr>
          <p:nvPr>
            <p:ph type="title"/>
          </p:nvPr>
        </p:nvSpPr>
        <p:spPr>
          <a:xfrm>
            <a:off x="107640" y="274680"/>
            <a:ext cx="8812440" cy="764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17375e"/>
                </a:solidFill>
                <a:latin typeface="Bookman Old Style"/>
              </a:rPr>
              <a:t>Działania Organizacyjno - Prawne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2" name="PlaceHolder 2"/>
          <p:cNvSpPr>
            <a:spLocks noGrp="1"/>
          </p:cNvSpPr>
          <p:nvPr>
            <p:ph/>
          </p:nvPr>
        </p:nvSpPr>
        <p:spPr>
          <a:xfrm>
            <a:off x="107640" y="908640"/>
            <a:ext cx="9022680" cy="531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82440"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pl-PL" sz="1800" spc="-1" strike="noStrike" u="sng">
                <a:solidFill>
                  <a:srgbClr val="17375e"/>
                </a:solidFill>
                <a:uFillTx/>
                <a:latin typeface="Bookman Old Style"/>
              </a:rPr>
              <a:t>AKTUALIZACJA I PORZĄDKOWANIE AKTÓW WEWNĘTRZNYCH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8244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8244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</a:rPr>
              <a:t>WYDANO: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8244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</a:rPr>
              <a:t>1. 124 ZARZĄDZEŃ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w  zakresie: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Bookman Old Style"/>
              </a:rPr>
              <a:t>merytorycznej działalności medycznej,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Bookman Old Style"/>
              </a:rPr>
              <a:t>organizacji udzielania świadczeń zdrowotnych,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Bookman Old Style"/>
              </a:rPr>
              <a:t>organizacyjnym,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Bookman Old Style"/>
              </a:rPr>
              <a:t>spraw pracowniczych,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Bookman Old Style"/>
              </a:rPr>
              <a:t>gospodarki finansowo – ekonomicznej, spraw technicznych.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marL="8244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</a:rPr>
              <a:t>2. 60 KOMUNIKATÓW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8244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</a:rPr>
              <a:t>3. 200 POLECEŃ SŁUŻBOWYCH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8244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pl-PL" sz="1800" spc="-1" strike="noStrike" u="sng">
                <a:solidFill>
                  <a:srgbClr val="17375e"/>
                </a:solidFill>
                <a:uFillTx/>
                <a:latin typeface="Bookman Old Style"/>
              </a:rPr>
              <a:t>CENTRALNY REJESTR UMÓW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8244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Bookman Old Style"/>
              </a:rPr>
              <a:t>      </a:t>
            </a:r>
            <a:r>
              <a:rPr b="0" lang="pl-PL" sz="1400" spc="-1" strike="noStrike">
                <a:solidFill>
                  <a:srgbClr val="000000"/>
                </a:solidFill>
                <a:latin typeface="Bookman Old Style"/>
              </a:rPr>
              <a:t>W centralnym rejestrze umów zarejestrowano 565 umów.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AAE0E3E7-5B37-4025-9A5F-C55EE0AA2932}" type="slidenum">
              <a:t>36</a:t>
            </a:fld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PlaceHolder 1"/>
          <p:cNvSpPr>
            <a:spLocks noGrp="1"/>
          </p:cNvSpPr>
          <p:nvPr>
            <p:ph/>
          </p:nvPr>
        </p:nvSpPr>
        <p:spPr>
          <a:xfrm>
            <a:off x="179640" y="404640"/>
            <a:ext cx="8740440" cy="567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82440"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pl-PL" sz="1800" spc="-1" strike="noStrike" u="sng">
                <a:solidFill>
                  <a:srgbClr val="17375e"/>
                </a:solidFill>
                <a:uFillTx/>
                <a:latin typeface="Bookman Old Style"/>
              </a:rPr>
              <a:t>OBSŁUGA PRAWNA SZPITALA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Bookman Old Style"/>
              </a:rPr>
              <a:t>W 2024 r. obsługa prawna Szpitala Powiatowego w Chrzanowie prowadzana była przez 2 Radców Prawnych. 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Bookman Old Style"/>
              </a:rPr>
              <a:t>Celem zapewnienia sprawnej obsługi prawnej Szpitala w 2024 r. stosowano system Informacji Prawnej Legalis . 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Bookman Old Style"/>
              </a:rPr>
              <a:t>W 2024r. zostało wszczęte jedno powództwo sądowe z zakresu prowadzonej działalności leczniczej.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pl-PL" sz="1800" spc="-1" strike="noStrike" u="sng">
                <a:solidFill>
                  <a:srgbClr val="17375e"/>
                </a:solidFill>
                <a:uFillTx/>
                <a:latin typeface="Bookman Old Style"/>
              </a:rPr>
              <a:t>WSPÓŁPRACA Z RADĄ SPOŁECZNĄ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Bookman Old Style"/>
              </a:rPr>
              <a:t>4 posiedzenia, w czasie których podjęto 14 Uchwał.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pl-PL" sz="1800" spc="-1" strike="noStrike" u="sng">
                <a:solidFill>
                  <a:srgbClr val="17375e"/>
                </a:solidFill>
                <a:uFillTx/>
                <a:latin typeface="Bookman Old Style"/>
              </a:rPr>
              <a:t>KONTROLE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Bookman Old Style"/>
              </a:rPr>
              <a:t>Łącznie przeprowadzono w Szpitalu 57 kontroli, gdzie organami kontrolującymi były m.in.: Powiatowa Stacja Sanitarno-Epidemiologiczna w Chrzanowie, Urząd Marszałkowski Województwa Małopolskiego, Konsultanci Wojewódzcy, Państwowa Inspekcja Pracy, Izba Administracji Skarbowej, Starostwo Powiatowe w Chrzanowie.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pl-PL" sz="1800" spc="-1" strike="noStrike" u="sng">
                <a:solidFill>
                  <a:srgbClr val="17375e"/>
                </a:solidFill>
                <a:uFillTx/>
                <a:latin typeface="Bookman Old Style"/>
              </a:rPr>
              <a:t>OBSŁUGA  STRONY INTERNETOWEJ I INTRANETOWEJ SZPITALA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Bookman Old Style"/>
              </a:rPr>
              <a:t>W 2024 r. zamieszczono lub zaktualizowano ok. 605 informacji dotyczących  Szpitala Powiatowego w Chrzanowie.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E2A2857C-B8BE-40AA-AD86-09E84621078B}" type="slidenum">
              <a:t>37</a:t>
            </a:fld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PlaceHolder 1"/>
          <p:cNvSpPr>
            <a:spLocks noGrp="1"/>
          </p:cNvSpPr>
          <p:nvPr>
            <p:ph type="title"/>
          </p:nvPr>
        </p:nvSpPr>
        <p:spPr>
          <a:xfrm>
            <a:off x="457200" y="-171360"/>
            <a:ext cx="8215920" cy="1282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17375e"/>
                </a:solidFill>
                <a:latin typeface="Bookman Old Style"/>
              </a:rPr>
              <a:t>Działalność Promocyjna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5" name="PlaceHolder 2"/>
          <p:cNvSpPr>
            <a:spLocks noGrp="1"/>
          </p:cNvSpPr>
          <p:nvPr>
            <p:ph/>
          </p:nvPr>
        </p:nvSpPr>
        <p:spPr>
          <a:xfrm>
            <a:off x="357120" y="802080"/>
            <a:ext cx="8316000" cy="548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pl-PL" sz="1500" spc="-1" strike="noStrike">
                <a:solidFill>
                  <a:srgbClr val="000000"/>
                </a:solidFill>
                <a:latin typeface="Bookman Old Style"/>
              </a:rPr>
              <a:t>Wsparcie dla rodzin oczekujących dziecka</a:t>
            </a:r>
            <a:r>
              <a:rPr b="0" lang="pl-PL" sz="1500" spc="-1" strike="noStrike">
                <a:solidFill>
                  <a:srgbClr val="000000"/>
                </a:solidFill>
                <a:latin typeface="Bookman Old Style"/>
              </a:rPr>
              <a:t>.</a:t>
            </a: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20000"/>
              </a:lnSpc>
              <a:spcBef>
                <a:spcPts val="961"/>
              </a:spcBef>
              <a:buNone/>
              <a:tabLst>
                <a:tab algn="l" pos="0"/>
              </a:tabLst>
            </a:pPr>
            <a:r>
              <a:rPr b="0" lang="pl-PL" sz="1300" spc="-1" strike="noStrike">
                <a:solidFill>
                  <a:srgbClr val="000000"/>
                </a:solidFill>
                <a:latin typeface="Bookman Old Style"/>
              </a:rPr>
              <a:t>Szpital realizuje w ramach umowy z Narodowym Funduszem Zdrowia program Koordynowanej Opieki nad Kobietą w Ciąży (KOC). Program, realizowany przez oddziały Położniczo-Ginekologiczny i Neonatologiczny  zapewnia komplementarną opiekę nad matką w okresie ciąży, porodu, połogu oraz jej nowo narodzonym dzieckiem, pełną dostępność do świadczeń zgodnie ze wskazaniami medycznymi z możliwością zgłoszenia do programu na każdym etapie ciąży.</a:t>
            </a: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20000"/>
              </a:lnSpc>
              <a:spcBef>
                <a:spcPts val="961"/>
              </a:spcBef>
              <a:buNone/>
              <a:tabLst>
                <a:tab algn="l" pos="0"/>
              </a:tabLst>
            </a:pPr>
            <a:r>
              <a:rPr b="0" lang="pl-PL" sz="1300" spc="-1" strike="noStrike">
                <a:solidFill>
                  <a:srgbClr val="000000"/>
                </a:solidFill>
                <a:latin typeface="Bookman Old Style"/>
              </a:rPr>
              <a:t>W ramach Oddziału Położniczo-Ginekologicznego oraz Neonatologicznego co trzecią niedzielę prowadzone są cykliczne spotkania online „Dni otwarte”, które mają przybliżyć funkcjonowanie oddziału, zapoznać z warunkami i topografią Oddziału położniczo-ginekologicznego, Bloku Porodowego oraz Oddziału Neonatologicznego. W 2024r. w dniach otwartych uczestniczyło 683 osoby. </a:t>
            </a: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20000"/>
              </a:lnSpc>
              <a:spcBef>
                <a:spcPts val="961"/>
              </a:spcBef>
              <a:buNone/>
              <a:tabLst>
                <a:tab algn="l" pos="0"/>
              </a:tabLst>
            </a:pPr>
            <a:r>
              <a:rPr b="0" lang="pl-PL" sz="1300" spc="-1" strike="noStrike">
                <a:solidFill>
                  <a:srgbClr val="000000"/>
                </a:solidFill>
                <a:latin typeface="Bookman Old Style"/>
              </a:rPr>
              <a:t>W Szpitalu funkcjonują „Warsztaty dla przyszłych rodziców”. Warsztaty prowadzone są w formie hybrydowej,  na platformie Google Meet. W 2024r. uczestniczyło w nich 233 osoby.</a:t>
            </a: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20000"/>
              </a:lnSpc>
              <a:spcBef>
                <a:spcPts val="961"/>
              </a:spcBef>
              <a:buNone/>
              <a:tabLst>
                <a:tab algn="l" pos="0"/>
              </a:tabLst>
            </a:pPr>
            <a:r>
              <a:rPr b="0" lang="pl-PL" sz="1300" spc="-1" strike="noStrike">
                <a:solidFill>
                  <a:srgbClr val="000000"/>
                </a:solidFill>
                <a:latin typeface="Bookman Old Style"/>
              </a:rPr>
              <a:t>Oddział położniczo-ginekologiczny prowadzi aktywnie stronę społecznościową na facebooku, gdzie prezentuje najważniejsze wydarzenia na oddziale, informacje związane z oddziałem i tematy dotyczące zdrowia kobiety, akcje promujące zdrowie. Ponadto na stronie internetowej Szpitala można pobrać „Ulotkę informacyjną dla Pacjentek po Stracie Dziecka” oraz „Tu rodzi się szczęście” promująca porody w Szpitalu Powiatowym w Chrzanowie.</a:t>
            </a: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20000"/>
              </a:lnSpc>
              <a:spcBef>
                <a:spcPts val="961"/>
              </a:spcBef>
              <a:buNone/>
              <a:tabLst>
                <a:tab algn="l" pos="0"/>
              </a:tabLst>
            </a:pPr>
            <a:endParaRPr b="0" lang="pl-PL" sz="48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961"/>
              </a:spcBef>
              <a:buNone/>
              <a:tabLst>
                <a:tab algn="l" pos="0"/>
              </a:tabLst>
            </a:pPr>
            <a:endParaRPr b="0" lang="pl-PL" sz="4800" spc="-1" strike="noStrike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20000"/>
              </a:lnSpc>
              <a:spcBef>
                <a:spcPts val="961"/>
              </a:spcBef>
              <a:buNone/>
              <a:tabLst>
                <a:tab algn="l" pos="0"/>
              </a:tabLst>
            </a:pPr>
            <a:endParaRPr b="0" lang="pl-PL" sz="4800" spc="-1" strike="noStrike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20000"/>
              </a:lnSpc>
              <a:spcBef>
                <a:spcPts val="680"/>
              </a:spcBef>
              <a:buNone/>
              <a:tabLst>
                <a:tab algn="l" pos="0"/>
              </a:tabLst>
            </a:pPr>
            <a:endParaRPr b="0" lang="pl-PL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6ABFDCCF-13AB-4064-978B-8E83D86CDC43}" type="slidenum">
              <a:t>38</a:t>
            </a:fld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PlaceHolder 1"/>
          <p:cNvSpPr>
            <a:spLocks noGrp="1"/>
          </p:cNvSpPr>
          <p:nvPr>
            <p:ph type="title"/>
          </p:nvPr>
        </p:nvSpPr>
        <p:spPr>
          <a:xfrm>
            <a:off x="467640" y="0"/>
            <a:ext cx="7763040" cy="750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 algn="ctr">
              <a:lnSpc>
                <a:spcPct val="15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pl-PL" sz="2400" spc="-1" strike="noStrike">
                <a:solidFill>
                  <a:srgbClr val="17375e"/>
                </a:solidFill>
                <a:latin typeface="Bookman Old Style"/>
              </a:rPr>
              <a:t>Działalność Edukacyjna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7" name="PlaceHolder 2"/>
          <p:cNvSpPr>
            <a:spLocks noGrp="1"/>
          </p:cNvSpPr>
          <p:nvPr>
            <p:ph/>
          </p:nvPr>
        </p:nvSpPr>
        <p:spPr>
          <a:xfrm>
            <a:off x="467640" y="692640"/>
            <a:ext cx="8277480" cy="5728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just">
              <a:lnSpc>
                <a:spcPct val="100000"/>
              </a:lnSpc>
              <a:spcBef>
                <a:spcPts val="261"/>
              </a:spcBef>
              <a:buNone/>
              <a:tabLst>
                <a:tab algn="l" pos="0"/>
              </a:tabLst>
            </a:pP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261"/>
              </a:spcBef>
              <a:buNone/>
              <a:tabLst>
                <a:tab algn="l" pos="0"/>
              </a:tabLst>
            </a:pPr>
            <a:r>
              <a:rPr b="0" lang="pl-PL" sz="1300" spc="-1" strike="noStrike">
                <a:solidFill>
                  <a:srgbClr val="000000"/>
                </a:solidFill>
                <a:latin typeface="Bookman Old Style"/>
                <a:ea typeface="SimSun"/>
              </a:rPr>
              <a:t>Edukacja pacjentów i ich rodzin odbywa się na poszczególnych oddziałach oraz spotkaniach edukacyjnych poza szpitalem.</a:t>
            </a: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261"/>
              </a:spcBef>
              <a:buNone/>
              <a:tabLst>
                <a:tab algn="l" pos="0"/>
              </a:tabLst>
            </a:pPr>
            <a:r>
              <a:rPr b="0" lang="pl-PL" sz="1300" spc="-1" strike="noStrike">
                <a:solidFill>
                  <a:srgbClr val="000000"/>
                </a:solidFill>
                <a:latin typeface="Bookman Old Style"/>
                <a:ea typeface="SimSun"/>
              </a:rPr>
              <a:t>Edukacja prowadzona była najczęściej z zakresu: zapobiegania upadkom </a:t>
            </a:r>
            <a:br>
              <a:rPr sz="1300"/>
            </a:br>
            <a:r>
              <a:rPr b="0" lang="pl-PL" sz="1300" spc="-1" strike="noStrike">
                <a:solidFill>
                  <a:srgbClr val="000000"/>
                </a:solidFill>
                <a:latin typeface="Bookman Old Style"/>
                <a:ea typeface="SimSun"/>
              </a:rPr>
              <a:t>i ryzyku upadków, profilaktyki i leczenia odleżyn, prawidłowego żywienia, praw pacjenta, profilaktyki p/zakrzepowej, łagodzenia bólu, przygotowania do życia z chorobą, zapobieganie zakażeniom, pielęgnacji stomii. </a:t>
            </a: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159"/>
              </a:spcBef>
              <a:buNone/>
              <a:tabLst>
                <a:tab algn="l" pos="0"/>
              </a:tabLst>
            </a:pPr>
            <a:endParaRPr b="0" lang="pl-PL" sz="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261"/>
              </a:spcBef>
              <a:buNone/>
              <a:tabLst>
                <a:tab algn="l" pos="0"/>
              </a:tabLst>
            </a:pPr>
            <a:r>
              <a:rPr b="0" lang="pl-PL" sz="1300" spc="-1" strike="noStrike">
                <a:solidFill>
                  <a:srgbClr val="000000"/>
                </a:solidFill>
                <a:latin typeface="Bookman Old Style"/>
                <a:ea typeface="SimSun"/>
              </a:rPr>
              <a:t>W</a:t>
            </a:r>
            <a:r>
              <a:rPr b="1" lang="pl-PL" sz="1300" spc="-1" strike="noStrike">
                <a:solidFill>
                  <a:srgbClr val="000000"/>
                </a:solidFill>
                <a:latin typeface="Bookman Old Style"/>
                <a:ea typeface="SimSun"/>
              </a:rPr>
              <a:t> </a:t>
            </a:r>
            <a:r>
              <a:rPr b="1" lang="pl-PL" sz="1300" spc="-1" strike="noStrike">
                <a:solidFill>
                  <a:schemeClr val="accent1">
                    <a:lumMod val="50000"/>
                  </a:schemeClr>
                </a:solidFill>
                <a:latin typeface="Bookman Old Style"/>
                <a:ea typeface="SimSun"/>
              </a:rPr>
              <a:t>Punktach Konsultacyjno - Edukacyjnych</a:t>
            </a:r>
            <a:r>
              <a:rPr b="0" lang="pl-PL" sz="1300" spc="-1" strike="noStrike">
                <a:solidFill>
                  <a:schemeClr val="accent1">
                    <a:lumMod val="50000"/>
                  </a:schemeClr>
                </a:solidFill>
                <a:latin typeface="Bookman Old Style"/>
                <a:ea typeface="SimSun"/>
              </a:rPr>
              <a:t> </a:t>
            </a:r>
            <a:r>
              <a:rPr b="0" lang="pl-PL" sz="1300" spc="-1" strike="noStrike">
                <a:solidFill>
                  <a:srgbClr val="000000"/>
                </a:solidFill>
                <a:latin typeface="Bookman Old Style"/>
                <a:ea typeface="SimSun"/>
              </a:rPr>
              <a:t>działających przy Szpitalu, takich jak:</a:t>
            </a: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2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pl-PL" sz="1300" spc="-1" strike="noStrike">
                <a:solidFill>
                  <a:srgbClr val="000000"/>
                </a:solidFill>
                <a:latin typeface="Bookman Old Style"/>
                <a:ea typeface="SimSun"/>
              </a:rPr>
              <a:t>Profilaktyka i leczenie odleżyn – przeprowadzono 85 konsultacji.</a:t>
            </a: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2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pl-PL" sz="1300" spc="-1" strike="noStrike">
                <a:solidFill>
                  <a:srgbClr val="000000"/>
                </a:solidFill>
                <a:latin typeface="Bookman Old Style"/>
                <a:ea typeface="SimSun"/>
              </a:rPr>
              <a:t>W punkcie diabetologicznym rocznie prowadzono edukację w zakresie cukrzycy u  534 pierwszorazowych  pacjentów diabetologicznych oraz zrealizowano 202 pomiary cukru glukometrem. </a:t>
            </a: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2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pl-PL" sz="1300" spc="-1" strike="noStrike">
                <a:solidFill>
                  <a:srgbClr val="000000"/>
                </a:solidFill>
                <a:latin typeface="Bookman Old Style"/>
                <a:ea typeface="SimSun"/>
              </a:rPr>
              <a:t>W ramach Kompleksowej Opieki po Zawale Mięśnia Sercowego przeprowadzono edukację pacjentów w zakresie stylu życia, czynników ryzyka chorób układu krążenia u 423 pacjentów.</a:t>
            </a: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2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pl-PL" sz="1300" spc="-1" strike="noStrike">
                <a:solidFill>
                  <a:srgbClr val="000000"/>
                </a:solidFill>
                <a:latin typeface="Bookman Old Style"/>
                <a:ea typeface="SimSun"/>
              </a:rPr>
              <a:t>W punktach pielęgnacji Stomii udzielono 81 porad.</a:t>
            </a: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61"/>
              </a:spcBef>
              <a:buNone/>
              <a:tabLst>
                <a:tab algn="l" pos="0"/>
              </a:tabLst>
            </a:pPr>
            <a:r>
              <a:rPr b="0" lang="pl-PL" sz="1300" spc="-1" strike="noStrike">
                <a:solidFill>
                  <a:srgbClr val="000000"/>
                </a:solidFill>
                <a:latin typeface="Bookman Old Style"/>
                <a:ea typeface="SimSun"/>
              </a:rPr>
              <a:t>         </a:t>
            </a:r>
            <a:r>
              <a:rPr b="0" lang="pl-PL" sz="1300" spc="-1" strike="noStrike">
                <a:solidFill>
                  <a:srgbClr val="000000"/>
                </a:solidFill>
                <a:latin typeface="Bookman Old Style"/>
                <a:ea typeface="SimSun"/>
              </a:rPr>
              <a:t>-    W punkcie dietetycznym udzielono 2 440 porad zarówno pacjentom z oddziałów i ich  </a:t>
            </a: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61"/>
              </a:spcBef>
              <a:buNone/>
              <a:tabLst>
                <a:tab algn="l" pos="0"/>
              </a:tabLst>
            </a:pPr>
            <a:r>
              <a:rPr b="0" lang="pl-PL" sz="1300" spc="-1" strike="noStrike">
                <a:solidFill>
                  <a:srgbClr val="000000"/>
                </a:solidFill>
                <a:latin typeface="Bookman Old Style"/>
                <a:ea typeface="SimSun"/>
              </a:rPr>
              <a:t>               </a:t>
            </a:r>
            <a:r>
              <a:rPr b="0" lang="pl-PL" sz="1300" spc="-1" strike="noStrike">
                <a:solidFill>
                  <a:srgbClr val="000000"/>
                </a:solidFill>
                <a:latin typeface="Bookman Old Style"/>
                <a:ea typeface="SimSun"/>
              </a:rPr>
              <a:t>rodzinom, jak również pacjentom z zewnątrz i ich najbliższym oraz licealistom.</a:t>
            </a: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61"/>
              </a:spcBef>
              <a:buNone/>
              <a:tabLst>
                <a:tab algn="l" pos="0"/>
              </a:tabLst>
            </a:pP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261"/>
              </a:spcBef>
              <a:buNone/>
              <a:tabLst>
                <a:tab algn="l" pos="0"/>
              </a:tabLst>
            </a:pPr>
            <a:r>
              <a:rPr b="0" lang="pl-PL" sz="1300" spc="-1" strike="noStrike">
                <a:solidFill>
                  <a:srgbClr val="000000"/>
                </a:solidFill>
                <a:latin typeface="Bookman Old Style"/>
                <a:ea typeface="SimSun"/>
              </a:rPr>
              <a:t>W ramach współpracy z I i II Liceum Ogólnokształcącym w Chrzanowie prowadzone są spotkania </a:t>
            </a:r>
            <a:br>
              <a:rPr sz="1300"/>
            </a:br>
            <a:r>
              <a:rPr b="0" lang="pl-PL" sz="1300" spc="-1" strike="noStrike">
                <a:solidFill>
                  <a:srgbClr val="000000"/>
                </a:solidFill>
                <a:latin typeface="Bookman Old Style"/>
                <a:ea typeface="SimSun"/>
              </a:rPr>
              <a:t>z młodzieżą i zajęcia praktyczne mające na celu zapoznanie z organizacją pracy wykonywanej w Szpitalu, przybliżenie charakteru zawodów medycznych, problematyką opieki nad chorymi przewlekle, problematyką zdrowotną, prawami pacjenta, rehabilitacją chorych, badaniami laboratoryjnymi, pacjentami dializowanymi. Przeprowadzono ok. 10 spotkań. </a:t>
            </a: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261"/>
              </a:spcBef>
              <a:buNone/>
              <a:tabLst>
                <a:tab algn="l" pos="0"/>
              </a:tabLst>
            </a:pP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2F5DB320-322F-4D6C-98F7-34AFD81451A0}" type="slidenum">
              <a:t>39</a:t>
            </a:fld>
          </a:p>
        </p:txBody>
      </p:sp>
    </p:spTree>
  </p:cSld>
  <p:transition spd="slow">
    <p:split dir="out" orient="vert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PlaceHolder 1"/>
          <p:cNvSpPr>
            <a:spLocks noGrp="1"/>
          </p:cNvSpPr>
          <p:nvPr>
            <p:ph type="subTitle"/>
          </p:nvPr>
        </p:nvSpPr>
        <p:spPr>
          <a:xfrm>
            <a:off x="467640" y="1556640"/>
            <a:ext cx="8222400" cy="397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-34308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W 2024 roku w ramach kardiologii inwazyjnej leczono </a:t>
            </a:r>
            <a:r>
              <a:rPr b="1" lang="pl-PL" sz="1800" spc="-1" strike="noStrike">
                <a:solidFill>
                  <a:srgbClr val="000000"/>
                </a:solidFill>
                <a:latin typeface="Bookman Old Style"/>
              </a:rPr>
              <a:t>854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pacjentów z powodu zawału serca. Oddział kardiologiczny realizuje kompleksową opiekę kardiologiczną w ramach KOS-zawał (</a:t>
            </a:r>
            <a:r>
              <a:rPr b="1" lang="pl-PL" sz="1800" spc="-1" strike="noStrike">
                <a:solidFill>
                  <a:srgbClr val="000000"/>
                </a:solidFill>
                <a:latin typeface="Bookman Old Style"/>
              </a:rPr>
              <a:t>499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pacjentów).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Szpital od maja 2023 roku uczestniczył w pilotażu diagnostyki i leczenia pacjentów zakwalifikowanych do sieci kardiologicznej. </a:t>
            </a:r>
            <a:r>
              <a:rPr b="0" lang="pl-PL" sz="1800" spc="-1" strike="noStrike" u="sng">
                <a:solidFill>
                  <a:srgbClr val="000000"/>
                </a:solidFill>
                <a:uFillTx/>
                <a:latin typeface="Bookman Old Style"/>
              </a:rPr>
              <a:t>Program zakończył się 31.12.2024r.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55680" algn="just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W ciągu całego funkcjonowania sieci włączono do leczenia ponad </a:t>
            </a:r>
            <a:r>
              <a:rPr b="1" lang="pl-PL" sz="1800" spc="-1" strike="noStrike">
                <a:solidFill>
                  <a:srgbClr val="000000"/>
                </a:solidFill>
                <a:latin typeface="Bookman Old Style"/>
              </a:rPr>
              <a:t>1 200 osób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.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W ramach kardiologii zabiegowej wykonano </a:t>
            </a:r>
            <a:r>
              <a:rPr b="1" lang="pl-PL" sz="1800" spc="-1" strike="noStrike">
                <a:solidFill>
                  <a:srgbClr val="000000"/>
                </a:solidFill>
                <a:latin typeface="Bookman Old Style"/>
              </a:rPr>
              <a:t>301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zabiegów wszczepienia rozruszników i defibrylatorów, a w zakresie elektrokardiologii </a:t>
            </a:r>
            <a:r>
              <a:rPr b="1" lang="pl-PL" sz="1800" spc="-1" strike="noStrike">
                <a:solidFill>
                  <a:srgbClr val="000000"/>
                </a:solidFill>
                <a:latin typeface="Bookman Old Style"/>
              </a:rPr>
              <a:t>373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zabiegi ablacji.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PlaceHolder 1"/>
          <p:cNvSpPr>
            <a:spLocks noGrp="1"/>
          </p:cNvSpPr>
          <p:nvPr>
            <p:ph/>
          </p:nvPr>
        </p:nvSpPr>
        <p:spPr>
          <a:xfrm>
            <a:off x="251640" y="404640"/>
            <a:ext cx="8627400" cy="620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82440"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17375e"/>
                </a:solidFill>
                <a:latin typeface="Bookman Old Style"/>
              </a:rPr>
              <a:t>Działalność Pełnomocnika Ds. Praw Pacjenta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just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500" spc="-1" strike="noStrike">
                <a:solidFill>
                  <a:srgbClr val="000000"/>
                </a:solidFill>
                <a:latin typeface="Bookman Old Style"/>
              </a:rPr>
              <a:t>Pełnomocnik ds. Praw Pacjenta – pracownik Szpitala, który cztery razy w tygodniu (pn. wt. piątek 8.30-11.30, czw. 8.30-13.30) osobiście przyjmuje skargi, uwagi, wnioski pacjentów i ich rodzin, pomaga w sprawach organizacyjnych. </a:t>
            </a: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500" spc="-1" strike="noStrike">
                <a:solidFill>
                  <a:srgbClr val="000000"/>
                </a:solidFill>
                <a:latin typeface="Bookman Old Style"/>
              </a:rPr>
              <a:t>Forma złożenia skargi, wniosku: pisemnie, za pomocą poczty elektronicznej, ustnie </a:t>
            </a:r>
            <a:br>
              <a:rPr sz="1500"/>
            </a:br>
            <a:r>
              <a:rPr b="0" lang="pl-PL" sz="1500" spc="-1" strike="noStrike">
                <a:solidFill>
                  <a:srgbClr val="000000"/>
                </a:solidFill>
                <a:latin typeface="Bookman Old Style"/>
              </a:rPr>
              <a:t>do protokołu.</a:t>
            </a: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500" spc="-1" strike="noStrike">
                <a:solidFill>
                  <a:srgbClr val="000000"/>
                </a:solidFill>
                <a:latin typeface="Bookman Old Style"/>
              </a:rPr>
              <a:t>Łącznie w 2024 r.: 15 skarg (wszystkie niezasadne), 22 wnioski i uwagi.</a:t>
            </a: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500" spc="-1" strike="noStrike">
                <a:solidFill>
                  <a:srgbClr val="000000"/>
                </a:solidFill>
                <a:latin typeface="Bookman Old Style"/>
              </a:rPr>
              <a:t>Sposób rozpatrzenia skarg i wniosków: określony procedurą P-PJ 14/01.</a:t>
            </a: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500" spc="-1" strike="noStrike">
                <a:solidFill>
                  <a:srgbClr val="000000"/>
                </a:solidFill>
                <a:latin typeface="Bookman Old Style"/>
              </a:rPr>
              <a:t>W 2024 r. Pełnomocnik przyjął 903 pacjentów i członków ich rodzin.</a:t>
            </a: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just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just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just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just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9" name="Picture 2" descr="C:\Users\Dell\Desktop\5e6b8f7811443_o_full.jpg"/>
          <p:cNvPicPr/>
          <p:nvPr/>
        </p:nvPicPr>
        <p:blipFill>
          <a:blip r:embed="rId1"/>
          <a:stretch/>
        </p:blipFill>
        <p:spPr>
          <a:xfrm>
            <a:off x="1857240" y="3357720"/>
            <a:ext cx="4701240" cy="3129480"/>
          </a:xfrm>
          <a:prstGeom prst="rect">
            <a:avLst/>
          </a:prstGeom>
          <a:ln w="0">
            <a:noFill/>
          </a:ln>
        </p:spPr>
      </p:pic>
      <p:sp>
        <p:nvSpPr>
          <p:cNvPr id="780" name="PlaceHolder 2"/>
          <p:cNvSpPr>
            <a:spLocks noGrp="1"/>
          </p:cNvSpPr>
          <p:nvPr>
            <p:ph type="sldNum" idx="82"/>
          </p:nvPr>
        </p:nvSpPr>
        <p:spPr>
          <a:xfrm>
            <a:off x="6553080" y="6356520"/>
            <a:ext cx="2120040" cy="35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2D96D4E-2256-4F68-89B9-3B4B0456CE13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PlaceHolder 1"/>
          <p:cNvSpPr>
            <a:spLocks noGrp="1"/>
          </p:cNvSpPr>
          <p:nvPr>
            <p:ph/>
          </p:nvPr>
        </p:nvSpPr>
        <p:spPr>
          <a:xfrm>
            <a:off x="611640" y="260640"/>
            <a:ext cx="7619040" cy="3658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marL="82440" indent="0" algn="ctr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1" lang="pl-PL" sz="3600" spc="-1" strike="noStrike" u="sng">
                <a:solidFill>
                  <a:srgbClr val="17375e"/>
                </a:solidFill>
                <a:uFillTx/>
                <a:latin typeface="Bookman Old Style"/>
              </a:rPr>
              <a:t>ZARZĄDZANIE</a:t>
            </a:r>
            <a:endParaRPr b="0" lang="pl-PL" sz="36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ctr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1" lang="pl-PL" sz="3600" spc="-1" strike="noStrike" u="sng">
                <a:solidFill>
                  <a:srgbClr val="17375e"/>
                </a:solidFill>
                <a:uFillTx/>
                <a:latin typeface="Bookman Old Style"/>
              </a:rPr>
              <a:t> </a:t>
            </a:r>
            <a:r>
              <a:rPr b="1" lang="pl-PL" sz="3600" spc="-1" strike="noStrike" u="sng">
                <a:solidFill>
                  <a:srgbClr val="17375e"/>
                </a:solidFill>
                <a:uFillTx/>
                <a:latin typeface="Bookman Old Style"/>
              </a:rPr>
              <a:t>JAKOŚCIĄ</a:t>
            </a:r>
            <a:br>
              <a:rPr sz="3600"/>
            </a:br>
            <a:endParaRPr b="0" lang="pl-PL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2" name="Obraz 4" descr="Znalezione obrazy dla zapytania szpital chrzanów pogotowie"/>
          <p:cNvPicPr/>
          <p:nvPr/>
        </p:nvPicPr>
        <p:blipFill>
          <a:blip r:embed="rId2"/>
          <a:stretch/>
        </p:blipFill>
        <p:spPr>
          <a:xfrm>
            <a:off x="1763640" y="3141000"/>
            <a:ext cx="5467320" cy="3154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2656C8C4-C0BC-4A15-94A7-65BE67CD58E4}" type="slidenum">
              <a:t>41</a:t>
            </a:fld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PlaceHolder 1"/>
          <p:cNvSpPr>
            <a:spLocks noGrp="1"/>
          </p:cNvSpPr>
          <p:nvPr>
            <p:ph type="title"/>
          </p:nvPr>
        </p:nvSpPr>
        <p:spPr>
          <a:xfrm>
            <a:off x="539640" y="404640"/>
            <a:ext cx="8218440" cy="9248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2800"/>
            </a:br>
            <a:r>
              <a:rPr b="1" lang="pl-PL" sz="2800" spc="-1" strike="noStrike">
                <a:solidFill>
                  <a:srgbClr val="03495c"/>
                </a:solidFill>
                <a:latin typeface="Bookman Old Style"/>
              </a:rPr>
              <a:t>Zintegrowany System Zarządzania</a:t>
            </a:r>
            <a:br>
              <a:rPr sz="2800"/>
            </a:b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4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424000" cy="5677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109800" indent="0" algn="ctr">
              <a:lnSpc>
                <a:spcPct val="114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pl-PL" sz="1200" spc="-1" strike="noStrike">
                <a:solidFill>
                  <a:srgbClr val="000000"/>
                </a:solidFill>
                <a:latin typeface="Bookman Old Style"/>
              </a:rPr>
              <a:t>a) </a:t>
            </a:r>
            <a:r>
              <a:rPr b="1" lang="pl-PL" sz="1200" spc="-1" strike="noStrike" u="sng">
                <a:solidFill>
                  <a:srgbClr val="000000"/>
                </a:solidFill>
                <a:uFillTx/>
                <a:latin typeface="Bookman Old Style"/>
              </a:rPr>
              <a:t>Normy ISO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14000"/>
              </a:lnSpc>
              <a:spcBef>
                <a:spcPts val="241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Norma ISO 9001: 2015 – System Zarządzania Jakością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14000"/>
              </a:lnSpc>
              <a:spcBef>
                <a:spcPts val="241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Norma ISO 45001: 2018 – System Zarządzania Bezpieczeństwem i Higieną Pracy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14000"/>
              </a:lnSpc>
              <a:spcBef>
                <a:spcPts val="241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Norma ISO 27001: 2022 – System Zarządzania Bezpieczeństwem Informacji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14000"/>
              </a:lnSpc>
              <a:spcBef>
                <a:spcPts val="241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Norma ISO 14001: 2015 – System Zarządzania Środowiskiem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109800" indent="0" algn="just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Szpital Powiatowy w Chrzanowie kontynuuje działania związane z podnoszeniem jakości i utrzymaniem systemu zarządzania. System zarządzania jakością w 2015r. został zintegrowany z normą BS OHSAS 18001: 2007 i od tego czasu funkcjonuje jako </a:t>
            </a:r>
            <a:r>
              <a:rPr b="1" lang="pl-PL" sz="1200" spc="-1" strike="noStrike">
                <a:solidFill>
                  <a:srgbClr val="000000"/>
                </a:solidFill>
                <a:latin typeface="Bookman Old Style"/>
              </a:rPr>
              <a:t>Zintegrowany System Zarządzania</a:t>
            </a: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. W 2018 roku kierownictwo Szpitala zdecydowało o poszerzeniu zakresu Zintegrowanego Systemu Zarządzania o dwie kolejne normy,</a:t>
            </a:r>
            <a:br>
              <a:rPr sz="1200"/>
            </a:b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a mianowicie: ISO 27001 (bezpieczeństwo informacji) i ISO 14001 (środowisko).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109800" indent="0" algn="just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W kwietniu 2024r. Szpital został poddany audytowi certyfikującemu i na następny cykl (3 letni) otrzymał certyfikaty dla normy ISO 9001 i ISO 27001.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109800" indent="0" algn="just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Okresy między audytami nadzoru przeznaczone są corocznie na audity wewnętrzne, realizowane przez zespoły audytorów wewnętrznych (wyłonionych spośród pracowników szpitala).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109800" indent="0">
              <a:lnSpc>
                <a:spcPct val="114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Zadaniem audytów jest:</a:t>
            </a: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	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14000"/>
              </a:lnSpc>
              <a:spcBef>
                <a:spcPts val="241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Sprawdzanie systemu we wszystkich obszarach szpitala poprzez kontrolę przebiegu procesu,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14000"/>
              </a:lnSpc>
              <a:spcBef>
                <a:spcPts val="241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Zweryfikowanie audytowanych działań zgodnie z systemami i dokumentacją,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14000"/>
              </a:lnSpc>
              <a:spcBef>
                <a:spcPts val="241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Zweryfikowanie efektywności Zintegrowanego Systemu Zarządzania,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14000"/>
              </a:lnSpc>
              <a:spcBef>
                <a:spcPts val="241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Określenie obszarów do doskonalenia,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14000"/>
              </a:lnSpc>
              <a:spcBef>
                <a:spcPts val="241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Doskonalenie systemów w szpitalu,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14000"/>
              </a:lnSpc>
              <a:spcBef>
                <a:spcPts val="241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Przedstawienie wyników audytu.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8244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5" name="PlaceHolder 3"/>
          <p:cNvSpPr>
            <a:spLocks noGrp="1"/>
          </p:cNvSpPr>
          <p:nvPr>
            <p:ph type="sldNum" idx="83"/>
          </p:nvPr>
        </p:nvSpPr>
        <p:spPr>
          <a:xfrm>
            <a:off x="7924680" y="6356520"/>
            <a:ext cx="750960" cy="35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035c75"/>
                </a:solidFill>
                <a:latin typeface="Constantia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CAF0BBB-6085-40D2-A7D9-4B0FEC9FC9DE}" type="slidenum">
              <a:rPr b="0" lang="pl-PL" sz="1200" spc="-1" strike="noStrike">
                <a:solidFill>
                  <a:srgbClr val="035c75"/>
                </a:solidFill>
                <a:latin typeface="Constantia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PlaceHolder 1"/>
          <p:cNvSpPr>
            <a:spLocks noGrp="1"/>
          </p:cNvSpPr>
          <p:nvPr>
            <p:ph/>
          </p:nvPr>
        </p:nvSpPr>
        <p:spPr>
          <a:xfrm>
            <a:off x="467640" y="692640"/>
            <a:ext cx="8220600" cy="5751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2000"/>
          </a:bodyPr>
          <a:p>
            <a:pPr marL="150840" indent="0" algn="just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pl-PL" sz="2200" spc="-1" strike="noStrike">
              <a:solidFill>
                <a:srgbClr val="000000"/>
              </a:solidFill>
              <a:latin typeface="Arial"/>
            </a:endParaRPr>
          </a:p>
          <a:p>
            <a:pPr marL="150840" indent="0" algn="just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0" lang="pl-PL" sz="1700" spc="-1" strike="noStrike">
                <a:solidFill>
                  <a:srgbClr val="000000"/>
                </a:solidFill>
                <a:latin typeface="Bookman Old Style"/>
              </a:rPr>
              <a:t>Efektem wykonanych audytów było zidentyfikowanie obszarów wymagających doskonalenia, jak również podjęcie konkretnych działań mających na celu poprawę jakości i udzielanych świadczeń.</a:t>
            </a:r>
            <a:endParaRPr b="0" lang="pl-PL" sz="1700" spc="-1" strike="noStrike">
              <a:solidFill>
                <a:srgbClr val="000000"/>
              </a:solidFill>
              <a:latin typeface="Arial"/>
            </a:endParaRPr>
          </a:p>
          <a:p>
            <a:pPr marL="150840" indent="0" algn="just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0" lang="pl-PL" sz="1700" spc="-1" strike="noStrike">
                <a:solidFill>
                  <a:srgbClr val="000000"/>
                </a:solidFill>
                <a:latin typeface="Bookman Old Style"/>
              </a:rPr>
              <a:t>Podsumowanie funkcjonowania Zintegrowanego Systemu Zarządzania odbywa się na corocznych Kierowniczych Przeglądach Zarządzania.</a:t>
            </a:r>
            <a:endParaRPr b="0" lang="pl-PL" sz="1700" spc="-1" strike="noStrike">
              <a:solidFill>
                <a:srgbClr val="000000"/>
              </a:solidFill>
              <a:latin typeface="Arial"/>
            </a:endParaRPr>
          </a:p>
          <a:p>
            <a:pPr marL="150840" indent="0" algn="just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0" lang="pl-PL" sz="1700" spc="-1" strike="noStrike">
                <a:solidFill>
                  <a:srgbClr val="000000"/>
                </a:solidFill>
                <a:latin typeface="Bookman Old Style"/>
              </a:rPr>
              <a:t>Potwierdzono, że Zintegrowany System Zarządzania:</a:t>
            </a:r>
            <a:endParaRPr b="0" lang="pl-PL" sz="1700" spc="-1" strike="noStrike">
              <a:solidFill>
                <a:srgbClr val="000000"/>
              </a:solidFill>
              <a:latin typeface="Arial"/>
            </a:endParaRPr>
          </a:p>
          <a:p>
            <a:pPr marL="381240" indent="-381240" algn="just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Daje możliwość przedłożenia celów strategicznych na cele dla poszczególnych procesów.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381240" indent="-381240" algn="just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Ukierunkowany jest na potrzeby i zadowolenie pacjenta poprzez system mierników procesów i ich monitorowanie. Ankietowanie osób, które korzystały z opieki medycznej pozwoliło zgromadzić informacje na temat przebiegu procesu diagnostyk, leczenia, pielęgnowania i rehabilitacji oraz prawidłowości postępowania personelu.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381240" indent="-381240" algn="just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Umożliwia większy stopień nadzoru nad zasobami wykorzystywanymi w Szpitalu, tak aby przyniosły one wartość dodatnią dla pacjenta i personelu.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150840" indent="0" algn="just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Pozwala na: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381240" indent="-381240" algn="just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Stałą poprawę stanu bezpieczeństwa i higieny pracy na wszystkich stanowiskach pracy,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381240" indent="-381240" algn="just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Skuteczne zapobieganie wypadkom przy pracy i chorobom zawodowym oraz zdarzeniom potencjalnie wypadkowym,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381240" indent="-381240" algn="just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Zarządzenie ryzykiem (identyfikacja zagrożeń wraz z wprowadzanymi środkami zapobiegawczymi, weryfikacja oceny ryzyka zawodowego).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381240" indent="-381240" algn="just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Kształtuje projakościowy klimat w Szpitalu poprzez formułowanie jednoznacznych, mierzalnych i osiągalnych celów i takie ich przyporządkowanie poszczególnym pracownikom, aby każda osoba potrafiła zdefiniować obszar, za który jest odpowiedzialna. Działania te spowodowały powstanie zespołów zadaniowych z określonym zakresem uprawnień i odpowiedzialności. Powoduje to oddolny wzrost zaangażowania pracowników. 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150840" indent="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150840" indent="0">
              <a:lnSpc>
                <a:spcPct val="100000"/>
              </a:lnSpc>
              <a:spcBef>
                <a:spcPts val="519"/>
              </a:spcBef>
              <a:buNone/>
              <a:tabLst>
                <a:tab algn="l" pos="0"/>
              </a:tabLst>
            </a:pPr>
            <a:endParaRPr b="0" lang="pl-P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7" name="PlaceHolder 2"/>
          <p:cNvSpPr>
            <a:spLocks noGrp="1"/>
          </p:cNvSpPr>
          <p:nvPr>
            <p:ph type="sldNum" idx="84"/>
          </p:nvPr>
        </p:nvSpPr>
        <p:spPr>
          <a:xfrm>
            <a:off x="7924680" y="6356520"/>
            <a:ext cx="753120" cy="35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035c75"/>
                </a:solidFill>
                <a:latin typeface="Constantia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365D061-3661-4592-B6E8-5C45FB652F06}" type="slidenum">
              <a:rPr b="0" lang="pl-PL" sz="1200" spc="-1" strike="noStrike">
                <a:solidFill>
                  <a:srgbClr val="035c75"/>
                </a:solidFill>
                <a:latin typeface="Constantia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PlaceHolder 1"/>
          <p:cNvSpPr>
            <a:spLocks noGrp="1"/>
          </p:cNvSpPr>
          <p:nvPr>
            <p:ph/>
          </p:nvPr>
        </p:nvSpPr>
        <p:spPr>
          <a:xfrm>
            <a:off x="107640" y="116640"/>
            <a:ext cx="8312400" cy="636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2000"/>
          </a:bodyPr>
          <a:p>
            <a:pPr marL="401400" indent="0" algn="ctr">
              <a:lnSpc>
                <a:spcPct val="100000"/>
              </a:lnSpc>
              <a:spcBef>
                <a:spcPts val="961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1" lang="pl-PL" sz="1200" spc="-1" strike="noStrike" u="sng">
                <a:solidFill>
                  <a:srgbClr val="000000"/>
                </a:solidFill>
                <a:uFillTx/>
                <a:latin typeface="Bookman Old Style"/>
              </a:rPr>
              <a:t>b</a:t>
            </a:r>
            <a:r>
              <a:rPr b="1" lang="pl-PL" sz="1500" spc="-1" strike="noStrike" u="sng">
                <a:solidFill>
                  <a:srgbClr val="000000"/>
                </a:solidFill>
                <a:uFillTx/>
                <a:latin typeface="Bookman Old Style"/>
              </a:rPr>
              <a:t>) Akredytacja</a:t>
            </a: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  <a:p>
            <a:pPr marL="401400" indent="0" algn="just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Najskuteczniejszą i najszerzej sprawdzoną w świecie metodą zapewnienia wysokiej jakości świadczeń jest akredytacja. Najcenniejszym elementem systemu akredytacji jest to, że pojedyncza placówka ma możliwość dokonania samooceny poprzez porównanie się w wzorcami dobrego postępowania jakimi są właśnie standardy akredytacyjne. Akredytacja to dobrowolny, usystematyzowany proces oceny, dokonywany na podstawie wymagań standardów akredytacyjnych. 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401400" indent="0" algn="just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W dniach 21.06 - 23.06.2023 roku odbyła się w Szpitalu kolejna wizyta akredytacyjna prowadzona przez wizytatorów Centrum Monitorowania Jakości w Ochronie Zdrowia w Krakowie. 12 września 2023 roku Szpital otrzymał </a:t>
            </a:r>
            <a:r>
              <a:rPr b="1" lang="pl-PL" sz="1200" spc="-1" strike="noStrike">
                <a:solidFill>
                  <a:srgbClr val="000000"/>
                </a:solidFill>
                <a:latin typeface="Bookman Old Style"/>
              </a:rPr>
              <a:t>Certyfikat Akredytacyjny </a:t>
            </a: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od Ministra Zdrowia na 3 lata. Certyfikat jest potwierdzeniem spełnienia standardów akredytacyjnych w zakresie udzielania świadczeń zdrowotnych oraz funkcjonowania jednostki. Spełnienie standardów akredytacyjnych przez Szpital w 78%  dowodzi, że szpital dokłada wszelkiej staranności, aby opieka dostarczana pacjentom była najwyższej jakości, bezpieczna i skuteczna. Potwierdza również, że personel Szpitala posiada dużą wiedzę, którą wykorzystuje w realizacji codziennych obowiązków. 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401400" indent="0" algn="just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6 września 2024 roku ukazało się kolejne wydanie standardów akredytacyjnych (Obwieszczenie Ministra Zdrowia w sprawie standardów akredytacyjnych dla działalności leczniczej w rodzaju całodobowe i stacjonarne świadczenia zdrowotne szpitalne), nakładające na szpitale nowe wymagania.  Szpital podjął szereg działań zmierzających do uzyskania kolejnego certyfikatu akredytacyjnego. 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401400" indent="0" algn="just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Działania prowadzone przez Szpital w celu podniesienia jakości: 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1006920" indent="-1006920" algn="just">
              <a:lnSpc>
                <a:spcPct val="100000"/>
              </a:lnSpc>
              <a:spcBef>
                <a:spcPts val="87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kontrola dokumentacji medycznej (lekarskiej, pielęgniarskiej) w oparciu o obowiązujące przepisy prawne oraz standardy akredytacyjne,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1006920" indent="-1006920" algn="just">
              <a:lnSpc>
                <a:spcPct val="100000"/>
              </a:lnSpc>
              <a:spcBef>
                <a:spcPts val="87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doskonalenie systemu wskaźników jakości oraz pracy komitetów i zespołów wymaganych przez akredytację,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1006920" indent="-1006920" algn="just">
              <a:lnSpc>
                <a:spcPct val="100000"/>
              </a:lnSpc>
              <a:spcBef>
                <a:spcPts val="87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aktualizacja i opracowanie procedur, standardów algorytmów postępowania medycznego w celu ujednolicenia zasad sprawowania opieki nad pacjentem oraz ich implementacja, 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1006920" indent="-1006920" algn="just">
              <a:lnSpc>
                <a:spcPct val="100000"/>
              </a:lnSpc>
              <a:spcBef>
                <a:spcPts val="87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uporządkowanie dokumentacji organizacyjnej Szpitala (m.in. regulaminy, zasady obiegu i ochrony dokumentacji, procedury, instrukcje, standardy, wytyczne),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1006920" indent="-1006920" algn="just">
              <a:lnSpc>
                <a:spcPct val="100000"/>
              </a:lnSpc>
              <a:spcBef>
                <a:spcPts val="87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uporządkowanie procesu zarządzania zasobami ludzkimi, procesu zarządzania aparaturą medyczną, procesu zarządzania infrastrukturą, procesu zarządzania środowiskiem opieki, procesu zarządzania informacją i innych procesów pomocniczych funkcjonujących w szpitalu,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1006920" indent="-1006920" algn="just">
              <a:lnSpc>
                <a:spcPct val="100000"/>
              </a:lnSpc>
              <a:spcBef>
                <a:spcPts val="87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budowanie i prowadzenie systemu raportowania zdarzeń niepożądanych,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1006920" indent="-1006920" algn="just">
              <a:lnSpc>
                <a:spcPct val="100000"/>
              </a:lnSpc>
              <a:spcBef>
                <a:spcPts val="87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czynne uczestnictwo w projektach organizowanych przez Centrum Monitorowania Jakości (Decubitus – usystematyzowanie informacji gromadzonych na temat odleżyn, Pasat Open- monitorowanie opinii pacjentów, Badanie kultury bezpieczeństwa w polskich szpitalach – monitorowanie opinii personelu, WSK - coroczne badanie wskaźników jakości).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Ponadto na początku roku 2024 Szpital otrzymał certyfikat potwierdzający spełnienie standardów akredytacyjnych w zakresie Szpitalnego Systemu Jakości Dawstwa. 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19"/>
              </a:spcBef>
              <a:buNone/>
              <a:tabLst>
                <a:tab algn="l" pos="0"/>
              </a:tabLst>
            </a:pP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9" name="PlaceHolder 2"/>
          <p:cNvSpPr>
            <a:spLocks noGrp="1"/>
          </p:cNvSpPr>
          <p:nvPr>
            <p:ph type="sldNum" idx="85"/>
          </p:nvPr>
        </p:nvSpPr>
        <p:spPr>
          <a:xfrm>
            <a:off x="7924680" y="6356520"/>
            <a:ext cx="753120" cy="35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035c75"/>
                </a:solidFill>
                <a:latin typeface="Constantia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28FC692-5A06-487E-B5ED-EF33DA217BE4}" type="slidenum">
              <a:rPr b="0" lang="pl-PL" sz="1200" spc="-1" strike="noStrike">
                <a:solidFill>
                  <a:srgbClr val="035c75"/>
                </a:solidFill>
                <a:latin typeface="Constantia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PlaceHolder 1"/>
          <p:cNvSpPr>
            <a:spLocks noGrp="1"/>
          </p:cNvSpPr>
          <p:nvPr>
            <p:ph/>
          </p:nvPr>
        </p:nvSpPr>
        <p:spPr>
          <a:xfrm>
            <a:off x="457200" y="692640"/>
            <a:ext cx="8485560" cy="5658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109800" indent="0" algn="ctr">
              <a:lnSpc>
                <a:spcPct val="114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pl-PL" sz="1200" spc="-1" strike="noStrike" u="sng">
                <a:solidFill>
                  <a:srgbClr val="000000"/>
                </a:solidFill>
                <a:uFillTx/>
                <a:latin typeface="Bookman Old Style"/>
              </a:rPr>
              <a:t>c) Akredytacja PCA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109800" indent="0" algn="just">
              <a:lnSpc>
                <a:spcPct val="114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Po skutecznie przeprowadzonych przygotowaniach w dniu 29.04.2015r. Laboratorium Mikrobiologii Zakładu Diagnostyki Laboratoryjnej otrzymało dla badania „Kał na nosicielstwo Shigella i Salmonella” akredytację spełniając wymagania normy PN-EN /IEC 17025:2005 i uzyskało CERTYFIKAT AKREDYTACJI LABORATORIUM BADAWCZEGO Nr AB 1558. 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109800" indent="0" algn="just">
              <a:lnSpc>
                <a:spcPct val="114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W 2022 roku miał miejsce audyt certyfikujący. Przyznano certyfikat akredytacyjny do 28 kwietnia 2027 roku. W grudniu 2024r. Laboratorium Mikrobiologii pozytywnie przeszło kolejny audyt nadzoru.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109800" indent="0" algn="ctr">
              <a:lnSpc>
                <a:spcPct val="114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pl-PL" sz="2000" spc="-1" strike="noStrike" u="sng">
                <a:solidFill>
                  <a:schemeClr val="accent1">
                    <a:lumMod val="50000"/>
                  </a:schemeClr>
                </a:solidFill>
                <a:uFillTx/>
                <a:latin typeface="Constantia"/>
              </a:rPr>
              <a:t>CERTYFIKATY  JAKOŚCI: 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1" name="Picture 5" descr="\\ad\TRANSF PZS 1\Certyfikaty\PCA\Certyfikat_PCA_-06-03-2020.jpg"/>
          <p:cNvPicPr/>
          <p:nvPr/>
        </p:nvPicPr>
        <p:blipFill>
          <a:blip r:embed="rId1"/>
          <a:stretch/>
        </p:blipFill>
        <p:spPr>
          <a:xfrm>
            <a:off x="312120" y="3285000"/>
            <a:ext cx="1839600" cy="2603880"/>
          </a:xfrm>
          <a:prstGeom prst="rect">
            <a:avLst/>
          </a:prstGeom>
          <a:ln w="0">
            <a:noFill/>
          </a:ln>
        </p:spPr>
      </p:pic>
      <p:sp>
        <p:nvSpPr>
          <p:cNvPr id="792" name="PlaceHolder 2"/>
          <p:cNvSpPr>
            <a:spLocks noGrp="1"/>
          </p:cNvSpPr>
          <p:nvPr>
            <p:ph type="sldNum" idx="86"/>
          </p:nvPr>
        </p:nvSpPr>
        <p:spPr>
          <a:xfrm>
            <a:off x="7924680" y="6356520"/>
            <a:ext cx="753120" cy="35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035c75"/>
                </a:solidFill>
                <a:latin typeface="Constantia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6A6966F-1264-480E-BD46-E57C8AD93D0D}" type="slidenum">
              <a:rPr b="0" lang="pl-PL" sz="1200" spc="-1" strike="noStrike">
                <a:solidFill>
                  <a:srgbClr val="035c75"/>
                </a:solidFill>
                <a:latin typeface="Constantia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93" name="Obraz 6" descr=""/>
          <p:cNvPicPr/>
          <p:nvPr/>
        </p:nvPicPr>
        <p:blipFill>
          <a:blip r:embed="rId2"/>
          <a:stretch/>
        </p:blipFill>
        <p:spPr>
          <a:xfrm>
            <a:off x="6654600" y="3040560"/>
            <a:ext cx="1506600" cy="1295280"/>
          </a:xfrm>
          <a:prstGeom prst="rect">
            <a:avLst/>
          </a:prstGeom>
          <a:ln w="0">
            <a:noFill/>
          </a:ln>
        </p:spPr>
      </p:pic>
      <p:pic>
        <p:nvPicPr>
          <p:cNvPr id="794" name="Obraz 13" descr=""/>
          <p:cNvPicPr/>
          <p:nvPr/>
        </p:nvPicPr>
        <p:blipFill>
          <a:blip r:embed="rId3"/>
          <a:stretch/>
        </p:blipFill>
        <p:spPr>
          <a:xfrm>
            <a:off x="2349360" y="3285720"/>
            <a:ext cx="1837800" cy="2603160"/>
          </a:xfrm>
          <a:prstGeom prst="rect">
            <a:avLst/>
          </a:prstGeom>
          <a:ln w="0">
            <a:noFill/>
          </a:ln>
        </p:spPr>
      </p:pic>
      <p:pic>
        <p:nvPicPr>
          <p:cNvPr id="795" name="Obraz 14" descr=""/>
          <p:cNvPicPr/>
          <p:nvPr/>
        </p:nvPicPr>
        <p:blipFill>
          <a:blip r:embed="rId4"/>
          <a:stretch/>
        </p:blipFill>
        <p:spPr>
          <a:xfrm>
            <a:off x="4443480" y="3268080"/>
            <a:ext cx="1838880" cy="2604600"/>
          </a:xfrm>
          <a:prstGeom prst="rect">
            <a:avLst/>
          </a:prstGeom>
          <a:ln w="0">
            <a:noFill/>
          </a:ln>
        </p:spPr>
      </p:pic>
      <p:pic>
        <p:nvPicPr>
          <p:cNvPr id="796" name="Obraz 15" descr=""/>
          <p:cNvPicPr/>
          <p:nvPr/>
        </p:nvPicPr>
        <p:blipFill>
          <a:blip r:embed="rId5"/>
          <a:stretch/>
        </p:blipFill>
        <p:spPr>
          <a:xfrm>
            <a:off x="6347880" y="4499640"/>
            <a:ext cx="2354400" cy="1693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PlaceHolder 1"/>
          <p:cNvSpPr>
            <a:spLocks noGrp="1"/>
          </p:cNvSpPr>
          <p:nvPr>
            <p:ph/>
          </p:nvPr>
        </p:nvSpPr>
        <p:spPr>
          <a:xfrm>
            <a:off x="357120" y="571680"/>
            <a:ext cx="8631720" cy="5702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82440"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03495c"/>
                </a:solidFill>
                <a:latin typeface="Bookman Old Style"/>
              </a:rPr>
              <a:t>Kontrola Zakażeń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just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 algn="just">
              <a:lnSpc>
                <a:spcPct val="100000"/>
              </a:lnSpc>
              <a:spcBef>
                <a:spcPts val="241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1" lang="pl-PL" sz="1200" spc="-1" strike="noStrike">
                <a:solidFill>
                  <a:srgbClr val="000000"/>
                </a:solidFill>
                <a:latin typeface="Bookman Old Style"/>
              </a:rPr>
              <a:t>Zakażenie szpitalne </a:t>
            </a: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– zakażenie, które wystąpiło w związku z udzielaniem świadczeń zdrowotnych, </a:t>
            </a:r>
            <a:br>
              <a:rPr sz="1200"/>
            </a:b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w przypadku gdy choroba nie pozostawała w okresie udzielania świadczeń zdrowotnych w okresie wylęgania, albo wystąpiła w okresie nie dłuższym niż najdłuższy okres jej wylęgania (Ustawa z dnia </a:t>
            </a:r>
            <a:br>
              <a:rPr sz="1200"/>
            </a:b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5 grudnia 2008 z późn. zm. o zapobieganiu oraz zwalczaniu zakażeń i chorób zakaźnych u ludzi ).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 algn="just">
              <a:lnSpc>
                <a:spcPct val="100000"/>
              </a:lnSpc>
              <a:spcBef>
                <a:spcPts val="241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Element zapewnienia jakości w opiece zdrowotnej.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 algn="just">
              <a:lnSpc>
                <a:spcPct val="100000"/>
              </a:lnSpc>
              <a:spcBef>
                <a:spcPts val="241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Monitorowanie zakażeń  –Komitet i Zespół ds. Kontroli Zakażeń Szpitalnych.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274320" indent="-274320" algn="just">
              <a:lnSpc>
                <a:spcPct val="100000"/>
              </a:lnSpc>
              <a:spcBef>
                <a:spcPts val="241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</a:rPr>
              <a:t>Ocena sytuacji epidemiologicznej szpitala: w oparciu o dane z Zakładu Diagnostyki Laboratoryjnej. 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just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98" name="Tabela 2"/>
          <p:cNvGraphicFramePr/>
          <p:nvPr/>
        </p:nvGraphicFramePr>
        <p:xfrm>
          <a:off x="539640" y="2925000"/>
          <a:ext cx="7631640" cy="3355200"/>
        </p:xfrm>
        <a:graphic>
          <a:graphicData uri="http://schemas.openxmlformats.org/drawingml/2006/table">
            <a:tbl>
              <a:tblPr/>
              <a:tblGrid>
                <a:gridCol w="1152000"/>
                <a:gridCol w="1512000"/>
                <a:gridCol w="1728000"/>
                <a:gridCol w="1728000"/>
                <a:gridCol w="1512000"/>
              </a:tblGrid>
              <a:tr h="720000">
                <a:tc>
                  <a:txBody>
                    <a:bodyPr lIns="6120" rIns="6120" anchor="t">
                      <a:noAutofit/>
                    </a:bodyPr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 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Rok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 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liczba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 </a:t>
                      </a: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badań z zakresu 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bakteriologii 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ogólnej 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liczba 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drobnoustrojów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wyhodowanych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bakt.ogólna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liczba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wyhodowanych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patogenów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alarmowych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% patogenów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alarmowych </a:t>
                      </a:r>
                      <a:br>
                        <a:rPr sz="900"/>
                      </a:b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do liczby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  <a:ea typeface="SimSun"/>
                        </a:rPr>
                        <a:t>drobnoustrojów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4800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2021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12 463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3196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841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26,31%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4800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2022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14 659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4117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829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20,0%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4800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2023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15738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4342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929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21,4%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48000"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2024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17593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4763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972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120" rIns="61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200" spc="-1" strike="noStrike">
                          <a:solidFill>
                            <a:schemeClr val="dk1"/>
                          </a:solidFill>
                          <a:latin typeface="Bookman Old Style"/>
                        </a:rPr>
                        <a:t>20,4%</a:t>
                      </a:r>
                      <a:endParaRPr b="0" lang="pl-PL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99" name="PlaceHolder 2"/>
          <p:cNvSpPr>
            <a:spLocks noGrp="1"/>
          </p:cNvSpPr>
          <p:nvPr>
            <p:ph type="sldNum" idx="87"/>
          </p:nvPr>
        </p:nvSpPr>
        <p:spPr>
          <a:xfrm>
            <a:off x="7924680" y="6356520"/>
            <a:ext cx="749880" cy="35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onstantia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8DE342C-0786-43BD-84D6-523C79CEDDEB}" type="slidenum">
              <a:rPr b="0" lang="pl-PL" sz="1200" spc="-1" strike="noStrike">
                <a:solidFill>
                  <a:srgbClr val="8b8b8b"/>
                </a:solidFill>
                <a:latin typeface="Constantia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0" name="Wykres 1"/>
          <p:cNvGraphicFramePr/>
          <p:nvPr/>
        </p:nvGraphicFramePr>
        <p:xfrm>
          <a:off x="179640" y="764640"/>
          <a:ext cx="8637840" cy="4965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801" name=""/>
          <p:cNvSpPr/>
          <p:nvPr/>
        </p:nvSpPr>
        <p:spPr>
          <a:xfrm>
            <a:off x="392040" y="5580000"/>
            <a:ext cx="8386200" cy="107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pl-PL" sz="11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Liczba zarejestrowanych  zakażeń  szpitalnych wykazuje tendencję spadkową, co jest prawdopodobnie  związane z ustąpieniem pandemii COVID-19.</a:t>
            </a:r>
            <a:endParaRPr b="0" lang="pl-PL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1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Zapobieganie zakażeniom szpitalnym: przerywanie dróg przenoszenia zakażeń , izolacja chorych, higiena rąk, procedury dekontaminacji, fumigacji pomieszczeń i sprzętu,  kontrole  wewnętrzne, szkolenia personelu, monitorowanie sytuacji epidemiologicznej, czynników alarmowych, zakażeń -przekazywanie informacji zwrotnej na oddziały.</a:t>
            </a:r>
            <a:endParaRPr b="0" lang="pl-PL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2" name="Wykres 3"/>
          <p:cNvGraphicFramePr/>
          <p:nvPr/>
        </p:nvGraphicFramePr>
        <p:xfrm>
          <a:off x="323640" y="1800000"/>
          <a:ext cx="8608680" cy="4591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803" name=""/>
          <p:cNvSpPr/>
          <p:nvPr/>
        </p:nvSpPr>
        <p:spPr>
          <a:xfrm>
            <a:off x="0" y="540000"/>
            <a:ext cx="9117720" cy="357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1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	</a:t>
            </a:r>
            <a:r>
              <a:rPr b="1" lang="pl-PL" sz="1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Cel:</a:t>
            </a:r>
            <a:r>
              <a:rPr b="0" lang="pl-PL" sz="1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zapobieganie zakażeniom krwiopochodnym u personelu w wyniku ekspozycji na materiał biologiczny.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1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	</a:t>
            </a:r>
            <a:r>
              <a:rPr b="1" lang="pl-PL" sz="1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Zasady postępowania: </a:t>
            </a:r>
            <a:r>
              <a:rPr b="0" lang="pl-PL" sz="1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Zarządzenie Dyrektora Szpitala w sprawie postępowania po ekspozycyjnego   </a:t>
            </a:r>
            <a:br>
              <a:rPr sz="1200"/>
            </a:br>
            <a:r>
              <a:rPr b="0" lang="pl-PL" sz="1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	</a:t>
            </a:r>
            <a:r>
              <a:rPr b="0" lang="pl-PL" sz="1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w Szpitalu Powiatowym w Chrzanowie w przypadku ekspozycji zawodowej po narażeniu na zakażenie </a:t>
            </a:r>
            <a:r>
              <a:rPr b="0" lang="pl-PL" sz="1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	</a:t>
            </a:r>
            <a:r>
              <a:rPr b="0" lang="pl-PL" sz="1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HIV,HCV,HBV. Instrukcja bezpiecznej pracy z ostrymi narzędziami, stosowanie środków ochrony </a:t>
            </a:r>
            <a:r>
              <a:rPr b="0" lang="pl-PL" sz="1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	</a:t>
            </a:r>
            <a:r>
              <a:rPr b="0" lang="pl-PL" sz="1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	</a:t>
            </a:r>
            <a:r>
              <a:rPr b="0" lang="pl-PL" sz="1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indywidualnej i zbiorowej,  stosowanie bezpiecznego sprzętu, szkolenia .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	</a:t>
            </a:r>
            <a:r>
              <a:rPr b="0" lang="pl-PL" sz="12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Personel ulega ekspozycjom zawodowym w wyniku zakłucia, zranienia, zachlapania oka, śluzówek.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4" name=""/>
          <p:cNvSpPr/>
          <p:nvPr/>
        </p:nvSpPr>
        <p:spPr>
          <a:xfrm>
            <a:off x="2464560" y="0"/>
            <a:ext cx="5454720" cy="10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pl-PL" sz="2800" spc="-1" strike="noStrike">
                <a:solidFill>
                  <a:srgbClr val="03495c"/>
                </a:solidFill>
                <a:latin typeface="Bookman Old Style"/>
                <a:ea typeface="DejaVu Sans"/>
              </a:rPr>
              <a:t>Ekspozycja Zawodowa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PlaceHolder 1"/>
          <p:cNvSpPr>
            <a:spLocks noGrp="1"/>
          </p:cNvSpPr>
          <p:nvPr>
            <p:ph/>
          </p:nvPr>
        </p:nvSpPr>
        <p:spPr>
          <a:xfrm>
            <a:off x="467640" y="-99360"/>
            <a:ext cx="7835040" cy="6467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8244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marL="8244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marL="8244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ctr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1" lang="pl-PL" sz="3600" spc="-1" strike="noStrike" u="sng">
                <a:solidFill>
                  <a:srgbClr val="17375e"/>
                </a:solidFill>
                <a:uFillTx/>
                <a:latin typeface="Bookman Old Style"/>
              </a:rPr>
              <a:t>ZARZĄDZANIE ZASOBAMI</a:t>
            </a:r>
            <a:endParaRPr b="0" lang="pl-PL" sz="36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ctr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1" lang="pl-PL" sz="3600" spc="-1" strike="noStrike" u="sng">
                <a:solidFill>
                  <a:srgbClr val="17375e"/>
                </a:solidFill>
                <a:uFillTx/>
                <a:latin typeface="Bookman Old Style"/>
              </a:rPr>
              <a:t>LUDZKIMI</a:t>
            </a:r>
            <a:endParaRPr b="0" lang="pl-PL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6" name="Picture 4" descr=""/>
          <p:cNvPicPr/>
          <p:nvPr/>
        </p:nvPicPr>
        <p:blipFill>
          <a:blip r:embed="rId2"/>
          <a:stretch/>
        </p:blipFill>
        <p:spPr>
          <a:xfrm>
            <a:off x="1714320" y="2928960"/>
            <a:ext cx="5320440" cy="3491640"/>
          </a:xfrm>
          <a:prstGeom prst="rect">
            <a:avLst/>
          </a:prstGeom>
          <a:ln w="9525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73D95AD8-5B32-4988-8CDC-2BB22050DE2D}" type="slidenum">
              <a:t>49</a:t>
            </a:fld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PlaceHolder 1"/>
          <p:cNvSpPr>
            <a:spLocks noGrp="1"/>
          </p:cNvSpPr>
          <p:nvPr>
            <p:ph/>
          </p:nvPr>
        </p:nvSpPr>
        <p:spPr>
          <a:xfrm>
            <a:off x="457200" y="692640"/>
            <a:ext cx="8217360" cy="524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7000"/>
          </a:bodyPr>
          <a:p>
            <a:pPr marL="314280" indent="-314280" algn="just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pl-PL" sz="2200" spc="-1" strike="noStrike">
                <a:solidFill>
                  <a:srgbClr val="000000"/>
                </a:solidFill>
                <a:latin typeface="Bookman Old Style"/>
              </a:rPr>
              <a:t>Działalność medyczna oddziału urazowo- ortopedycznego w 90% skupia się na leczeniu operacyjnym, wykonując głównie operacje choroby zwyrodnieniowej stawu biodrowego i kolanowego z zastosowaniem najnowszych endoprotez -  </a:t>
            </a:r>
            <a:r>
              <a:rPr b="1" lang="pl-PL" sz="2200" spc="-1" strike="noStrike">
                <a:solidFill>
                  <a:srgbClr val="000000"/>
                </a:solidFill>
                <a:latin typeface="Bookman Old Style"/>
              </a:rPr>
              <a:t>278</a:t>
            </a:r>
            <a:r>
              <a:rPr b="0" lang="pl-PL" sz="2200" spc="-1" strike="noStrike">
                <a:solidFill>
                  <a:srgbClr val="000000"/>
                </a:solidFill>
                <a:latin typeface="Bookman Old Style"/>
              </a:rPr>
              <a:t> zabiegów. </a:t>
            </a:r>
            <a:endParaRPr b="0" lang="pl-PL" sz="2200" spc="-1" strike="noStrike">
              <a:solidFill>
                <a:srgbClr val="000000"/>
              </a:solidFill>
              <a:latin typeface="Arial"/>
            </a:endParaRPr>
          </a:p>
          <a:p>
            <a:pPr marL="314280" indent="-314280" algn="just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pl-PL" sz="2200" spc="-1" strike="noStrike">
                <a:solidFill>
                  <a:srgbClr val="000000"/>
                </a:solidFill>
                <a:latin typeface="Bookman Old Style"/>
              </a:rPr>
              <a:t>Ponadto, w Oddziale Chirurgii Urazowo – Ortopedycznej  wykonano </a:t>
            </a:r>
            <a:r>
              <a:rPr b="1" lang="pl-PL" sz="2200" spc="-1" strike="noStrike">
                <a:solidFill>
                  <a:srgbClr val="000000"/>
                </a:solidFill>
                <a:latin typeface="Bookman Old Style"/>
              </a:rPr>
              <a:t>107</a:t>
            </a:r>
            <a:r>
              <a:rPr b="0" lang="pl-PL" sz="2200" spc="-1" strike="noStrike">
                <a:solidFill>
                  <a:srgbClr val="000000"/>
                </a:solidFill>
                <a:latin typeface="Bookman Old Style"/>
              </a:rPr>
              <a:t> artroskopii i wiele operacji zespoleń złamań kostnych.  </a:t>
            </a:r>
            <a:endParaRPr b="0" lang="pl-PL" sz="2200" spc="-1" strike="noStrike">
              <a:solidFill>
                <a:srgbClr val="000000"/>
              </a:solidFill>
              <a:latin typeface="Arial"/>
            </a:endParaRPr>
          </a:p>
          <a:p>
            <a:pPr marL="314280" indent="-314280" algn="just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pl-PL" sz="2200" spc="-1" strike="noStrike">
                <a:solidFill>
                  <a:srgbClr val="000000"/>
                </a:solidFill>
                <a:latin typeface="Bookman Old Style"/>
              </a:rPr>
              <a:t>Zabezpiecza pacjentów w przypadku nagłego zachorowania, w trybie ostrego dyżuru umożliwiając kontynuację leczenia w wielu dziedzinach medycyny i schorzeniach wymagających natychmiastowego leczenia m.in. pacjentów udarowych lub wypadków i urazów.</a:t>
            </a:r>
            <a:endParaRPr b="0" lang="pl-PL" sz="2200" spc="-1" strike="noStrike">
              <a:solidFill>
                <a:srgbClr val="000000"/>
              </a:solidFill>
              <a:latin typeface="Arial"/>
            </a:endParaRPr>
          </a:p>
          <a:p>
            <a:pPr marL="314280" indent="-314280" algn="just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pl-PL" sz="2200" spc="-1" strike="noStrike">
                <a:solidFill>
                  <a:srgbClr val="000000"/>
                </a:solidFill>
                <a:latin typeface="Bookman Old Style"/>
              </a:rPr>
              <a:t>W Szpitalnym Oddziale Ratunkowym udzielono pomocy prawie </a:t>
            </a:r>
            <a:r>
              <a:rPr b="1" lang="pl-PL" sz="2200" spc="-1" strike="noStrike">
                <a:solidFill>
                  <a:srgbClr val="000000"/>
                </a:solidFill>
                <a:latin typeface="Bookman Old Style"/>
              </a:rPr>
              <a:t>30 % więcej </a:t>
            </a:r>
            <a:r>
              <a:rPr b="0" lang="pl-PL" sz="2200" spc="-1" strike="noStrike">
                <a:solidFill>
                  <a:srgbClr val="000000"/>
                </a:solidFill>
                <a:latin typeface="Bookman Old Style"/>
              </a:rPr>
              <a:t>świadczeń zdrowotnych niż w roku poprzednim. Pacjenci SOR to pacjenci nie tylko powiatu chrzanowskiego, ale także mieszkańców powiatów ościennych (Olkusz, Wadowice, Krzeszowice, Oświęcim, Jaworzno).</a:t>
            </a:r>
            <a:endParaRPr b="0" lang="pl-PL" sz="2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pl-PL" sz="2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8" name="PlaceHolder 2"/>
          <p:cNvSpPr>
            <a:spLocks noGrp="1"/>
          </p:cNvSpPr>
          <p:nvPr>
            <p:ph type="sldNum" idx="54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8A226EF-FA79-4FCD-B831-656362F385FB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5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PlaceHolder 1"/>
          <p:cNvSpPr>
            <a:spLocks noGrp="1"/>
          </p:cNvSpPr>
          <p:nvPr>
            <p:ph/>
          </p:nvPr>
        </p:nvSpPr>
        <p:spPr>
          <a:xfrm>
            <a:off x="0" y="259560"/>
            <a:ext cx="8740440" cy="6584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82440"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pl-PL" sz="2400" spc="-1" strike="noStrike">
                <a:solidFill>
                  <a:srgbClr val="2a6099"/>
                </a:solidFill>
                <a:latin typeface="Bookman Old Style"/>
              </a:rPr>
              <a:t>Stan Zatrudnienia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15000"/>
              </a:lnSpc>
              <a:spcBef>
                <a:spcPts val="22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1100" spc="-1" strike="noStrike">
                <a:solidFill>
                  <a:srgbClr val="2a6099"/>
                </a:solidFill>
                <a:latin typeface="Bookman Old Style"/>
                <a:ea typeface="Noto Sans CJK SC"/>
              </a:rPr>
              <a:t>2024r.</a:t>
            </a:r>
            <a:r>
              <a:rPr b="1" lang="pl-PL" sz="1100" spc="-1" strike="noStrike">
                <a:solidFill>
                  <a:srgbClr val="000000"/>
                </a:solidFill>
                <a:latin typeface="Bookman Old Style"/>
                <a:ea typeface="Noto Sans CJK SC"/>
              </a:rPr>
              <a:t>- 1198 pracowników, zatrudnionych na 1163, 18 etatach; </a:t>
            </a:r>
            <a:r>
              <a:rPr b="1" lang="pl-PL" sz="1100" spc="-1" strike="noStrike">
                <a:solidFill>
                  <a:srgbClr val="2a6099"/>
                </a:solidFill>
                <a:latin typeface="Bookman Old Style"/>
                <a:ea typeface="Noto Sans CJK SC"/>
              </a:rPr>
              <a:t>2023r.</a:t>
            </a:r>
            <a:r>
              <a:rPr b="1" lang="pl-PL" sz="1100" spc="-1" strike="noStrike">
                <a:solidFill>
                  <a:srgbClr val="000000"/>
                </a:solidFill>
                <a:latin typeface="Bookman Old Style"/>
                <a:ea typeface="Noto Sans CJK SC"/>
              </a:rPr>
              <a:t>- 1193 pracowników, zatrudnionych na 1156, 34 etatach; </a:t>
            </a:r>
            <a:r>
              <a:rPr b="1" lang="pl-PL" sz="1100" spc="-1" strike="noStrike">
                <a:solidFill>
                  <a:srgbClr val="2a6099"/>
                </a:solidFill>
                <a:latin typeface="Bookman Old Style"/>
                <a:ea typeface="Noto Sans CJK SC"/>
              </a:rPr>
              <a:t>2022r.-</a:t>
            </a:r>
            <a:r>
              <a:rPr b="1" lang="pl-PL" sz="1100" spc="-1" strike="noStrike">
                <a:solidFill>
                  <a:srgbClr val="000000"/>
                </a:solidFill>
                <a:latin typeface="Bookman Old Style"/>
                <a:ea typeface="Noto Sans CJK SC"/>
              </a:rPr>
              <a:t> 1131 pracowników, zatrudnionych na 1099,21 etatach.</a:t>
            </a:r>
            <a:endParaRPr b="0" lang="pl-PL" sz="11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just">
              <a:lnSpc>
                <a:spcPct val="90000"/>
              </a:lnSpc>
              <a:spcBef>
                <a:spcPts val="221"/>
              </a:spcBef>
              <a:buNone/>
              <a:tabLst>
                <a:tab algn="l" pos="0"/>
              </a:tabLst>
            </a:pPr>
            <a:r>
              <a:rPr b="1" lang="pl-PL" sz="1100" spc="-1" strike="noStrike">
                <a:solidFill>
                  <a:srgbClr val="000000"/>
                </a:solidFill>
                <a:latin typeface="Bookman Old Style"/>
                <a:ea typeface="Noto Sans CJK SC"/>
              </a:rPr>
              <a:t>      </a:t>
            </a:r>
            <a:endParaRPr b="0" lang="pl-PL" sz="11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just">
              <a:lnSpc>
                <a:spcPct val="90000"/>
              </a:lnSpc>
              <a:spcBef>
                <a:spcPts val="221"/>
              </a:spcBef>
              <a:buNone/>
              <a:tabLst>
                <a:tab algn="l" pos="0"/>
              </a:tabLst>
            </a:pPr>
            <a:endParaRPr b="0" lang="pl-PL" sz="11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just">
              <a:lnSpc>
                <a:spcPct val="90000"/>
              </a:lnSpc>
              <a:spcBef>
                <a:spcPts val="221"/>
              </a:spcBef>
              <a:buNone/>
              <a:tabLst>
                <a:tab algn="l" pos="0"/>
              </a:tabLst>
            </a:pPr>
            <a:endParaRPr b="0" lang="pl-PL" sz="11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just">
              <a:lnSpc>
                <a:spcPct val="90000"/>
              </a:lnSpc>
              <a:spcBef>
                <a:spcPts val="221"/>
              </a:spcBef>
              <a:buNone/>
              <a:tabLst>
                <a:tab algn="l" pos="0"/>
              </a:tabLst>
            </a:pPr>
            <a:endParaRPr b="0" lang="pl-PL" sz="11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just">
              <a:lnSpc>
                <a:spcPct val="90000"/>
              </a:lnSpc>
              <a:spcBef>
                <a:spcPts val="221"/>
              </a:spcBef>
              <a:buNone/>
              <a:tabLst>
                <a:tab algn="l" pos="0"/>
              </a:tabLst>
            </a:pPr>
            <a:endParaRPr b="0" lang="pl-PL" sz="110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just">
              <a:lnSpc>
                <a:spcPct val="90000"/>
              </a:lnSpc>
              <a:spcBef>
                <a:spcPts val="210"/>
              </a:spcBef>
              <a:buNone/>
              <a:tabLst>
                <a:tab algn="l" pos="0"/>
              </a:tabLst>
            </a:pPr>
            <a:endParaRPr b="0" lang="pl-PL" sz="105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just">
              <a:lnSpc>
                <a:spcPct val="90000"/>
              </a:lnSpc>
              <a:spcBef>
                <a:spcPts val="210"/>
              </a:spcBef>
              <a:buNone/>
              <a:tabLst>
                <a:tab algn="l" pos="0"/>
              </a:tabLst>
            </a:pPr>
            <a:endParaRPr b="0" lang="pl-PL" sz="1050" spc="-1" strike="noStrike">
              <a:solidFill>
                <a:srgbClr val="000000"/>
              </a:solidFill>
              <a:latin typeface="Arial"/>
            </a:endParaRPr>
          </a:p>
          <a:p>
            <a:pPr marL="343080" indent="0" algn="just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08" name="Tabela 3"/>
          <p:cNvGraphicFramePr/>
          <p:nvPr/>
        </p:nvGraphicFramePr>
        <p:xfrm>
          <a:off x="470160" y="1082160"/>
          <a:ext cx="8279640" cy="5912280"/>
        </p:xfrm>
        <a:graphic>
          <a:graphicData uri="http://schemas.openxmlformats.org/drawingml/2006/table">
            <a:tbl>
              <a:tblPr/>
              <a:tblGrid>
                <a:gridCol w="3555360"/>
                <a:gridCol w="984600"/>
                <a:gridCol w="908640"/>
                <a:gridCol w="984600"/>
                <a:gridCol w="922680"/>
                <a:gridCol w="924120"/>
              </a:tblGrid>
              <a:tr h="296640">
                <a:tc gridSpan="5"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Średnia wieku personelu - wg stanu na ostatni dzień danego roku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endParaRPr b="1" lang="pl-PL" sz="1400" spc="-1" strike="noStrike">
                        <a:solidFill>
                          <a:srgbClr val="000000"/>
                        </a:solidFill>
                        <a:latin typeface="Bookman Old Style"/>
                        <a:ea typeface="Calibri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253080"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GRUPA ZAWODOWA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2020 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2021 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2022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2023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2024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3080"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Lekarze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44,25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44,12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44,52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42,03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42,58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57564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Inny wyższy personel medyczny (fizjoterapeuci, diagności, psycholodzy, logopedzi, fizycy medyczni, terapeuci)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38,08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37,68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38,34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38,46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40.95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30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Farmaceuci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43,50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44,50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43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39,6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39,8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530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Pielęgniarki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47,68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49,06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48,23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48,17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48,02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30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Położne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51,15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49,63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48,05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47,03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46,04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530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Ratownicy medyczni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37,36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37,02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37,36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38,02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38,85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30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Technicy medyczni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48,17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46,68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46,85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47,58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48,36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530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Opiekunowie medyczni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46,27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47,46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48,16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48,54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49,16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30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Rejestratorki medyczne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44,31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43,37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44,56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45,65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41,24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530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Statystycy medyczni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39,35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37,8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37,14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36,9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38,09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30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Operatorzy sterylizatorów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43,38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45,08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44,09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45,18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45,09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530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Sanitariusze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54,50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55,50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41,00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56,33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56,66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30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Pomoce laboratoryjne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43,90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44,55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45,10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48,63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48,9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530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Salowe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48,00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49,40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49,30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50,20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48,85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530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Administracja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45,46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46,09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45,34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46,61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44,98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530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Sprzątaczki i pokrewne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50,81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51,79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50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55,84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50,06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28760"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1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Średnio:</a:t>
                      </a:r>
                      <a:endParaRPr b="0" lang="pl-PL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45,39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45,61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44,44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45,02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5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46</a:t>
                      </a:r>
                      <a:endParaRPr b="0" lang="pl-PL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36372338-C5D5-4182-A81C-A2E0563D123C}" type="slidenum">
              <a:t>50</a:t>
            </a:fld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7" dur="20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PlaceHolder 1"/>
          <p:cNvSpPr>
            <a:spLocks noGrp="1"/>
          </p:cNvSpPr>
          <p:nvPr>
            <p:ph/>
          </p:nvPr>
        </p:nvSpPr>
        <p:spPr>
          <a:xfrm>
            <a:off x="179640" y="548640"/>
            <a:ext cx="8771400" cy="603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82440"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000000"/>
                </a:solidFill>
                <a:latin typeface="Bookman Old Style"/>
              </a:rPr>
              <a:t>Kontrakty Medyczne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500" spc="-1" strike="noStrike">
                <a:solidFill>
                  <a:srgbClr val="000000"/>
                </a:solidFill>
                <a:latin typeface="Bookman Old Style"/>
              </a:rPr>
              <a:t>Cel: zabezpieczenie ciągłości udzielania świadczeń medycznych w poszczególnych komórkach organizacyjnych Szpitala Powiatowego w Chrzanowie. </a:t>
            </a: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500" spc="-1" strike="noStrike">
                <a:solidFill>
                  <a:srgbClr val="000000"/>
                </a:solidFill>
                <a:latin typeface="Bookman Old Style"/>
              </a:rPr>
              <a:t>Realizacja: powierzenie wykonania niektórych świadczeń podwykonawcom, poprzez zawarcie umów kontraktowych w zakresach: </a:t>
            </a: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pl-PL" sz="1500" spc="-1" strike="noStrike">
                <a:solidFill>
                  <a:srgbClr val="000000"/>
                </a:solidFill>
                <a:latin typeface="Bookman Old Style"/>
              </a:rPr>
              <a:t>udzielanie usług zdrowotnych przez lekarzy,</a:t>
            </a: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pl-PL" sz="1500" spc="-1" strike="noStrike">
                <a:solidFill>
                  <a:srgbClr val="000000"/>
                </a:solidFill>
                <a:latin typeface="Bookman Old Style"/>
              </a:rPr>
              <a:t>udzielanie usług zdrowotnych przez ratowników medycznych,</a:t>
            </a: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pl-PL" sz="1500" spc="-1" strike="noStrike">
                <a:solidFill>
                  <a:srgbClr val="000000"/>
                </a:solidFill>
                <a:latin typeface="Bookman Old Style"/>
              </a:rPr>
              <a:t>udzielanie usług zdrowotnych przez techników elektroradiologii,</a:t>
            </a: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pl-PL" sz="1500" spc="-1" strike="noStrike">
                <a:solidFill>
                  <a:srgbClr val="000000"/>
                </a:solidFill>
                <a:latin typeface="Bookman Old Style"/>
              </a:rPr>
              <a:t>udzielanie usług zdrowotnych przez pielęgniarki.</a:t>
            </a: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  <a:p>
            <a:pPr marL="10980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  <a:p>
            <a:pPr marL="109800" indent="0" algn="just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0" lang="pl-PL" sz="1500" spc="-1" strike="noStrike">
                <a:solidFill>
                  <a:srgbClr val="000000"/>
                </a:solidFill>
                <a:latin typeface="Bookman Old Style"/>
              </a:rPr>
              <a:t>W przypadku lekarzy umowy podwykonawcze obejmowały całkowite zabezpieczenie „dyżurowe”, tzn. po godzinach podstawowej ordynacji Szpitala (w dni powszednie od godz. 14.35 do 7 rano dnia następnego oraz w soboty, niedziele, święta i dni dodatkowo wolne – całodobowo), w pozostałych przypadkach – w godzinach odrębnie ustalonych dla danej komórki organizacyjnej oraz jako uzupełnienie czasowych braków kadrowych w danej grupie zawodowej.</a:t>
            </a: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  <a:p>
            <a:pPr marL="10980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1" lang="pl-PL" sz="1500" spc="-1" strike="noStrike">
                <a:solidFill>
                  <a:srgbClr val="000000"/>
                </a:solidFill>
                <a:latin typeface="Bookman Old Style"/>
              </a:rPr>
              <a:t>Łącznie, w 2024r. wydatkowano na ten cel kwotę 44 253 027,93 zł.</a:t>
            </a:r>
            <a:endParaRPr b="0" lang="pl-PL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A2FDF735-C427-4DEE-8749-CFD3945F28B4}" type="slidenum">
              <a:t>51</a:t>
            </a:fld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PlaceHolder 1"/>
          <p:cNvSpPr>
            <a:spLocks noGrp="1"/>
          </p:cNvSpPr>
          <p:nvPr>
            <p:ph/>
          </p:nvPr>
        </p:nvSpPr>
        <p:spPr>
          <a:xfrm>
            <a:off x="201240" y="644760"/>
            <a:ext cx="8794800" cy="835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82440"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rgbClr val="2a6099"/>
                </a:solidFill>
                <a:latin typeface="Bookman Old Style"/>
              </a:rPr>
              <a:t>Absencje -  </a:t>
            </a:r>
            <a:r>
              <a:rPr b="1" lang="pl-PL" sz="1250" spc="-1" strike="noStrike">
                <a:solidFill>
                  <a:srgbClr val="2a6099"/>
                </a:solidFill>
                <a:latin typeface="Bookman Old Style"/>
              </a:rPr>
              <a:t>średni, efektywny czas  pracy w latach od 2020 do 2024r.</a:t>
            </a:r>
            <a:endParaRPr b="0" lang="pl-PL" sz="125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11" name="Tabela 3"/>
          <p:cNvGraphicFramePr/>
          <p:nvPr/>
        </p:nvGraphicFramePr>
        <p:xfrm>
          <a:off x="180000" y="540000"/>
          <a:ext cx="8801280" cy="6119280"/>
        </p:xfrm>
        <a:graphic>
          <a:graphicData uri="http://schemas.openxmlformats.org/drawingml/2006/table">
            <a:tbl>
              <a:tblPr/>
              <a:tblGrid>
                <a:gridCol w="1881000"/>
                <a:gridCol w="1114920"/>
                <a:gridCol w="1114920"/>
                <a:gridCol w="1114920"/>
                <a:gridCol w="1114920"/>
                <a:gridCol w="1230120"/>
                <a:gridCol w="1230840"/>
              </a:tblGrid>
              <a:tr h="1115640"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Grupa zawodowa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Średni efektywny czas pracy za 2020 r. procentowo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Średni efektywny czas pracy za 2021 r. procentowo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Średni efektywny czas pracy za 2022r. procentowo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Średni efektywny czas pracy za 2023r. procentowo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Średni efektywny czas pracy za 2024r. procentowo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Wzrost / spadek średniego efektywnego czasu pracy </a:t>
                      </a:r>
                      <a:br>
                        <a:rPr sz="1000"/>
                      </a:b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w poszczególnych grupach w okresie od 2023r. </a:t>
                      </a:r>
                      <a:br>
                        <a:rPr sz="1000"/>
                      </a:b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do 2024r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239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Lekarz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83,01%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79%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77%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76%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78%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39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Pielęgniarka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84,29%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85%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0%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39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Położna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88,55%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86%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84%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85%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84%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-1%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39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Diagnosta laboratoryjny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91,88%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86%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78%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87%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39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Farmaceuta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80,51%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84%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70%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81%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79%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-2%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39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Operator sterylizatorów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78,36%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80%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79%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0%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39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Ratownik medyczny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86,16%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93%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86%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80%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39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Opiekun medyczny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80,60%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85%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81%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84%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-1%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39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Rejestratorka medyczna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72,90%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85%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84%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85%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39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Sanitariusz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80,45%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91%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89%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87%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-2%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39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Salowa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79,98%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81%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79%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0%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8772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Technik analityki medycznej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76,44%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84%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85%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84%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84%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0%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39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Technik farmacji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78,49%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78%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0%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39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Technik fizjoterapii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77,96%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81%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76%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-7%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39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Technik rtg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81,23%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78%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80%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84%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28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Sprzątaczka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82,72%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78%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86%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b="1" lang="pl-PL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pl-PL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</a:t>
                      </a:r>
                      <a:r>
                        <a:rPr b="1" lang="pl-PL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    </a:t>
                      </a:r>
                      <a:endParaRPr b="0" lang="pl-PL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</a:t>
                      </a:r>
                      <a:r>
                        <a:rPr b="1" lang="pl-PL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    </a:t>
                      </a:r>
                      <a:endParaRPr b="0" lang="pl-PL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39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Pracownik administracyjny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83,01%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84%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85%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30920">
                <a:tc>
                  <a:txBody>
                    <a:bodyPr lIns="9360" rIns="936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 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81,56%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81,56%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81,45%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81,45%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1,55%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96563FBF-C366-4DC2-8A4F-EFC27EAC7A1B}" type="slidenum">
              <a:t>52</a:t>
            </a:fld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4" dur="20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2" name="Tabela 5"/>
          <p:cNvGraphicFramePr/>
          <p:nvPr/>
        </p:nvGraphicFramePr>
        <p:xfrm>
          <a:off x="143280" y="927360"/>
          <a:ext cx="8801280" cy="1555200"/>
        </p:xfrm>
        <a:graphic>
          <a:graphicData uri="http://schemas.openxmlformats.org/drawingml/2006/table">
            <a:tbl>
              <a:tblPr/>
              <a:tblGrid>
                <a:gridCol w="1881000"/>
                <a:gridCol w="1114920"/>
                <a:gridCol w="1114920"/>
                <a:gridCol w="1114920"/>
                <a:gridCol w="1114920"/>
                <a:gridCol w="1230120"/>
                <a:gridCol w="1230840"/>
              </a:tblGrid>
              <a:tr h="347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Technik rtg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81,23%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78%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80%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28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Sprzątaczka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82,72%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78%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86%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pl-PL" sz="24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pl-PL" sz="24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347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Pracownik administracyjny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83,01%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84%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30920">
                <a:tc>
                  <a:txBody>
                    <a:bodyPr lIns="9360" rIns="936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 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81,56%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81,56%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81,45%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81,45%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81,45%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BFC3113E-7260-4432-ACF1-5E6526DCEF5B}" type="slidenum">
              <a:t>53</a:t>
            </a:fld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PlaceHolder 1"/>
          <p:cNvSpPr>
            <a:spLocks noGrp="1"/>
          </p:cNvSpPr>
          <p:nvPr>
            <p:ph/>
          </p:nvPr>
        </p:nvSpPr>
        <p:spPr>
          <a:xfrm>
            <a:off x="179640" y="260640"/>
            <a:ext cx="8740440" cy="6323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82440"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000000"/>
                </a:solidFill>
                <a:latin typeface="Bookman Old Style"/>
              </a:rPr>
              <a:t>Wynagrodzenia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1200" spc="-1" strike="noStrike">
                <a:solidFill>
                  <a:srgbClr val="000000"/>
                </a:solidFill>
                <a:latin typeface="Bookman Old Style"/>
              </a:rPr>
              <a:t>Podwyższenie płac zasadniczych niektórych grup zawodowych pracowników Szpitala jako skutek zawartych porozumień ze Związkami Zawodowymi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1200" spc="-1" strike="noStrike">
                <a:solidFill>
                  <a:srgbClr val="000000"/>
                </a:solidFill>
                <a:latin typeface="Bookman Old Style"/>
              </a:rPr>
              <a:t>Uregulowanie zasad przyznawania dodatków zadaniowych, nagród, dodatków za uzyskane kwalifikacje (m.in. specjalizacje, studia podyplomowe, kursy kwalifikacyjne)</a:t>
            </a:r>
            <a:endParaRPr b="0" lang="pl-PL" sz="12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just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14" name="Tabela 1"/>
          <p:cNvGraphicFramePr/>
          <p:nvPr/>
        </p:nvGraphicFramePr>
        <p:xfrm>
          <a:off x="706680" y="1480320"/>
          <a:ext cx="8394480" cy="5052960"/>
        </p:xfrm>
        <a:graphic>
          <a:graphicData uri="http://schemas.openxmlformats.org/drawingml/2006/table">
            <a:tbl>
              <a:tblPr/>
              <a:tblGrid>
                <a:gridCol w="1429200"/>
                <a:gridCol w="1190880"/>
                <a:gridCol w="1190880"/>
                <a:gridCol w="1190880"/>
                <a:gridCol w="1131480"/>
                <a:gridCol w="1130760"/>
                <a:gridCol w="1130760"/>
              </a:tblGrid>
              <a:tr h="686880"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Nazwa grupy zawodowej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Średnia płaca </a:t>
                      </a:r>
                      <a:br>
                        <a:rPr sz="1000"/>
                      </a:b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brutto w 2019r.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Średnia płaca brutto w 2020r.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Średnia płaca brutto w 2021r.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Średnia płaca brutto w 2022r.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Średnia płaca brutto w 2023r.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  <a:ea typeface="Calibri"/>
                        </a:rPr>
                        <a:t>Średnia płaca brutto w 2024r.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2368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Farmaceuci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5 875,50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7 185,73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6 985,32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7197,4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7367,44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9046,09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368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Lekarze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8 959,20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9 958,96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12 482,82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12307,00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14126,10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15466,38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67212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Personel administracyjny, ekonomiczny i techniczny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4 003,01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4 650,31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5 689,86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6356,82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7480,89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8386,74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8196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Personel niższy medyczny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2 816,14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3 261,25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4 405,61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4354,25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4982,34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5682,08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38196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Pielęgniarki i położne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5 847,49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6 637,93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8 648,42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8554,38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9643,07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10663,40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8196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Pozostały personel średni medyczny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3 461,44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3 771,19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8 650,79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7364,21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7309,50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8235,12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52704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Pracownicy gospodarczy i obsługi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2 379,36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2 823,50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3 847,41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4544,9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5513,10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5940,20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3688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Technicy medyczni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3 711,40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5 401,95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7 235,31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6515,67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7925,50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8905,55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527040">
                <a:tc>
                  <a:txBody>
                    <a:bodyPr lIns="44280" rIns="4428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Inni pracownicy z wyższym wykształceniem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3 695,45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5 022,62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5 684,77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6188,45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7529,13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8402,81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236880"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Średnio: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5 147,34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5 901,69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8 027,76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7903,32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8822,33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44280" rIns="4428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9888,04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E5225BC1-DC6D-449E-887F-E45583C2B4D7}" type="slidenum">
              <a:t>54</a:t>
            </a:fld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1" dur="2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PlaceHolder 1"/>
          <p:cNvSpPr>
            <a:spLocks noGrp="1"/>
          </p:cNvSpPr>
          <p:nvPr>
            <p:ph/>
          </p:nvPr>
        </p:nvSpPr>
        <p:spPr>
          <a:xfrm>
            <a:off x="179640" y="260640"/>
            <a:ext cx="8771400" cy="6323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82440"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pl-PL" sz="2000" spc="-1" strike="noStrike">
                <a:solidFill>
                  <a:srgbClr val="000000"/>
                </a:solidFill>
                <a:latin typeface="Bookman Old Style"/>
              </a:rPr>
              <a:t>Szkolenia Pracowników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000" spc="-1" strike="noStrike">
                <a:solidFill>
                  <a:srgbClr val="000000"/>
                </a:solidFill>
                <a:latin typeface="Bookman Old Style"/>
              </a:rPr>
              <a:t>W 2024r. koszty szkoleń na łączną kwotę – 199 552 zł razem z dofinansowaniem KFS: 49 822 zł, środki własne: 149 730 zł</a:t>
            </a:r>
            <a:endParaRPr b="0" lang="pl-PL" sz="1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000" spc="-1" strike="noStrike">
                <a:solidFill>
                  <a:srgbClr val="000000"/>
                </a:solidFill>
                <a:latin typeface="Bookman Old Style"/>
              </a:rPr>
              <a:t>Udzielona liczba dni urlopu szkoleniowego – 4955.</a:t>
            </a:r>
            <a:endParaRPr b="0" lang="pl-PL" sz="10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just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16" name="Tabela 3"/>
          <p:cNvGraphicFramePr/>
          <p:nvPr/>
        </p:nvGraphicFramePr>
        <p:xfrm>
          <a:off x="1066680" y="1194840"/>
          <a:ext cx="7100640" cy="5392800"/>
        </p:xfrm>
        <a:graphic>
          <a:graphicData uri="http://schemas.openxmlformats.org/drawingml/2006/table">
            <a:tbl>
              <a:tblPr/>
              <a:tblGrid>
                <a:gridCol w="946080"/>
                <a:gridCol w="624960"/>
                <a:gridCol w="624960"/>
                <a:gridCol w="615240"/>
                <a:gridCol w="509400"/>
                <a:gridCol w="708120"/>
                <a:gridCol w="541440"/>
                <a:gridCol w="623160"/>
                <a:gridCol w="501480"/>
                <a:gridCol w="1406160"/>
              </a:tblGrid>
              <a:tr h="31752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gridSpan="2"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2021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2022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2023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2024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Wzrost/spadek liczby szkoleń w latach 2023-2024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d9f1"/>
                    </a:solidFill>
                  </a:tcPr>
                </a:tc>
              </a:tr>
              <a:tr h="865440"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Grupa </a:t>
                      </a:r>
                      <a:br>
                        <a:rPr sz="900"/>
                      </a:br>
                      <a:r>
                        <a:rPr b="1" lang="pl-PL" sz="9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zawodowa</a:t>
                      </a:r>
                      <a:endParaRPr b="0" lang="pl-PL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Ilość szkoleń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% w ogólnej liczbie szkoleń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Ilość szkoleń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% w ogólnej liczbie szkoleń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Ilość szkoleń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% w ogólnej liczbie szkoleń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Ilość szkoleń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% w ogólnej liczbie szkoleń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pl-PL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4452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Lekarze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60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25,53%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156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33,91%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174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29,04%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155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34%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-19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148176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Pielęgniarki (szkolenia organizowane przez MOIPiP) - liczba obejmuje również szkolenia niezakończone w danym roku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0,00%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0,00%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5,27%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72360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Pielęgniarki (szkolenia organizowane przez inne podmioty)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24,68%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160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34,79%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151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12,87%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122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26,87%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-29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34452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Pozostały personel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62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26,38%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68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14,78%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138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30,15%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107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23,57%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-31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44520">
                <a:tc>
                  <a:txBody>
                    <a:bodyPr lIns="9360" rIns="9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Administracja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23,41%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76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16,52%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116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22,67%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70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15,42%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-46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344520"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Razem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235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100,00%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460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100,00%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579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100,00%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454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100,00%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0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-125</a:t>
                      </a:r>
                      <a:endParaRPr b="0" lang="pl-PL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FCC50B04-39C5-4A6A-B1AC-99FD5F00878C}" type="slidenum">
              <a:t>55</a:t>
            </a:fld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  <p:timing>
    <p:tnLst>
      <p:par>
        <p:cTn id="22" dur="indefinite" restart="never" nodeType="tmRoot">
          <p:childTnLst>
            <p:seq>
              <p:cTn id="23" dur="indefinite" nodeType="mainSeq"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8" dur="2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PlaceHolder 1"/>
          <p:cNvSpPr>
            <a:spLocks noGrp="1"/>
          </p:cNvSpPr>
          <p:nvPr>
            <p:ph/>
          </p:nvPr>
        </p:nvSpPr>
        <p:spPr>
          <a:xfrm>
            <a:off x="179640" y="476640"/>
            <a:ext cx="8844120" cy="65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82440"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17375e"/>
                </a:solidFill>
                <a:latin typeface="Bookman Old Style"/>
              </a:rPr>
              <a:t>Bezpieczeństwo Środowiska Pracy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just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0" lang="pl-PL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W 2024 roku w Szpitalu Powiatowym w Chrzanowie miały miejsce 22 wypadki przy pracy. Wszystkie wypadki przy pracy zakwalifikowane były przez lekarzy jako lekkie uszkodzenia ciała.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8244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marL="82440" indent="0">
              <a:lnSpc>
                <a:spcPct val="100000"/>
              </a:lnSpc>
              <a:spcBef>
                <a:spcPts val="261"/>
              </a:spcBef>
              <a:buNone/>
              <a:tabLst>
                <a:tab algn="l" pos="0"/>
              </a:tabLst>
            </a:pP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marL="82440" indent="0">
              <a:lnSpc>
                <a:spcPct val="100000"/>
              </a:lnSpc>
              <a:spcBef>
                <a:spcPts val="261"/>
              </a:spcBef>
              <a:buNone/>
              <a:tabLst>
                <a:tab algn="l" pos="0"/>
              </a:tabLst>
            </a:pP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marL="82440" indent="0">
              <a:lnSpc>
                <a:spcPct val="100000"/>
              </a:lnSpc>
              <a:spcBef>
                <a:spcPts val="261"/>
              </a:spcBef>
              <a:buNone/>
              <a:tabLst>
                <a:tab algn="l" pos="0"/>
              </a:tabLst>
            </a:pP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  <a:p>
            <a:pPr marL="82440" indent="0" algn="ctr">
              <a:lnSpc>
                <a:spcPct val="100000"/>
              </a:lnSpc>
              <a:spcBef>
                <a:spcPts val="261"/>
              </a:spcBef>
              <a:buNone/>
              <a:tabLst>
                <a:tab algn="l" pos="0"/>
              </a:tabLst>
            </a:pPr>
            <a:endParaRPr b="0" lang="pl-PL" sz="13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18" name="Wykres 6"/>
          <p:cNvGraphicFramePr/>
          <p:nvPr/>
        </p:nvGraphicFramePr>
        <p:xfrm>
          <a:off x="539640" y="2181960"/>
          <a:ext cx="7625520" cy="4817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0CD302E9-397E-4601-AC2A-28AE71EF4816}" type="slidenum">
              <a:t>56</a:t>
            </a:fld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99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17375e"/>
                </a:solidFill>
                <a:latin typeface="Bookman Old Style"/>
              </a:rPr>
              <a:t>Bezpieczeństwo Środowiska Pracy</a:t>
            </a:r>
            <a:br>
              <a:rPr sz="2800"/>
            </a:b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0" name="PlaceHolder 2"/>
          <p:cNvSpPr>
            <a:spLocks noGrp="1"/>
          </p:cNvSpPr>
          <p:nvPr>
            <p:ph type="subTitle"/>
          </p:nvPr>
        </p:nvSpPr>
        <p:spPr>
          <a:xfrm>
            <a:off x="323640" y="1124640"/>
            <a:ext cx="8380800" cy="447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 Narrow"/>
              </a:rPr>
              <a:t>W Szpitalu Powiatowym w Chrzanowie przeprowadzono badania wstępne, okresowe, kontrolne pracowników Szpitala w ramach </a:t>
            </a:r>
            <a:r>
              <a:rPr b="0" lang="pl-PL" sz="1800" spc="-1" strike="noStrike" u="sng">
                <a:solidFill>
                  <a:srgbClr val="000000"/>
                </a:solidFill>
                <a:uFillTx/>
                <a:latin typeface="Arial Narrow"/>
              </a:rPr>
              <a:t>profilaktycznej opieki medycznej</a:t>
            </a:r>
            <a:r>
              <a:rPr b="0" lang="pl-PL" sz="1800" spc="-1" strike="noStrike">
                <a:solidFill>
                  <a:srgbClr val="000000"/>
                </a:solidFill>
                <a:latin typeface="Arial Narrow"/>
              </a:rPr>
              <a:t> w ilości: </a:t>
            </a:r>
            <a:r>
              <a:rPr b="1" lang="pl-PL" sz="1800" spc="-1" strike="noStrike">
                <a:solidFill>
                  <a:srgbClr val="000000"/>
                </a:solidFill>
                <a:latin typeface="Arial Narrow"/>
              </a:rPr>
              <a:t>757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 Narrow"/>
              </a:rPr>
              <a:t>Przeszkolono </a:t>
            </a:r>
            <a:r>
              <a:rPr b="1" lang="pl-PL" sz="1800" spc="-1" strike="noStrike">
                <a:solidFill>
                  <a:srgbClr val="000000"/>
                </a:solidFill>
                <a:latin typeface="Arial Narrow"/>
              </a:rPr>
              <a:t>572 osoby</a:t>
            </a:r>
            <a:r>
              <a:rPr b="0" lang="pl-PL" sz="1800" spc="-1" strike="noStrike">
                <a:solidFill>
                  <a:srgbClr val="000000"/>
                </a:solidFill>
                <a:latin typeface="Arial Narrow"/>
              </a:rPr>
              <a:t> w  ramach </a:t>
            </a:r>
            <a:r>
              <a:rPr b="0" lang="pl-PL" sz="1800" spc="-1" strike="noStrike" u="sng">
                <a:solidFill>
                  <a:srgbClr val="000000"/>
                </a:solidFill>
                <a:uFillTx/>
                <a:latin typeface="Arial Narrow"/>
              </a:rPr>
              <a:t>szkolenia wstępnego</a:t>
            </a:r>
            <a:r>
              <a:rPr b="0" lang="pl-PL" sz="1800" spc="-1" strike="noStrike">
                <a:solidFill>
                  <a:srgbClr val="000000"/>
                </a:solidFill>
                <a:latin typeface="Arial Narrow"/>
              </a:rPr>
              <a:t> ogólnego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 Narrow"/>
              </a:rPr>
              <a:t>W ramach </a:t>
            </a:r>
            <a:r>
              <a:rPr b="0" lang="pl-PL" sz="1800" spc="-1" strike="noStrike" u="sng">
                <a:solidFill>
                  <a:srgbClr val="000000"/>
                </a:solidFill>
                <a:uFillTx/>
                <a:latin typeface="Arial Narrow"/>
              </a:rPr>
              <a:t>szkolenia okresowego</a:t>
            </a:r>
            <a:r>
              <a:rPr b="0" lang="pl-PL" sz="1800" spc="-1" strike="noStrike">
                <a:solidFill>
                  <a:srgbClr val="000000"/>
                </a:solidFill>
                <a:latin typeface="Arial Narrow"/>
              </a:rPr>
              <a:t> przeszkolono: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 Narrow"/>
              </a:rPr>
              <a:t>254 pracowników na stanowiskach robotniczych, nierobotniczych- medycznych i administracyjno-biurowych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 Narrow"/>
              </a:rPr>
              <a:t>21 osób kierujących pracownikami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 Narrow"/>
              </a:rPr>
              <a:t>Na stanowiskach pracy na których występowały czynniki rakotwórcze, szkodliwe i uciążliwe prowadzono pomiary środowiska pracy . Wyniki pomiarów </a:t>
            </a:r>
            <a:r>
              <a:rPr b="0" lang="pl-PL" sz="1800" spc="-1" strike="noStrike" u="sng">
                <a:solidFill>
                  <a:srgbClr val="000000"/>
                </a:solidFill>
                <a:uFillTx/>
                <a:latin typeface="Arial Narrow"/>
              </a:rPr>
              <a:t>nie przekroczyły dopuszczalnych wartości</a:t>
            </a:r>
            <a:r>
              <a:rPr b="0" lang="pl-PL" sz="1800" spc="-1" strike="noStrike">
                <a:solidFill>
                  <a:srgbClr val="000000"/>
                </a:solidFill>
                <a:latin typeface="Arial Narrow"/>
              </a:rPr>
              <a:t>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PlaceHolder 1"/>
          <p:cNvSpPr>
            <a:spLocks noGrp="1"/>
          </p:cNvSpPr>
          <p:nvPr>
            <p:ph/>
          </p:nvPr>
        </p:nvSpPr>
        <p:spPr>
          <a:xfrm>
            <a:off x="107640" y="980640"/>
            <a:ext cx="8504640" cy="531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pl-PL" sz="2800" spc="-1" strike="noStrike" u="sng">
                <a:solidFill>
                  <a:srgbClr val="17375e"/>
                </a:solidFill>
                <a:uFillTx/>
                <a:latin typeface="Bookman Old Style"/>
              </a:rPr>
              <a:t>WYKONANIE BUDŻETU</a:t>
            </a:r>
            <a:br>
              <a:rPr sz="2800"/>
            </a:br>
            <a:br>
              <a:rPr sz="2800"/>
            </a:br>
            <a:r>
              <a:rPr b="1" lang="pl-PL" sz="2800" spc="-1" strike="noStrike" u="sng">
                <a:solidFill>
                  <a:srgbClr val="17375e"/>
                </a:solidFill>
                <a:uFillTx/>
                <a:latin typeface="Bookman Old Style"/>
              </a:rPr>
              <a:t>ZARZĄDZANIE NIERUCHOMOŚCIAMI, 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pl-PL" sz="2800" spc="-1" strike="noStrike" u="sng">
                <a:solidFill>
                  <a:srgbClr val="17375e"/>
                </a:solidFill>
                <a:uFillTx/>
                <a:latin typeface="Bookman Old Style"/>
              </a:rPr>
              <a:t>INFRASTRUKTURĄ TECHNICZNĄ 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pl-PL" sz="2800" spc="-1" strike="noStrike" u="sng">
                <a:solidFill>
                  <a:srgbClr val="17375e"/>
                </a:solidFill>
                <a:uFillTx/>
                <a:latin typeface="Bookman Old Style"/>
              </a:rPr>
              <a:t>I APARATURĄ MEDYCZNĄ</a:t>
            </a:r>
            <a:br>
              <a:rPr sz="2800"/>
            </a:b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br>
              <a:rPr sz="2800"/>
            </a:br>
            <a:r>
              <a:rPr b="1" lang="pl-PL" sz="2800" spc="-1" strike="noStrike">
                <a:solidFill>
                  <a:srgbClr val="17375e"/>
                </a:solidFill>
                <a:latin typeface="Bookman Old Style"/>
              </a:rPr>
              <a:t>                                       </a:t>
            </a:r>
            <a:r>
              <a:rPr b="1" lang="pl-PL" sz="2800" spc="-1" strike="noStrike" u="sng">
                <a:solidFill>
                  <a:srgbClr val="17375e"/>
                </a:solidFill>
                <a:uFillTx/>
                <a:latin typeface="Bookman Old Style"/>
              </a:rPr>
              <a:t>INFORMATYZACJA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22" name="Obraz 2" descr="Znalezione obrazy dla zapytania szpital chrzanów"/>
          <p:cNvPicPr/>
          <p:nvPr/>
        </p:nvPicPr>
        <p:blipFill>
          <a:blip r:embed="rId2"/>
          <a:stretch/>
        </p:blipFill>
        <p:spPr>
          <a:xfrm>
            <a:off x="395640" y="3852360"/>
            <a:ext cx="4173480" cy="25754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CCE6485F-6BFC-4E2E-A800-EA42ABF45A85}" type="slidenum">
              <a:t>58</a:t>
            </a:fld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PlaceHolder 1"/>
          <p:cNvSpPr>
            <a:spLocks noGrp="1"/>
          </p:cNvSpPr>
          <p:nvPr>
            <p:ph type="title"/>
          </p:nvPr>
        </p:nvSpPr>
        <p:spPr>
          <a:xfrm>
            <a:off x="611640" y="188640"/>
            <a:ext cx="8268840" cy="646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buNone/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4" name="Tytuł 1"/>
          <p:cNvSpPr/>
          <p:nvPr/>
        </p:nvSpPr>
        <p:spPr>
          <a:xfrm>
            <a:off x="763920" y="340920"/>
            <a:ext cx="8268840" cy="646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  <a:scene3d>
              <a:camera prst="orthographicFront"/>
              <a:lightRig dir="t" rig="soft"/>
            </a:scene3d>
            <a:sp3d prstMaterial="softEdge">
              <a:bevelT w="25400" h="25400"/>
            </a:sp3d>
          </a:bodyPr>
          <a:p>
            <a:pPr>
              <a:lnSpc>
                <a:spcPct val="100000"/>
              </a:lnSpc>
            </a:pPr>
            <a:br>
              <a:rPr sz="3200"/>
            </a:b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5" name="Prostokąt zaokrąglony 6"/>
          <p:cNvSpPr/>
          <p:nvPr/>
        </p:nvSpPr>
        <p:spPr>
          <a:xfrm>
            <a:off x="1259640" y="188640"/>
            <a:ext cx="6396480" cy="635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1800" spc="540" strike="noStrike">
                <a:solidFill>
                  <a:srgbClr val="000000"/>
                </a:solidFill>
                <a:latin typeface="Bookman Old Style"/>
                <a:ea typeface="DejaVu Sans"/>
              </a:rPr>
              <a:t>CELE STRATEGII SZPITALA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6" name="Strzałka w dół 2"/>
          <p:cNvSpPr/>
          <p:nvPr/>
        </p:nvSpPr>
        <p:spPr>
          <a:xfrm>
            <a:off x="3924000" y="980640"/>
            <a:ext cx="995760" cy="5637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827" name="Prostokąt zaokrąglony 7"/>
          <p:cNvSpPr/>
          <p:nvPr/>
        </p:nvSpPr>
        <p:spPr>
          <a:xfrm>
            <a:off x="1691640" y="1628640"/>
            <a:ext cx="5316480" cy="7077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1. Utrzymywanie bieżącej płynności finansowej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8" name="Prostokąt zaokrąglony 8"/>
          <p:cNvSpPr/>
          <p:nvPr/>
        </p:nvSpPr>
        <p:spPr>
          <a:xfrm>
            <a:off x="1691640" y="2568240"/>
            <a:ext cx="5316480" cy="14205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2.  Stabilizowanie sytuacji finansowej Szpitala w długim okresie poprzez osiąganie pozytywnych wyników finansowych oraz poprawę trwałości  struktury finansowania 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9" name="Prostokąt zaokrąglony 9"/>
          <p:cNvSpPr/>
          <p:nvPr/>
        </p:nvSpPr>
        <p:spPr>
          <a:xfrm>
            <a:off x="1691640" y="4201560"/>
            <a:ext cx="5316480" cy="12034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3. Maksymalizacja wykorzystania zewnętrznych, długoterminowych źródeł finansowania nakładów inwestycyjnych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0" name="Prostokąt zaokrąglony 10"/>
          <p:cNvSpPr/>
          <p:nvPr/>
        </p:nvSpPr>
        <p:spPr>
          <a:xfrm>
            <a:off x="1691640" y="5617440"/>
            <a:ext cx="5303880" cy="10396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4. Dalszy rozwój zakresu i zwiększanie dostępności świadczeń zdrowotnych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dla mieszkańców Powiatu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1" name="PlaceHolder 2"/>
          <p:cNvSpPr>
            <a:spLocks noGrp="1"/>
          </p:cNvSpPr>
          <p:nvPr>
            <p:ph type="sldNum" idx="88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6F8063E-E2D5-4D4B-A7D2-9BD9EBBCD6E2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35" dur="20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40" dur="20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45" dur="20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50" dur="20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PlaceHolder 1"/>
          <p:cNvSpPr>
            <a:spLocks noGrp="1"/>
          </p:cNvSpPr>
          <p:nvPr>
            <p:ph/>
          </p:nvPr>
        </p:nvSpPr>
        <p:spPr>
          <a:xfrm>
            <a:off x="539640" y="836640"/>
            <a:ext cx="8052480" cy="488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	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W 2024 roku kontynuowano na dużą skalę realizację </a:t>
            </a:r>
            <a:r>
              <a:rPr b="1" lang="pl-PL" sz="2000" spc="-1" strike="noStrike">
                <a:solidFill>
                  <a:srgbClr val="000000"/>
                </a:solidFill>
                <a:latin typeface="Bookman Old Style"/>
              </a:rPr>
              <a:t>procedur neurochirurgicznych.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	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Wykonywane operacje neurochirurgiczne są to głównie </a:t>
            </a:r>
            <a:r>
              <a:rPr b="1" lang="pl-PL" sz="2000" spc="-1" strike="noStrike">
                <a:solidFill>
                  <a:srgbClr val="000000"/>
                </a:solidFill>
                <a:latin typeface="Bookman Old Style"/>
              </a:rPr>
              <a:t>duże zabiegi na rdzeniu kręgowym i w kanale kręgowym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.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	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Zabiegi realizowane są w ramach działalności Oddziału Chirurgii Urazowo – Ortopedycznej wykonywane przez lekarzy – specjalistów w dziedzinie neurochirurgii.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	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W 2024 r. wykonano </a:t>
            </a:r>
            <a:r>
              <a:rPr b="1" lang="pl-PL" sz="2000" spc="-1" strike="noStrike">
                <a:solidFill>
                  <a:srgbClr val="000000"/>
                </a:solidFill>
                <a:latin typeface="Bookman Old Style"/>
              </a:rPr>
              <a:t>195 zabiegów 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neurochirurgicznych, tj. blisko </a:t>
            </a:r>
            <a:r>
              <a:rPr b="1" lang="pl-PL" sz="2000" spc="-1" strike="noStrike">
                <a:solidFill>
                  <a:srgbClr val="000000"/>
                </a:solidFill>
                <a:latin typeface="Bookman Old Style"/>
              </a:rPr>
              <a:t>10 % więcej 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niż w roku poprzednim. 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0" name="PlaceHolder 2"/>
          <p:cNvSpPr>
            <a:spLocks noGrp="1"/>
          </p:cNvSpPr>
          <p:nvPr>
            <p:ph type="sldNum" idx="55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7B35631-9681-41C2-A481-55CA2D34A8E7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6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PlaceHolder 1"/>
          <p:cNvSpPr>
            <a:spLocks noGrp="1"/>
          </p:cNvSpPr>
          <p:nvPr>
            <p:ph type="sldNum" idx="89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F3E10CF-9ECC-4C06-83B6-68663BFE8DF3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833" name="Wykres 2"/>
          <p:cNvGraphicFramePr/>
          <p:nvPr/>
        </p:nvGraphicFramePr>
        <p:xfrm>
          <a:off x="35280" y="-405720"/>
          <a:ext cx="9061200" cy="765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834" name="Obraz 1" descr=""/>
          <p:cNvPicPr/>
          <p:nvPr/>
        </p:nvPicPr>
        <p:blipFill>
          <a:blip r:embed="rId2"/>
          <a:stretch/>
        </p:blipFill>
        <p:spPr>
          <a:xfrm>
            <a:off x="663840" y="260640"/>
            <a:ext cx="8417160" cy="5897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PlaceHolder 1"/>
          <p:cNvSpPr>
            <a:spLocks noGrp="1"/>
          </p:cNvSpPr>
          <p:nvPr>
            <p:ph type="sldNum" idx="90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E01677E-8095-4CC4-BD0F-6A070BA6085E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6" name="pole tekstowe 26"/>
          <p:cNvSpPr/>
          <p:nvPr/>
        </p:nvSpPr>
        <p:spPr>
          <a:xfrm>
            <a:off x="827640" y="565200"/>
            <a:ext cx="74044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Źródła finansowania inwestycji w 2024 roku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7" name="Obraz 3" descr=""/>
          <p:cNvPicPr/>
          <p:nvPr/>
        </p:nvPicPr>
        <p:blipFill>
          <a:blip r:embed="rId1"/>
          <a:stretch/>
        </p:blipFill>
        <p:spPr>
          <a:xfrm>
            <a:off x="399960" y="1124640"/>
            <a:ext cx="8413200" cy="522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PlaceHolder 1"/>
          <p:cNvSpPr>
            <a:spLocks noGrp="1"/>
          </p:cNvSpPr>
          <p:nvPr>
            <p:ph type="title"/>
          </p:nvPr>
        </p:nvSpPr>
        <p:spPr>
          <a:xfrm>
            <a:off x="395640" y="260640"/>
            <a:ext cx="8293680" cy="85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400" spc="-1" strike="noStrike">
                <a:solidFill>
                  <a:srgbClr val="17375e"/>
                </a:solidFill>
                <a:latin typeface="Bookman Old Style"/>
              </a:rPr>
              <a:t>Struktura podmiotowa dofinansowania zakupu aktywów trwałych Szpitala w 2024 roku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9" name="PlaceHolder 2"/>
          <p:cNvSpPr>
            <a:spLocks noGrp="1"/>
          </p:cNvSpPr>
          <p:nvPr>
            <p:ph type="sldNum" idx="91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04AD52D-F7CF-4D52-A6DE-0B15275FEDE0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40" name="Obraz 7" descr=""/>
          <p:cNvPicPr/>
          <p:nvPr/>
        </p:nvPicPr>
        <p:blipFill>
          <a:blip r:embed="rId1"/>
          <a:stretch/>
        </p:blipFill>
        <p:spPr>
          <a:xfrm>
            <a:off x="437760" y="1119600"/>
            <a:ext cx="8303400" cy="5470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7360" cy="113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59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3100"/>
            </a:br>
            <a:r>
              <a:rPr b="1" lang="pl-PL" sz="3100" spc="-1" strike="noStrike">
                <a:solidFill>
                  <a:srgbClr val="17375e"/>
                </a:solidFill>
                <a:latin typeface="Bookman Old Style"/>
              </a:rPr>
              <a:t>Specyfikacja dofinansowań inwestycyjnych przypadających na nakłady roku 2024 </a:t>
            </a:r>
            <a:r>
              <a:rPr b="1" lang="pl-PL" sz="3100" spc="-1" strike="noStrike">
                <a:solidFill>
                  <a:srgbClr val="0070c0"/>
                </a:solidFill>
                <a:latin typeface="Bookman Old Style"/>
              </a:rPr>
              <a:t> </a:t>
            </a:r>
            <a:br>
              <a:rPr sz="3100"/>
            </a:br>
            <a:endParaRPr b="0" lang="pl-PL" sz="3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2" name="PlaceHolder 2"/>
          <p:cNvSpPr>
            <a:spLocks noGrp="1"/>
          </p:cNvSpPr>
          <p:nvPr>
            <p:ph/>
          </p:nvPr>
        </p:nvSpPr>
        <p:spPr>
          <a:xfrm>
            <a:off x="467640" y="1628640"/>
            <a:ext cx="8217360" cy="474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pl-PL" sz="1600" spc="-1" strike="noStrike">
                <a:solidFill>
                  <a:srgbClr val="7030a0"/>
                </a:solidFill>
                <a:latin typeface="Bookman Old Style"/>
              </a:rPr>
              <a:t>   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1" lang="pl-PL" sz="1800" spc="-1" strike="noStrike">
                <a:solidFill>
                  <a:srgbClr val="000000"/>
                </a:solidFill>
                <a:latin typeface="Bookman Old Style"/>
              </a:rPr>
              <a:t>Starostwo Powiatowe i inne samorządy</a:t>
            </a:r>
            <a:br>
              <a:rPr sz="1800"/>
            </a:br>
            <a:r>
              <a:rPr b="1" lang="pl-PL" sz="1400" spc="-1" strike="noStrike">
                <a:solidFill>
                  <a:srgbClr val="000000"/>
                </a:solidFill>
                <a:latin typeface="Bookman Old Style"/>
              </a:rPr>
              <a:t>   </a:t>
            </a:r>
            <a:r>
              <a:rPr b="0" lang="pl-PL" sz="1400" spc="-1" strike="noStrike">
                <a:solidFill>
                  <a:srgbClr val="000000"/>
                </a:solidFill>
                <a:latin typeface="Symbol"/>
              </a:rPr>
              <a:t>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sprzęt medyczny dla Oddziału Urologicznego  – 500.000,00 zł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</a:rPr>
              <a:t>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sprzęt medyczny do diagnostyki pediatrycznej dla Pracowni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Endoskopii – 260.000,00 zł (w tym gminy: Alwernia - 40.000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Babice 40.000 zł,  Chrzanów 60.000 zł,  Libiąż 60.000 zł,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Trzebinia 60.000 zł)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</a:rPr>
              <a:t>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łóżka szpitalne – 110.000,00 zł (w tym: ze środków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Powiatu Krakowskiego 60.000,00 zł, ze środków Gminy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Krzeszowice – 50.000,00 zł).</a:t>
            </a:r>
            <a:br>
              <a:rPr sz="1800"/>
            </a:b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</a:rPr>
              <a:t>    </a:t>
            </a:r>
            <a:r>
              <a:rPr b="1" lang="pl-PL" sz="1800" spc="-1" strike="noStrike">
                <a:solidFill>
                  <a:srgbClr val="000000"/>
                </a:solidFill>
                <a:latin typeface="Bookman Old Style"/>
              </a:rPr>
              <a:t>Narodowy Fundusz Ochrony Środowiska i Gospodarki Wodnej</a:t>
            </a:r>
            <a:br>
              <a:rPr sz="1800"/>
            </a:br>
            <a:r>
              <a:rPr b="1" lang="pl-PL" sz="1400" spc="-1" strike="noStrike">
                <a:solidFill>
                  <a:srgbClr val="000000"/>
                </a:solidFill>
                <a:latin typeface="Bookman Old Style"/>
              </a:rPr>
              <a:t>   </a:t>
            </a:r>
            <a:r>
              <a:rPr b="0" lang="pl-PL" sz="1400" spc="-1" strike="noStrike">
                <a:solidFill>
                  <a:srgbClr val="000000"/>
                </a:solidFill>
                <a:latin typeface="Symbol"/>
              </a:rPr>
              <a:t></a:t>
            </a:r>
            <a:r>
              <a:rPr b="0" lang="pl-PL" sz="14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program termomodernizacji Szpitala </a:t>
            </a:r>
            <a:r>
              <a:rPr b="0" lang="pl-PL" sz="1400" spc="-1" strike="noStrike">
                <a:solidFill>
                  <a:srgbClr val="000000"/>
                </a:solidFill>
                <a:latin typeface="Bookman Old Style"/>
              </a:rPr>
              <a:t>-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10.185.137,09 zł.</a:t>
            </a:r>
            <a:br>
              <a:rPr sz="1800"/>
            </a:b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3" name="PlaceHolder 3"/>
          <p:cNvSpPr>
            <a:spLocks noGrp="1"/>
          </p:cNvSpPr>
          <p:nvPr>
            <p:ph type="sldNum" idx="92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F73B14F-7294-4244-A20D-705B6D32A46E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Tytuł 5"/>
          <p:cNvSpPr/>
          <p:nvPr/>
        </p:nvSpPr>
        <p:spPr>
          <a:xfrm>
            <a:off x="611640" y="620640"/>
            <a:ext cx="8217360" cy="85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  <a:scene3d>
              <a:camera prst="orthographicFront"/>
              <a:lightRig dir="t" rig="soft"/>
            </a:scene3d>
            <a:sp3d prstMaterial="softEdge">
              <a:bevelT w="25400" h="25400"/>
            </a:sp3d>
          </a:bodyPr>
          <a:p>
            <a:pPr algn="ctr">
              <a:lnSpc>
                <a:spcPct val="100000"/>
              </a:lnSpc>
            </a:pPr>
            <a:r>
              <a:rPr b="1" lang="pl-PL" sz="2800" spc="-1" strike="noStrike">
                <a:solidFill>
                  <a:srgbClr val="17375e"/>
                </a:solidFill>
                <a:latin typeface="Bookman Old Style"/>
                <a:ea typeface="DejaVu Sans"/>
              </a:rPr>
              <a:t>Specyfikacja dofinansowań inwestycyjnych przypadających na nakłady 2024 roku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2800" spc="-1" strike="noStrike">
                <a:solidFill>
                  <a:srgbClr val="002060"/>
                </a:solidFill>
                <a:latin typeface="Bookman Old Style"/>
                <a:ea typeface="DejaVu Sans"/>
              </a:rPr>
              <a:t> 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5" name="PlaceHolder 1"/>
          <p:cNvSpPr>
            <a:spLocks noGrp="1"/>
          </p:cNvSpPr>
          <p:nvPr>
            <p:ph type="title"/>
          </p:nvPr>
        </p:nvSpPr>
        <p:spPr>
          <a:xfrm>
            <a:off x="755640" y="1479600"/>
            <a:ext cx="7918920" cy="504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000" spc="-1" strike="noStrike">
                <a:solidFill>
                  <a:srgbClr val="000000"/>
                </a:solidFill>
                <a:latin typeface="Bookman Old Style"/>
              </a:rPr>
              <a:t>Ministerstwo Zdrowia</a:t>
            </a:r>
            <a:br>
              <a:rPr sz="2000"/>
            </a:b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2000" spc="-1" strike="noStrike">
                <a:solidFill>
                  <a:srgbClr val="000000"/>
                </a:solidFill>
                <a:latin typeface="Symbol"/>
              </a:rPr>
              <a:t>  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Fundusz Medyczny </a:t>
            </a:r>
            <a:r>
              <a:rPr b="0" lang="pl-PL" sz="2000" spc="-1" strike="noStrike">
                <a:solidFill>
                  <a:srgbClr val="000000"/>
                </a:solidFill>
                <a:latin typeface="Symbol"/>
              </a:rPr>
              <a:t>- 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program modernizacji i doposażenia</a:t>
            </a:r>
            <a:br>
              <a:rPr sz="2000"/>
            </a:b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    Szpitalnego Oddziału Ratunkowego oraz pracowni </a:t>
            </a:r>
            <a:br>
              <a:rPr sz="2000"/>
            </a:b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    diagnostycznych – 12.113.463,68, w tym:</a:t>
            </a:r>
            <a:br>
              <a:rPr sz="2000"/>
            </a:b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    ►prace budowlane: 7.807.700,00 zł,</a:t>
            </a:r>
            <a:br>
              <a:rPr sz="2000"/>
            </a:b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    ►aparatura medyczna i wyposażenie: 4.305.763,68 zł,</a:t>
            </a:r>
            <a:br>
              <a:rPr sz="2000"/>
            </a:br>
            <a:br>
              <a:rPr sz="2000"/>
            </a:b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2000" spc="-1" strike="noStrike">
                <a:solidFill>
                  <a:srgbClr val="000000"/>
                </a:solidFill>
                <a:latin typeface="Symbol"/>
              </a:rPr>
              <a:t>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 aparatura medyczna w ramach Narodowego Programu</a:t>
            </a:r>
            <a:br>
              <a:rPr sz="2000"/>
            </a:b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   Chorób Układu Krążenia (echokardiograf:  599.481,00 zł). </a:t>
            </a:r>
            <a:br>
              <a:rPr sz="2000"/>
            </a:b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 </a:t>
            </a:r>
            <a:br>
              <a:rPr sz="1800"/>
            </a:br>
            <a:br>
              <a:rPr sz="1600"/>
            </a:br>
            <a:r>
              <a:rPr b="0" lang="pl-PL" sz="1600" spc="-1" strike="noStrike">
                <a:solidFill>
                  <a:srgbClr val="ff0000"/>
                </a:solidFill>
                <a:latin typeface="Bookman Old Style"/>
              </a:rPr>
              <a:t> </a:t>
            </a:r>
            <a:br>
              <a:rPr sz="1600"/>
            </a:br>
            <a:r>
              <a:rPr b="1" lang="pl-PL" sz="2000" spc="-1" strike="noStrike">
                <a:solidFill>
                  <a:srgbClr val="ff0000"/>
                </a:solidFill>
                <a:latin typeface="Bookman Old Style"/>
              </a:rPr>
              <a:t>     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   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9072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000" spc="-1" strike="noStrike">
                <a:solidFill>
                  <a:srgbClr val="000000"/>
                </a:solidFill>
                <a:latin typeface="Bookman Old Style"/>
              </a:rPr>
              <a:t>      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</a:rPr>
              <a:t>    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6" name="PlaceHolder 2"/>
          <p:cNvSpPr>
            <a:spLocks noGrp="1"/>
          </p:cNvSpPr>
          <p:nvPr>
            <p:ph type="sldNum" idx="93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710BAE6-7AB3-430B-A694-0E4C31E27F42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PlaceHolder 1"/>
          <p:cNvSpPr>
            <a:spLocks noGrp="1"/>
          </p:cNvSpPr>
          <p:nvPr>
            <p:ph type="title"/>
          </p:nvPr>
        </p:nvSpPr>
        <p:spPr>
          <a:xfrm>
            <a:off x="457200" y="620640"/>
            <a:ext cx="8293680" cy="121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17375e"/>
                </a:solidFill>
                <a:latin typeface="Bookman Old Style"/>
              </a:rPr>
              <a:t>Specyfikacja dofinansowań inwestycyjnych przypadających na nakłady 2024 roku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17375e"/>
                </a:solidFill>
                <a:latin typeface="Bookman Old Style"/>
              </a:rPr>
              <a:t> 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8" name="Symbol zastępczy zawartości 6"/>
          <p:cNvSpPr/>
          <p:nvPr/>
        </p:nvSpPr>
        <p:spPr>
          <a:xfrm>
            <a:off x="457200" y="1628640"/>
            <a:ext cx="8217360" cy="521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1098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Państwowy Fundusz Rehabilitacji Osób Niepełnosprawnych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przebudowa Budynku H – 600.000,00 zł.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Wielka Orkiestra Świątecznej Pomocy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956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/>
              <a:buChar char="-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sprzęt dla Oddziału Chorób Płuc (polisomnograf stacjonarny,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aparat USG, myjnia endoskopowa z wyposażeniem, szafa do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endoskopów) -  639.100,00 zł.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PZU SA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95640" indent="-285840">
              <a:lnSpc>
                <a:spcPct val="100000"/>
              </a:lnSpc>
              <a:buClr>
                <a:srgbClr val="000000"/>
              </a:buClr>
              <a:buFont typeface="Symbol"/>
              <a:buChar char="-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odtworzenie urządzeń UPS dla Bloku Operacyjnego –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>
              <a:lnSpc>
                <a:spcPct val="100000"/>
              </a:lnSpc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- 71.874,40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>
              <a:lnSpc>
                <a:spcPct val="100000"/>
              </a:lnSpc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DejaVu Sans"/>
              </a:rPr>
              <a:t>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zakup łóżek szpitalnych – 40.000,00 zł.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>
              <a:lnSpc>
                <a:spcPct val="100000"/>
              </a:lnSpc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>
              <a:lnSpc>
                <a:spcPct val="100000"/>
              </a:lnSpc>
              <a:tabLst>
                <a:tab algn="l" pos="0"/>
              </a:tabLst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Fundacja TAURON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pl-PL" sz="1600" spc="-1" strike="noStrike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zakup łóżek szpitalnych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– 19.980,00 zł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1098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1098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1098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1098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1098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1098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marL="1098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1098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49" name="Obraz 8" descr="miernik"/>
          <p:cNvPicPr/>
          <p:nvPr/>
        </p:nvPicPr>
        <p:blipFill>
          <a:blip r:embed="rId1"/>
          <a:stretch/>
        </p:blipFill>
        <p:spPr>
          <a:xfrm>
            <a:off x="6907680" y="3629880"/>
            <a:ext cx="1860120" cy="2471760"/>
          </a:xfrm>
          <a:prstGeom prst="rect">
            <a:avLst/>
          </a:prstGeom>
          <a:ln w="0">
            <a:noFill/>
          </a:ln>
        </p:spPr>
      </p:pic>
      <p:sp>
        <p:nvSpPr>
          <p:cNvPr id="850" name="PlaceHolder 2"/>
          <p:cNvSpPr>
            <a:spLocks noGrp="1"/>
          </p:cNvSpPr>
          <p:nvPr>
            <p:ph type="sldNum" idx="94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23386AB-8487-4ED8-B301-09324E397323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title"/>
          </p:nvPr>
        </p:nvSpPr>
        <p:spPr>
          <a:xfrm>
            <a:off x="685800" y="836640"/>
            <a:ext cx="7618320" cy="121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93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17375e"/>
                </a:solidFill>
                <a:latin typeface="Bookman Old Style"/>
              </a:rPr>
              <a:t>Specyfikacja dofinansowań inwestycyjnych przypadających na nakłady 2024 roku</a:t>
            </a:r>
            <a:br>
              <a:rPr sz="2800"/>
            </a:b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2" name="PlaceHolder 2"/>
          <p:cNvSpPr>
            <a:spLocks noGrp="1"/>
          </p:cNvSpPr>
          <p:nvPr>
            <p:ph type="subTitle"/>
          </p:nvPr>
        </p:nvSpPr>
        <p:spPr>
          <a:xfrm>
            <a:off x="683640" y="1845000"/>
            <a:ext cx="7690320" cy="3995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10980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</a:rPr>
              <a:t>Hydro Extrusion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956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/>
              <a:buChar char="-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zakup łóżek szpitalnych – 30.000,00 zł.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</a:rPr>
              <a:t>Zakłady Górniczo-Hutnicze „Bolesław”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8b8b8b"/>
                </a:solidFill>
                <a:latin typeface="Symbol"/>
              </a:rPr>
              <a:t>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zakup łóżek szpitalnych – 10.000,00 zł.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</a:rPr>
              <a:t>Boltech Sp. z o.o.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8b8b8b"/>
                </a:solidFill>
                <a:latin typeface="Bookman Old Style"/>
              </a:rPr>
              <a:t>  </a:t>
            </a:r>
            <a:r>
              <a:rPr b="0" lang="pl-PL" sz="1800" spc="-1" strike="noStrike">
                <a:solidFill>
                  <a:srgbClr val="8b8b8b"/>
                </a:solidFill>
                <a:latin typeface="Symbol"/>
              </a:rPr>
              <a:t></a:t>
            </a:r>
            <a:r>
              <a:rPr b="0" lang="pl-PL" sz="1800" spc="-1" strike="noStrike">
                <a:solidFill>
                  <a:srgbClr val="8b8b8b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zakup łóżek szpitalnych – 2.500,00 zł.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pl-PL" sz="1800" spc="-1" strike="noStrike">
                <a:solidFill>
                  <a:srgbClr val="000000"/>
                </a:solidFill>
                <a:latin typeface="Bookman Old Style"/>
              </a:rPr>
              <a:t>Jastrzębska Spółka Węglowa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95640" indent="-285840">
              <a:lnSpc>
                <a:spcPct val="100000"/>
              </a:lnSpc>
              <a:spcBef>
                <a:spcPts val="360"/>
              </a:spcBef>
              <a:buClr>
                <a:srgbClr val="4f81bd"/>
              </a:buClr>
              <a:buFont typeface="Symbol"/>
              <a:buChar char="-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samochód osobowy – 11.600,00 zł.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 indent="0">
              <a:lnSpc>
                <a:spcPct val="100000"/>
              </a:lnSpc>
              <a:spcBef>
                <a:spcPts val="420"/>
              </a:spcBef>
              <a:buNone/>
              <a:tabLst>
                <a:tab algn="l" pos="0"/>
              </a:tabLst>
            </a:pPr>
            <a:endParaRPr b="0" lang="pl-PL" sz="2100" spc="-1" strike="noStrike">
              <a:solidFill>
                <a:srgbClr val="000000"/>
              </a:solidFill>
              <a:latin typeface="Arial"/>
            </a:endParaRPr>
          </a:p>
          <a:p>
            <a:pPr marL="10980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3" name="PlaceHolder 3"/>
          <p:cNvSpPr>
            <a:spLocks noGrp="1"/>
          </p:cNvSpPr>
          <p:nvPr>
            <p:ph type="sldNum" idx="95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D53CE0A-4B59-4AB4-B2DF-8E3E7FA6DFD6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7360" cy="113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17375e"/>
                </a:solidFill>
                <a:latin typeface="Bookman Old Style"/>
              </a:rPr>
              <a:t>DAROWIZNY ŚRODKÓW OBROTOWYCH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5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17360" cy="510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Szpital otrzymał w 2024 roku darowizny leków, sprzętu medycznego oraz środków pieniężnych w łącznej wysokości  331.555,88 zł. </a:t>
            </a:r>
            <a:br>
              <a:rPr sz="1800"/>
            </a:b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Wśród darczyńców byli: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Powiatowa Stacja Sanitarno-Epidemiologiczna – 115.565,10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środki z Krajowego Funduszu Szkoleniowego – 57.056,00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Fundacja na Rzecz Szpitala Powiatowego w Chrzanowie – 63.926,56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Adamed Pharma S.A. – 12.522,12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Małopolski Urząd Wojewódzki w Krakowie – 12.528,74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HIPP Polska Sp. z o.o. – 5.659,38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Egis Polska Dystrybucja Sp. z o.o. – 5.601,60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Geraton Auto Sp. z o.o. Trzebinia – 5.000,00 zł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HUMANA Sp. z o.o. – 4.981,98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LE-KAM Sp. z o.o. – 4. 833,00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Agencja Rezerw Materiałowych – 4.191,60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Gin Medical S.C.– 4.158,00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Celon Pharma S.A. – 3.373,80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6" name="PlaceHolder 3"/>
          <p:cNvSpPr>
            <a:spLocks noGrp="1"/>
          </p:cNvSpPr>
          <p:nvPr>
            <p:ph type="sldNum" idx="96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F773417-CE27-4C32-B89D-970E50F8B85B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7360" cy="113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17375e"/>
                </a:solidFill>
                <a:latin typeface="Bookman Old Style"/>
              </a:rPr>
              <a:t>DAROWIZNY ŚRODKÓW OBROTOWYCH – C.D.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355960" cy="451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Górka Cement Trzebinia - 2.500,00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Zakład Lecznictwa Ambulatoryjnego w Chrzanowie Sp. z o.o.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- 296,00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Darowizny gotówkowe osób prywatnych – 29.362,00 zł. 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9" name="PlaceHolder 3"/>
          <p:cNvSpPr>
            <a:spLocks noGrp="1"/>
          </p:cNvSpPr>
          <p:nvPr>
            <p:ph type="sldNum" idx="97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8A3CC60-6CB1-4185-A59A-8F1AB9300166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PlaceHolder 1"/>
          <p:cNvSpPr>
            <a:spLocks noGrp="1"/>
          </p:cNvSpPr>
          <p:nvPr>
            <p:ph type="title"/>
          </p:nvPr>
        </p:nvSpPr>
        <p:spPr>
          <a:xfrm>
            <a:off x="179640" y="1917000"/>
            <a:ext cx="8844840" cy="481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71000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000000"/>
                </a:solidFill>
                <a:latin typeface="Bookman Old Style"/>
              </a:rPr>
              <a:t>   </a:t>
            </a: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r>
              <a:rPr b="1" i="1" lang="pl-PL" sz="1800" spc="-1" strike="noStrike">
                <a:solidFill>
                  <a:srgbClr val="000000"/>
                </a:solidFill>
                <a:latin typeface="Calibri"/>
              </a:rPr>
              <a:t> </a:t>
            </a: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r>
              <a:rPr b="1" i="1" lang="pl-PL" sz="1800" spc="-1" strike="noStrike">
                <a:solidFill>
                  <a:srgbClr val="000000"/>
                </a:solidFill>
                <a:latin typeface="Calibri"/>
              </a:rPr>
              <a:t>        </a:t>
            </a: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   </a:t>
            </a:r>
            <a:br>
              <a:rPr sz="1800"/>
            </a:b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1" name="Prostokąt 1"/>
          <p:cNvSpPr/>
          <p:nvPr/>
        </p:nvSpPr>
        <p:spPr>
          <a:xfrm>
            <a:off x="506160" y="180000"/>
            <a:ext cx="8124840" cy="416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pl-PL" sz="1600" spc="-1" strike="noStrike">
                <a:solidFill>
                  <a:srgbClr val="ff0000"/>
                </a:solidFill>
                <a:latin typeface="Bookman Old Style"/>
                <a:ea typeface="DejaVu Sans"/>
              </a:rPr>
              <a:t>  </a:t>
            </a:r>
            <a:r>
              <a:rPr b="1" lang="pl-PL" sz="2800" spc="-1" strike="noStrike">
                <a:solidFill>
                  <a:srgbClr val="17375e"/>
                </a:solidFill>
                <a:latin typeface="Bookman Old Style"/>
                <a:ea typeface="DejaVu Sans"/>
              </a:rPr>
              <a:t>Zadania inwestycyjne </a:t>
            </a:r>
            <a:br>
              <a:rPr sz="2800"/>
            </a:br>
            <a:r>
              <a:rPr b="1" lang="pl-PL" sz="2800" spc="-1" strike="noStrike">
                <a:solidFill>
                  <a:srgbClr val="17375e"/>
                </a:solidFill>
                <a:latin typeface="Bookman Old Style"/>
                <a:ea typeface="DejaVu Sans"/>
              </a:rPr>
              <a:t>   związane z informatyzacją Szpitala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br>
              <a:rPr sz="1800"/>
            </a:br>
            <a:r>
              <a:rPr b="0" lang="pl-PL" sz="1600" spc="-1" strike="noStrike">
                <a:solidFill>
                  <a:srgbClr val="ff0000"/>
                </a:solidFill>
                <a:latin typeface="Bookman Old Style"/>
                <a:ea typeface="DejaVu Sans"/>
              </a:rPr>
              <a:t> 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Informatyzacja placówek opieki zdrowotnej jest procesem niezbędnym zarówno dla celów bieżącego zarządzania danymi medycznymi w jednostce, jak i dla rozliczenia wykonania kontraktu z ubezpieczycielem publicznym (Narodowy Fundusz Zdrowia) oraz spełnienia wymogów prawnych w zakresie przetwarzania dokumentacji medycznej oraz ewidencji zdarzeń gospodarczych związanych z funkcjonowaniem jednostki. Realizowane zadania inwestycyjne w tym zakresie służą stopniowej modernizacji infrastruktury informatycznej oraz dostosowanie jej do bieżących i przyszłych potrzeb Szpitala. 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W 2024 roku uzupełniano zasoby w zakresie oprogramowania i sprzętu IT 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konieczne dla obsługi zwiększających się zakresów działalności placówki.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2" name="PlaceHolder 2"/>
          <p:cNvSpPr>
            <a:spLocks noGrp="1"/>
          </p:cNvSpPr>
          <p:nvPr>
            <p:ph type="sldNum" idx="98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7534F90-6AF8-4DD4-9B62-E2BEAFEE73FD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PlaceHolder 1"/>
          <p:cNvSpPr>
            <a:spLocks noGrp="1"/>
          </p:cNvSpPr>
          <p:nvPr>
            <p:ph/>
          </p:nvPr>
        </p:nvSpPr>
        <p:spPr>
          <a:xfrm>
            <a:off x="683640" y="764640"/>
            <a:ext cx="7836480" cy="5349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9000"/>
          </a:bodyPr>
          <a:p>
            <a:pPr indent="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pl-PL" sz="2000" spc="-1" strike="noStrike">
                <a:solidFill>
                  <a:srgbClr val="3c78d0"/>
                </a:solidFill>
                <a:latin typeface="Bookman Old Style"/>
              </a:rPr>
              <a:t>ONKOLOGIA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pl-PL" sz="2000" spc="-1" strike="noStrike">
                <a:solidFill>
                  <a:srgbClr val="000000"/>
                </a:solidFill>
                <a:latin typeface="Bookman Old Style"/>
              </a:rPr>
              <a:t>Szpital w 2024 roku kontynuował realizację programów lekowych – onkologicznych                                                  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541440" indent="-3589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leczenie chorych na raka jajnika, raka jajowodu lub raka otrzewnej,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541440" indent="-3589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leczenie chorych na raka piersi,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541440" indent="-3589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leczenie chorych na zaawansowanego raka jelita grubego,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541440" indent="-3589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leczenie chorych na raka płuca oraz międzybłoniaka opłucnej,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541440" indent="-3589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leczenie chorych na opornego na kastrację raka gruczołu krokowego,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541440" indent="-3589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leczenie pacjentów z rakiem urotelialnym;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6676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66760"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Programy realizowane są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w Oddziale Onkologii Klinicznej /Chemioterapii, a w 2024 roku skorzystała z nich aż </a:t>
            </a:r>
            <a:r>
              <a:rPr b="1" lang="pl-PL" sz="1800" spc="-1" strike="noStrike">
                <a:solidFill>
                  <a:srgbClr val="000000"/>
                </a:solidFill>
                <a:latin typeface="Bookman Old Style"/>
              </a:rPr>
              <a:t>50 pacjentów.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66760"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2" name="PlaceHolder 2"/>
          <p:cNvSpPr>
            <a:spLocks noGrp="1"/>
          </p:cNvSpPr>
          <p:nvPr>
            <p:ph type="sldNum" idx="56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BD3BB77-7CE7-459D-841D-22E0B046A033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7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Prostokąt 3"/>
          <p:cNvSpPr/>
          <p:nvPr/>
        </p:nvSpPr>
        <p:spPr>
          <a:xfrm>
            <a:off x="450360" y="1845000"/>
            <a:ext cx="8196840" cy="325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1. Oprogramowanie KS-MEDIS do obsługi ruchu chorych na oddziałach,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   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licencje EDM - 9 szt. KS-SOLAB - 1 szt., KS-SOMED – podpisywanie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   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podpisem elektronicznym - 20 szt. – 94.956,00 zł.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2. Licencje KS-SOLAB dla pracowni badań pilnych Zakładu Diagnostyki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 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Laboratoryjnej – 19.859,58 zł.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3. Modernizacja radiotelefonu bazowego dla Szpitalnego Oddziału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 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Ratunkowego – 17.958,00 zł.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4. Tester okablowania Micro Scanner - 5.522,70 zł.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5. Projektor BENQ – 3.618,58 zł.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6. Wymiana modułu komputerowego i aktualizacja oprogramowania 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      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systemu kolejkowego – 4.305,00 zł. </a:t>
            </a: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</a:t>
            </a:r>
            <a:r>
              <a:rPr b="0" lang="pl-PL" sz="16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7. Komputery stacjonarne i przenośne – 218.791,02 zł.</a:t>
            </a:r>
            <a:br>
              <a:rPr sz="1600"/>
            </a:br>
            <a:endParaRPr b="0" lang="pl-PL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4" name="Prostokąt 2"/>
          <p:cNvSpPr/>
          <p:nvPr/>
        </p:nvSpPr>
        <p:spPr>
          <a:xfrm>
            <a:off x="899640" y="843480"/>
            <a:ext cx="77475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2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Nakłady inwestycyjne na informatyzację Szpitala w 2024 r.: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5" name="PlaceHolder 1"/>
          <p:cNvSpPr>
            <a:spLocks noGrp="1"/>
          </p:cNvSpPr>
          <p:nvPr>
            <p:ph type="sldNum" idx="99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2884979-0282-4A6A-A6C8-E79C6A76222A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PlaceHolder 1"/>
          <p:cNvSpPr>
            <a:spLocks noGrp="1"/>
          </p:cNvSpPr>
          <p:nvPr>
            <p:ph/>
          </p:nvPr>
        </p:nvSpPr>
        <p:spPr>
          <a:xfrm>
            <a:off x="107640" y="1583640"/>
            <a:ext cx="9024120" cy="514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52160" indent="-342720">
              <a:lnSpc>
                <a:spcPct val="124000"/>
              </a:lnSpc>
              <a:spcBef>
                <a:spcPts val="116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Nakłady realizowane przy współfinansowaniu Narodowego Funduszu Ochrony Środowiska i Gospodarki Wodnej: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termomodernizacja obiektów Szpitala – 11.213.554,89 zł.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2. Inwestycje w ramach Narodowego Programu Chorób Krążenia Ministerstwa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Zdrowia: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echokardiograf – 599.481,00 zł.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3. Program modernizacji i doposażenia Szpitalnego Oddziału Ratunkowego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wraz z pracowniami diagnostycznymi finansowany z Funduszu Medycznego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Ministerstwa Zdrowia: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prace budowlane – 8.393.491,85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zakupy sprzętu i aparatury medycznej - 4.429.871,62 zł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w tym: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aparat USG Voluson E8 – 549.990,00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przyłóżkowy aparat mobilny RTG – 425.520,00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440" indent="0">
              <a:lnSpc>
                <a:spcPct val="124000"/>
              </a:lnSpc>
              <a:spcBef>
                <a:spcPts val="116"/>
              </a:spcBef>
              <a:buNone/>
              <a:tabLst>
                <a:tab algn="l" pos="0"/>
              </a:tabLst>
            </a:pPr>
            <a:endParaRPr b="0" lang="pl-PL" sz="3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7" name="Prostokąt 5"/>
          <p:cNvSpPr/>
          <p:nvPr/>
        </p:nvSpPr>
        <p:spPr>
          <a:xfrm>
            <a:off x="323640" y="468360"/>
            <a:ext cx="8124840" cy="114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09800" algn="ctr">
              <a:lnSpc>
                <a:spcPct val="124000"/>
              </a:lnSpc>
              <a:spcBef>
                <a:spcPts val="561"/>
              </a:spcBef>
            </a:pPr>
            <a:r>
              <a:rPr b="1" lang="pl-PL" sz="28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Ważniejsze zadania inwestycyjne, zrealizowane w 2024 roku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8" name="PlaceHolder 2"/>
          <p:cNvSpPr>
            <a:spLocks noGrp="1"/>
          </p:cNvSpPr>
          <p:nvPr>
            <p:ph type="sldNum" idx="100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7FFC0CA-61B8-40D1-B692-8F43F291CF0F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500" spc="-1" strike="noStrike">
                <a:solidFill>
                  <a:srgbClr val="17375e"/>
                </a:solidFill>
                <a:latin typeface="Bookman Old Style"/>
              </a:rPr>
              <a:t>Ważniejsze zadania inwestycyjne, </a:t>
            </a:r>
            <a:br>
              <a:rPr sz="2500"/>
            </a:br>
            <a:r>
              <a:rPr b="1" lang="pl-PL" sz="2500" spc="-1" strike="noStrike">
                <a:solidFill>
                  <a:srgbClr val="17375e"/>
                </a:solidFill>
                <a:latin typeface="Bookman Old Style"/>
              </a:rPr>
              <a:t>zrealizowane w 2024 roku – c.d.</a:t>
            </a:r>
            <a:br>
              <a:rPr sz="2500"/>
            </a:br>
            <a:endParaRPr b="0" lang="pl-PL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0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2040" cy="460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Symbol"/>
              <a:buChar char="·"/>
              <a:tabLst>
                <a:tab algn="l" pos="0"/>
              </a:tabLst>
            </a:pPr>
            <a:r>
              <a:rPr b="0" lang="pl-PL" sz="2100" spc="-1" strike="noStrike">
                <a:solidFill>
                  <a:srgbClr val="000000"/>
                </a:solidFill>
                <a:latin typeface="Bookman Old Style"/>
              </a:rPr>
              <a:t>aparat do znieczulania – 160.920,00 zł,</a:t>
            </a:r>
            <a:endParaRPr b="0" lang="pl-PL" sz="21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Symbol"/>
              <a:buChar char="·"/>
              <a:tabLst>
                <a:tab algn="l" pos="0"/>
              </a:tabLst>
            </a:pPr>
            <a:r>
              <a:rPr b="0" lang="pl-PL" sz="2100" spc="-1" strike="noStrike">
                <a:solidFill>
                  <a:srgbClr val="000000"/>
                </a:solidFill>
                <a:latin typeface="Bookman Old Style"/>
              </a:rPr>
              <a:t>aparat RTG Riviera CSX  - 1.680.611,00 zł,</a:t>
            </a:r>
            <a:endParaRPr b="0" lang="pl-PL" sz="21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Symbol"/>
              <a:buChar char="·"/>
              <a:tabLst>
                <a:tab algn="l" pos="0"/>
              </a:tabLst>
            </a:pPr>
            <a:r>
              <a:rPr b="0" lang="pl-PL" sz="2100" spc="-1" strike="noStrike">
                <a:solidFill>
                  <a:srgbClr val="000000"/>
                </a:solidFill>
                <a:latin typeface="Bookman Old Style"/>
              </a:rPr>
              <a:t>aparat USG Samsung – 250.000,00 zł,</a:t>
            </a:r>
            <a:endParaRPr b="0" lang="pl-PL" sz="21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Symbol"/>
              <a:buChar char="·"/>
              <a:tabLst>
                <a:tab algn="l" pos="0"/>
              </a:tabLst>
            </a:pPr>
            <a:r>
              <a:rPr b="0" lang="pl-PL" sz="2100" spc="-1" strike="noStrike">
                <a:solidFill>
                  <a:srgbClr val="000000"/>
                </a:solidFill>
                <a:latin typeface="Bookman Old Style"/>
              </a:rPr>
              <a:t>analizator biochemiczny MAGLUMI 800 – 166.860,00 zł,</a:t>
            </a:r>
            <a:endParaRPr b="0" lang="pl-PL" sz="21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Symbol"/>
              <a:buChar char="·"/>
              <a:tabLst>
                <a:tab algn="l" pos="0"/>
              </a:tabLst>
            </a:pPr>
            <a:r>
              <a:rPr b="0" lang="pl-PL" sz="2100" spc="-1" strike="noStrike">
                <a:solidFill>
                  <a:srgbClr val="000000"/>
                </a:solidFill>
                <a:latin typeface="Bookman Old Style"/>
              </a:rPr>
              <a:t>szafa do przechowywania endoskopów Wassenburg – 154.980,00 zł,</a:t>
            </a:r>
            <a:endParaRPr b="0" lang="pl-PL" sz="21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Symbol"/>
              <a:buChar char="·"/>
              <a:tabLst>
                <a:tab algn="l" pos="0"/>
              </a:tabLst>
            </a:pPr>
            <a:r>
              <a:rPr b="0" lang="pl-PL" sz="2100" spc="-1" strike="noStrike">
                <a:solidFill>
                  <a:srgbClr val="000000"/>
                </a:solidFill>
                <a:latin typeface="Bookman Old Style"/>
              </a:rPr>
              <a:t>wideoduodenoskop, wideokolonoskop – 326.531,54 zł</a:t>
            </a:r>
            <a:endParaRPr b="0" lang="pl-PL" sz="21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Symbol"/>
              <a:buChar char="·"/>
              <a:tabLst>
                <a:tab algn="l" pos="0"/>
              </a:tabLst>
            </a:pPr>
            <a:r>
              <a:rPr b="0" lang="pl-PL" sz="2100" spc="-1" strike="noStrike">
                <a:solidFill>
                  <a:srgbClr val="000000"/>
                </a:solidFill>
                <a:latin typeface="Bookman Old Style"/>
              </a:rPr>
              <a:t>analizator parametrów krytycznych RKZ ABL 90 – 104.799,96 zł,</a:t>
            </a:r>
            <a:endParaRPr b="0" lang="pl-PL" sz="21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Symbol"/>
              <a:buChar char="·"/>
              <a:tabLst>
                <a:tab algn="l" pos="0"/>
              </a:tabLst>
            </a:pPr>
            <a:r>
              <a:rPr b="0" lang="pl-PL" sz="2100" spc="-1" strike="noStrike">
                <a:solidFill>
                  <a:srgbClr val="000000"/>
                </a:solidFill>
                <a:latin typeface="Bookman Old Style"/>
              </a:rPr>
              <a:t>materac grzewczy dla pacjentów – 123.763,68 zł,</a:t>
            </a:r>
            <a:endParaRPr b="0" lang="pl-PL" sz="21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Symbol"/>
              <a:buChar char="·"/>
              <a:tabLst>
                <a:tab algn="l" pos="0"/>
              </a:tabLst>
            </a:pPr>
            <a:r>
              <a:rPr b="0" lang="pl-PL" sz="2100" spc="-1" strike="noStrike">
                <a:solidFill>
                  <a:srgbClr val="000000"/>
                </a:solidFill>
                <a:latin typeface="Bookman Old Style"/>
              </a:rPr>
              <a:t>zabudowa meblowa gabinetów – 176.843,94 zł,</a:t>
            </a:r>
            <a:endParaRPr b="0" lang="pl-PL" sz="21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Symbol"/>
              <a:buChar char="·"/>
              <a:tabLst>
                <a:tab algn="l" pos="0"/>
              </a:tabLst>
            </a:pPr>
            <a:r>
              <a:rPr b="0" lang="pl-PL" sz="2100" spc="-1" strike="noStrike">
                <a:solidFill>
                  <a:srgbClr val="000000"/>
                </a:solidFill>
                <a:latin typeface="Bookman Old Style"/>
              </a:rPr>
              <a:t>wózki reanimacyjne REN-04 (4 szt.) – 44.053,20 zł,</a:t>
            </a:r>
            <a:endParaRPr b="0" lang="pl-PL" sz="21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Symbol"/>
              <a:buChar char="·"/>
              <a:tabLst>
                <a:tab algn="l" pos="0"/>
              </a:tabLst>
            </a:pPr>
            <a:r>
              <a:rPr b="0" lang="pl-PL" sz="2100" spc="-1" strike="noStrike">
                <a:solidFill>
                  <a:srgbClr val="000000"/>
                </a:solidFill>
                <a:latin typeface="Bookman Old Style"/>
              </a:rPr>
              <a:t>wózek do transportu pacjenta z napędem elektrycznym (2 szt.), wózek siedzący – 117.194,04 zł,</a:t>
            </a:r>
            <a:endParaRPr b="0" lang="pl-PL" sz="21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Symbol"/>
              <a:buChar char="·"/>
              <a:tabLst>
                <a:tab algn="l" pos="0"/>
              </a:tabLst>
            </a:pPr>
            <a:r>
              <a:rPr b="0" lang="pl-PL" sz="2100" spc="-1" strike="noStrike">
                <a:solidFill>
                  <a:srgbClr val="000000"/>
                </a:solidFill>
                <a:latin typeface="Bookman Old Style"/>
              </a:rPr>
              <a:t>łóżko bariatryczne – 147.804,26 zł.</a:t>
            </a:r>
            <a:endParaRPr b="0" lang="pl-PL" sz="21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21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2100" spc="-1" strike="noStrike">
                <a:solidFill>
                  <a:srgbClr val="000000"/>
                </a:solidFill>
                <a:latin typeface="Bookman Old Style"/>
              </a:rPr>
              <a:t>4. Nakłady przy współfinansowaniu Państwowego Funduszu Rehabilitacji</a:t>
            </a:r>
            <a:endParaRPr b="0" lang="pl-PL" sz="21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2100" spc="-1" strike="noStrike">
                <a:solidFill>
                  <a:srgbClr val="000000"/>
                </a:solidFill>
                <a:latin typeface="Bookman Old Style"/>
              </a:rPr>
              <a:t>   </a:t>
            </a:r>
            <a:r>
              <a:rPr b="0" lang="pl-PL" sz="2100" spc="-1" strike="noStrike">
                <a:solidFill>
                  <a:srgbClr val="000000"/>
                </a:solidFill>
                <a:latin typeface="Bookman Old Style"/>
              </a:rPr>
              <a:t>Osób Niepełnosprawnych:</a:t>
            </a:r>
            <a:endParaRPr b="0" lang="pl-PL" sz="21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2100" spc="-1" strike="noStrike">
                <a:solidFill>
                  <a:srgbClr val="000000"/>
                </a:solidFill>
                <a:latin typeface="Bookman Old Style"/>
              </a:rPr>
              <a:t>   </a:t>
            </a:r>
            <a:r>
              <a:rPr b="0" lang="pl-PL" sz="2100" spc="-1" strike="noStrike">
                <a:solidFill>
                  <a:srgbClr val="000000"/>
                </a:solidFill>
                <a:latin typeface="Bookman Old Style"/>
              </a:rPr>
              <a:t>- przebudowa Budynku H Szpitala – 4.923.882,96 zł.</a:t>
            </a:r>
            <a:endParaRPr b="0" lang="pl-PL" sz="21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134920" cy="76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60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17375e"/>
                </a:solidFill>
                <a:latin typeface="Bookman Old Style"/>
              </a:rPr>
              <a:t>Ważniejsze zadania inwestycyjne, </a:t>
            </a:r>
            <a:br>
              <a:rPr sz="2800"/>
            </a:br>
            <a:r>
              <a:rPr b="1" lang="pl-PL" sz="2800" spc="-1" strike="noStrike">
                <a:solidFill>
                  <a:srgbClr val="17375e"/>
                </a:solidFill>
                <a:latin typeface="Bookman Old Style"/>
              </a:rPr>
              <a:t>zrealizowane w 2024 roku – c.d.</a:t>
            </a:r>
            <a:br>
              <a:rPr sz="2800"/>
            </a:b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2" name="PlaceHolder 2"/>
          <p:cNvSpPr>
            <a:spLocks noGrp="1"/>
          </p:cNvSpPr>
          <p:nvPr>
            <p:ph/>
          </p:nvPr>
        </p:nvSpPr>
        <p:spPr>
          <a:xfrm>
            <a:off x="457200" y="1124640"/>
            <a:ext cx="8350920" cy="538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09800" indent="0">
              <a:lnSpc>
                <a:spcPct val="100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5. Nakłady współfinansowane środkami samorządów lokalnych: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 indent="0">
              <a:lnSpc>
                <a:spcPct val="100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sprzęt medyczny dla utworzonej sali  operacyjnej Oddziału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 indent="0">
              <a:lnSpc>
                <a:spcPct val="100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Urologicznego – 530.805,13 zł, w tym: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 indent="0">
              <a:lnSpc>
                <a:spcPct val="100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kolumna urologiczna z torem wizyjnym – 254.141,31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 indent="0">
              <a:lnSpc>
                <a:spcPct val="100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    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system hybrydowy do litotrypsji EGSPL-SR - 138.382,78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 indent="0">
              <a:lnSpc>
                <a:spcPct val="100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uretorenoskop giętki – 110.808,00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 indent="0">
              <a:lnSpc>
                <a:spcPct val="100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kamera toru wizyjnego do kolumny urologicznej (finansowana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 indent="0">
              <a:lnSpc>
                <a:spcPct val="100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ze środków własnych) – 27.473,04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 indent="0">
              <a:lnSpc>
                <a:spcPct val="100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sprzęt endoskopowy dla dzieci – 273.406,32 zł, w tym: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 indent="0">
              <a:lnSpc>
                <a:spcPct val="100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wideokolonoskop pediatryczny – 154.314,72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 indent="0">
              <a:lnSpc>
                <a:spcPct val="100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stół operacyjny pediatryczny – 119.091,60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 indent="0">
              <a:lnSpc>
                <a:spcPct val="100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łóżka szpitalne – 140.886,00 zł (z jednoczesnym dofinansowaniem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 indent="0">
              <a:lnSpc>
                <a:spcPct val="100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podmiotów gospodarczych).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 indent="0">
              <a:lnSpc>
                <a:spcPct val="100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5. Nakłady realizowane przy współfinansowaniu podmiotów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 indent="0">
              <a:lnSpc>
                <a:spcPct val="100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gospodarczych i funduszu prewencyjnego PZU SA: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 indent="0">
              <a:lnSpc>
                <a:spcPct val="100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łóżka elektryczne – 381.456,00 zł.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 indent="0">
              <a:lnSpc>
                <a:spcPct val="100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6. Nakłady odtworzeniowe współfinansowane świadczeniami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 indent="0">
              <a:lnSpc>
                <a:spcPct val="100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odszkodowawczymi PZU SA: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 indent="0">
              <a:lnSpc>
                <a:spcPct val="100000"/>
              </a:lnSpc>
              <a:spcBef>
                <a:spcPts val="116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zakup zasilacza UPS dla Bloku Operacyjnego – 140.084,70 zł.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 indent="0">
              <a:lnSpc>
                <a:spcPct val="100000"/>
              </a:lnSpc>
              <a:spcBef>
                <a:spcPts val="116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109800" indent="0">
              <a:lnSpc>
                <a:spcPct val="100000"/>
              </a:lnSpc>
              <a:spcBef>
                <a:spcPts val="116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3" name="PlaceHolder 3"/>
          <p:cNvSpPr>
            <a:spLocks noGrp="1"/>
          </p:cNvSpPr>
          <p:nvPr>
            <p:ph type="sldNum" idx="101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4A6E587-E180-4268-B1FF-D9AA371F7219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73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500" spc="-1" strike="noStrike">
                <a:solidFill>
                  <a:srgbClr val="17375e"/>
                </a:solidFill>
                <a:latin typeface="Bookman Old Style"/>
              </a:rPr>
              <a:t>Ważniejsze zadania inwestycyjne, </a:t>
            </a:r>
            <a:br>
              <a:rPr sz="2500"/>
            </a:br>
            <a:r>
              <a:rPr b="1" lang="pl-PL" sz="2500" spc="-1" strike="noStrike">
                <a:solidFill>
                  <a:srgbClr val="17375e"/>
                </a:solidFill>
                <a:latin typeface="Bookman Old Style"/>
              </a:rPr>
              <a:t>zrealizowane w 2024 roku – c.d.</a:t>
            </a:r>
            <a:br>
              <a:rPr sz="2500"/>
            </a:br>
            <a:endParaRPr b="0" lang="pl-PL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5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494920" cy="537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7. Darowizny Wielkiej Orkiestry Świątecznej Pomocy – 639.100,00 zł.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-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polisomnograf stacjonarny – 81.200,00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aparat USG LOGIQ E10s – 289.900,00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myjnia endoskopowa Advantage Plus – 178.000,00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szafa do endoskopów – 90.000,00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8. Darowizna Jastrzębskiej Spółki Węglowej: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samochód osobowy – 11.600,00 zł.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tarSymbol"/>
              <a:buAutoNum type="arabicPeriod" startAt="9"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Nakłady na informatyzację Szpitala: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licencje i oprogramowanie – 114.815,58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sprzęt informatyczny – 250.195,30  zł.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10. Pozostałe nakłady inwestycyjne: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prace budowlane – 1.938.742,90 zł, w tym: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zakończenie modernizacji Stacji Dializ i Pracowni Endoskopii –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1.471.510,64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modernizacja windy w Budynku B – 67.650,00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rozbudowa instalacji przeciwpożarowej – 52.000,00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6" name="PlaceHolder 3"/>
          <p:cNvSpPr>
            <a:spLocks noGrp="1"/>
          </p:cNvSpPr>
          <p:nvPr>
            <p:ph type="sldNum" idx="102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0FB2FC0-777A-4316-81D4-DEE4AF6E363E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7360" cy="113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500" spc="-1" strike="noStrike">
                <a:solidFill>
                  <a:srgbClr val="17375e"/>
                </a:solidFill>
                <a:latin typeface="Bookman Old Style"/>
              </a:rPr>
              <a:t>Ważniejsze zadania inwestycyjne, </a:t>
            </a:r>
            <a:br>
              <a:rPr sz="2500"/>
            </a:br>
            <a:r>
              <a:rPr b="1" lang="pl-PL" sz="2500" spc="-1" strike="noStrike">
                <a:solidFill>
                  <a:srgbClr val="17375e"/>
                </a:solidFill>
                <a:latin typeface="Bookman Old Style"/>
              </a:rPr>
              <a:t>zrealizowane w 2024 roku – c.d.</a:t>
            </a:r>
            <a:endParaRPr b="0" lang="pl-PL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8" name="PlaceHolder 2"/>
          <p:cNvSpPr>
            <a:spLocks noGrp="1"/>
          </p:cNvSpPr>
          <p:nvPr>
            <p:ph/>
          </p:nvPr>
        </p:nvSpPr>
        <p:spPr>
          <a:xfrm>
            <a:off x="539640" y="1268640"/>
            <a:ext cx="8721360" cy="486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00"/>
          </a:bodyPr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Calibri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instalacja przeciwpożarowa dla systemu parkingowego – 24.433,95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Calibri"/>
              </a:rPr>
              <a:t>    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Calibri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kontenerowy punkt krwiodawstwa (zakończenie) – 3.923,70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Calibri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modernizacja parkingu pracowniczego – 319.224,61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- zakupy maszyn i urządzeń – 315.002,35 zł, w tym: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Calibri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urządzenia klimatyzacyjne – 106.399,95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Calibri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modernizacja stacji sprężonego powietrza – 97.057,42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Calibri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wózek transportowy – 5.849,00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Calibri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wózek hotelowy Magic Hotel – 11.997,00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    –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11.660,40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Calibri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szafa na leki i narkotyki – 12.560,40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Calibri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chłodziarko-zamrażarka ze sterowaniem -10.393,50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Calibri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lodówka Hisense RS650N4AC2 – 3.936,00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Calibri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stolik instrumentalny seria K-4, typ E01KO (3 szt.) – 14.207,40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Calibri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szafa magazynowa do Bloku Operacyjnego – 6.071,28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Calibri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system monitoringu - Zakład Diagnostyki Laboratoryjnej – 34.870,00 zł.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9" name="PlaceHolder 3"/>
          <p:cNvSpPr>
            <a:spLocks noGrp="1"/>
          </p:cNvSpPr>
          <p:nvPr>
            <p:ph type="sldNum" idx="103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21F3735-6FC0-411B-A061-D058D93E3447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113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400" spc="-1" strike="noStrike">
                <a:solidFill>
                  <a:srgbClr val="17375e"/>
                </a:solidFill>
                <a:latin typeface="Bookman Old Style"/>
              </a:rPr>
              <a:t>Ważniejsze zadania inwestycyjne, </a:t>
            </a:r>
            <a:br>
              <a:rPr sz="2400"/>
            </a:br>
            <a:r>
              <a:rPr b="1" lang="pl-PL" sz="2400" spc="-1" strike="noStrike">
                <a:solidFill>
                  <a:srgbClr val="17375e"/>
                </a:solidFill>
                <a:latin typeface="Bookman Old Style"/>
              </a:rPr>
              <a:t>zrealizowane w 2024 roku – c.d.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1" name="PlaceHolder 2"/>
          <p:cNvSpPr>
            <a:spLocks noGrp="1"/>
          </p:cNvSpPr>
          <p:nvPr>
            <p:ph type="sldNum" idx="104"/>
          </p:nvPr>
        </p:nvSpPr>
        <p:spPr>
          <a:xfrm>
            <a:off x="6553080" y="6356520"/>
            <a:ext cx="2121120" cy="352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5085A2E-F240-4894-AF7D-48C9C8FDBCE6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2" name="PlaceHolder 3"/>
          <p:cNvSpPr>
            <a:spLocks noGrp="1"/>
          </p:cNvSpPr>
          <p:nvPr>
            <p:ph type="subTitle"/>
          </p:nvPr>
        </p:nvSpPr>
        <p:spPr>
          <a:xfrm>
            <a:off x="457200" y="1268640"/>
            <a:ext cx="8222040" cy="508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- zakupy aparatury medycznej – 2.429.591,85 zł, w tym: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Calibri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aparat RTG z ramieniem C – 848.496,68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Calibri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sprzęt do szkolenia Resuscytacji Krążeniowo-Oddechowej –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4.700,00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Calibri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respirator noworodkowy – 173.880,00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Calibri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promiennik podczerwieni (ogrzewacz dla noworodków) – 9.400,00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Calibri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szafa chłodnicza do przechowywania krwi – 20.910,00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Calibri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generator jednokanałowy do zespalania naczyń LS10 –10.800,00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Calibri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a</a:t>
            </a:r>
            <a:r>
              <a:rPr b="0" lang="pt-BR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paraty do hemodializy typ 4008S Classix - 9 szt.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– 329.022,00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Calibri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waga platformowa SECA 675 dla pacjentów na wózku – 6.264,00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Calibri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wózki reanimacyjne (2 szt.), wózki anestezjologiczne (2 szt.), stolik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zabiegowy STKO - 21 szt. – 35.391,60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Calibri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stanowisko do resuscytacji (inkubator hybrydowy) – 129.600.00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Calibri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myjnia dezynfektor do basenów Erlen (2 szt.) – 50.760,00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84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500" spc="-1" strike="noStrike">
                <a:solidFill>
                  <a:srgbClr val="17375e"/>
                </a:solidFill>
                <a:latin typeface="Bookman Old Style"/>
              </a:rPr>
              <a:t>Ważniejsze zadania inwestycyjne, </a:t>
            </a:r>
            <a:br>
              <a:rPr sz="2500"/>
            </a:br>
            <a:r>
              <a:rPr b="1" lang="pl-PL" sz="2500" spc="-1" strike="noStrike">
                <a:solidFill>
                  <a:srgbClr val="17375e"/>
                </a:solidFill>
                <a:latin typeface="Bookman Old Style"/>
              </a:rPr>
              <a:t>zrealizowane w 2024 roku – c.d.</a:t>
            </a:r>
            <a:endParaRPr b="0" lang="pl-PL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4" name="PlaceHolder 2"/>
          <p:cNvSpPr>
            <a:spLocks noGrp="1"/>
          </p:cNvSpPr>
          <p:nvPr>
            <p:ph/>
          </p:nvPr>
        </p:nvSpPr>
        <p:spPr>
          <a:xfrm>
            <a:off x="457200" y="1412640"/>
            <a:ext cx="8222040" cy="416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Calibri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łóżka elektryczne, stoliki przyłóżkowe, blaty odchylane (9 szt.) –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148.929,03 zł, 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Calibri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stół rehabilitacyjny elektryczny KSR E stacjonarny – 8.973,26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Calibri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kleszczyki (odgryzacz) KERRISON – 3.774,92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Calibri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skaner do wyszukiwania żył Vein Finder - 2 szt. – 12.660,00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Calibri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e</a:t>
            </a:r>
            <a:r>
              <a:rPr b="0" lang="da-DK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lektrokardiograf M-TRACE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(</a:t>
            </a:r>
            <a:r>
              <a:rPr b="0" lang="da-DK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2 szt.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) – 9.957,60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Calibri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kardiotokograf do ciąży pojedynczej z wózkiem – 20.736,00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Calibri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płuczka dezynfektor Erlen WC (myjnia do basenów) – 48.600,00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Calibri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łóżko elektryczne Seta Pro z szafką przyłóżkową – 177.066,00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Calibri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fotel ginekologiczny – 17.280,00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Calibri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m</a:t>
            </a:r>
            <a:r>
              <a:rPr b="0" lang="es-ES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yjnia dezynfektor Uniclean PL II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– 319.568,76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Symbol"/>
                <a:ea typeface="Calibri"/>
              </a:rPr>
              <a:t>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wyposażenie pracowni biopsji MMG (lampa zabiegowa, stół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  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  <a:ea typeface="Calibri"/>
              </a:rPr>
              <a:t>zabiegowy, wózek zabiegowy i wielofunkcyjny) – 42.822,00 zł.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7360" cy="113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400" spc="-1" strike="noStrike">
                <a:solidFill>
                  <a:srgbClr val="ff0000"/>
                </a:solidFill>
                <a:latin typeface="Bookman Old Style"/>
              </a:rPr>
              <a:t>Dofinansowania najważniejszych</a:t>
            </a:r>
            <a:br>
              <a:rPr sz="2400"/>
            </a:br>
            <a:r>
              <a:rPr b="1" lang="pl-PL" sz="2400" spc="-1" strike="noStrike">
                <a:solidFill>
                  <a:srgbClr val="ff0000"/>
                </a:solidFill>
                <a:latin typeface="Bookman Old Style"/>
              </a:rPr>
              <a:t>zadań inwestycyjnych planowanych na rok 2025</a:t>
            </a:r>
            <a:endParaRPr b="0" lang="pl-PL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6" name="PlaceHolder 2"/>
          <p:cNvSpPr>
            <a:spLocks noGrp="1"/>
          </p:cNvSpPr>
          <p:nvPr>
            <p:ph/>
          </p:nvPr>
        </p:nvSpPr>
        <p:spPr>
          <a:xfrm>
            <a:off x="457200" y="1268640"/>
            <a:ext cx="8217360" cy="484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2000"/>
          </a:bodyPr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Wśród nakładów inwestycyjnych przewidzianych na rok 2025 znajdują się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m. in. projekty, których dotyczą złożone lub planowane do opracowania wnioski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o dofinansowania: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budowa zakładu opiekuńczo-leczniczego - nakłady na rok 2025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18.000.000,00 zł (całość – dofinansowanie z Krajowego Planu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Odbudowy),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utworzenie dziennego domu opieki seniora (nakłady w 2025 roku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4.500.000,00 zł (zakłada się sfinansowanie całości z dofinansowań),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projekt rozbudowy diagnostyki i lecznictwa onkologicznego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(nakłady planowane na rok 2025 50.000.000,00 zł,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w tym dofinansowanie Ministerstwa Zdrowia 42.110.000,00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modernizacja pomieszczeń podstawowej opieki zdrowotnej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nakłady na rok 2025 2.000.000,00 zł, z czego finansowanie w ramach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funduszy UE dla Małopolski – 1.700.000,00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modernizacja poradni specjalistycznych – w 2025 roku 3.965.000,00 zł,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z czego dofinasowanie z funduszy UE dla Małopolski 3.727.000,00 zł, 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- rozbudowa centrum zdrowia psychicznego – nakłady na rok 2025 5.600.000,00 zł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  </a:t>
            </a: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(całość - dofinansowanie z funduszu Medycznego Ministerstwa Zdrowia).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7" name="PlaceHolder 3"/>
          <p:cNvSpPr>
            <a:spLocks noGrp="1"/>
          </p:cNvSpPr>
          <p:nvPr>
            <p:ph type="sldNum" idx="105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667288B-AFFD-4167-BBE3-B83A1DA3C9E9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PlaceHolder 1"/>
          <p:cNvSpPr>
            <a:spLocks noGrp="1"/>
          </p:cNvSpPr>
          <p:nvPr>
            <p:ph type="sldNum" idx="106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FCC73DF-AE1A-45DB-A9EB-E72EBD0E8C9A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89" name="Obraz 9" descr=""/>
          <p:cNvPicPr/>
          <p:nvPr/>
        </p:nvPicPr>
        <p:blipFill>
          <a:blip r:embed="rId1"/>
          <a:stretch/>
        </p:blipFill>
        <p:spPr>
          <a:xfrm>
            <a:off x="611640" y="1628640"/>
            <a:ext cx="7841520" cy="339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Prostokąt 7"/>
          <p:cNvSpPr/>
          <p:nvPr/>
        </p:nvSpPr>
        <p:spPr>
          <a:xfrm>
            <a:off x="755640" y="1166760"/>
            <a:ext cx="7913880" cy="374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Od 2024 roku w Poradnia Onkologiczna i Oddział Chirurgii Ogólnej i Onkologicznej rozwijają się i poszerzają swoją działalność zarówno diagnostyczną jak i zabiegową dzięki współpracy z wybitnymi specjalistami - profesorami w dziedzinie onkologii, którzy zostali zatrudnieni w szpitalu.</a:t>
            </a:r>
            <a:br>
              <a:rPr sz="2000"/>
            </a:b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Od lat szpital zapewnia dostępność do kompleksowego leczenia w ramach szybkiej ścieżki onkologicznej tzw. DILO w poradniach specjalistycznych, pracowniach, zakładach, oddziale onkologicznym i innych oddziałach szpitalnych oraz w zakresie chemioterapii, która realizowana jest w trybie ambulatoryjnym, jednodniowym oraz hospitalizacji. 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PlaceHolder 1"/>
          <p:cNvSpPr>
            <a:spLocks noGrp="1"/>
          </p:cNvSpPr>
          <p:nvPr>
            <p:ph type="title"/>
          </p:nvPr>
        </p:nvSpPr>
        <p:spPr>
          <a:xfrm>
            <a:off x="611640" y="188640"/>
            <a:ext cx="8217360" cy="106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800" spc="-1" strike="noStrike">
                <a:solidFill>
                  <a:srgbClr val="17375e"/>
                </a:solidFill>
                <a:latin typeface="Bookman Old Style"/>
              </a:rPr>
              <a:t>Wynik finansowy netto w latach </a:t>
            </a:r>
            <a:br>
              <a:rPr sz="2800"/>
            </a:br>
            <a:r>
              <a:rPr b="1" lang="pl-PL" sz="2800" spc="-1" strike="noStrike">
                <a:solidFill>
                  <a:srgbClr val="17375e"/>
                </a:solidFill>
                <a:latin typeface="Bookman Old Style"/>
              </a:rPr>
              <a:t>2019-2024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1" name="PlaceHolder 2"/>
          <p:cNvSpPr>
            <a:spLocks noGrp="1"/>
          </p:cNvSpPr>
          <p:nvPr>
            <p:ph type="sldNum" idx="107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8427471-6923-4ABE-A5DD-64CDAC12BAED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92" name="Obraz 10" descr=""/>
          <p:cNvPicPr/>
          <p:nvPr/>
        </p:nvPicPr>
        <p:blipFill>
          <a:blip r:embed="rId1"/>
          <a:stretch/>
        </p:blipFill>
        <p:spPr>
          <a:xfrm>
            <a:off x="119160" y="1247760"/>
            <a:ext cx="8709840" cy="4355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Prostokąt 4"/>
          <p:cNvSpPr/>
          <p:nvPr/>
        </p:nvSpPr>
        <p:spPr>
          <a:xfrm>
            <a:off x="1475640" y="731160"/>
            <a:ext cx="64684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2800" spc="-1" strike="noStrike">
                <a:solidFill>
                  <a:srgbClr val="17375e"/>
                </a:solidFill>
                <a:latin typeface="Bookman Old Style"/>
                <a:ea typeface="DejaVu Sans"/>
              </a:rPr>
              <a:t>Przychody w latach 2021 - 2024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4" name="PlaceHolder 1"/>
          <p:cNvSpPr>
            <a:spLocks noGrp="1"/>
          </p:cNvSpPr>
          <p:nvPr>
            <p:ph type="sldNum" idx="108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B5C581C-9B0F-41EB-9E68-8254974DB63F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95" name="Obraz 11" descr=""/>
          <p:cNvPicPr/>
          <p:nvPr/>
        </p:nvPicPr>
        <p:blipFill>
          <a:blip r:embed="rId1"/>
          <a:stretch/>
        </p:blipFill>
        <p:spPr>
          <a:xfrm>
            <a:off x="467640" y="2467080"/>
            <a:ext cx="8273880" cy="1917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Prostokąt 6"/>
          <p:cNvSpPr/>
          <p:nvPr/>
        </p:nvSpPr>
        <p:spPr>
          <a:xfrm>
            <a:off x="1331640" y="764640"/>
            <a:ext cx="70444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l-PL" sz="2800" spc="-1" strike="noStrike">
                <a:solidFill>
                  <a:srgbClr val="17375e"/>
                </a:solidFill>
                <a:latin typeface="Bookman Old Style"/>
                <a:ea typeface="DejaVu Sans"/>
              </a:rPr>
              <a:t>Koszty ogółem w latach 2021 - 2024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7" name="PlaceHolder 1"/>
          <p:cNvSpPr>
            <a:spLocks noGrp="1"/>
          </p:cNvSpPr>
          <p:nvPr>
            <p:ph type="sldNum" idx="109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AB29145-0B1C-485C-8618-DBF7D3B3AD0F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98" name="Obraz 12" descr=""/>
          <p:cNvPicPr/>
          <p:nvPr/>
        </p:nvPicPr>
        <p:blipFill>
          <a:blip r:embed="rId1"/>
          <a:stretch/>
        </p:blipFill>
        <p:spPr>
          <a:xfrm>
            <a:off x="323640" y="1685880"/>
            <a:ext cx="8417880" cy="3479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16640" cy="436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pl-PL" sz="6000" spc="-1" strike="noStrike">
                <a:solidFill>
                  <a:srgbClr val="17375e"/>
                </a:solidFill>
                <a:latin typeface="Bookman Old Style"/>
              </a:rPr>
              <a:t>Dziękuję</a:t>
            </a:r>
            <a:br>
              <a:rPr sz="6000"/>
            </a:br>
            <a:r>
              <a:rPr b="0" i="1" lang="pl-PL" sz="6000" spc="-1" strike="noStrike">
                <a:solidFill>
                  <a:srgbClr val="17375e"/>
                </a:solidFill>
                <a:latin typeface="Bookman Old Style"/>
              </a:rPr>
              <a:t>za </a:t>
            </a:r>
            <a:br>
              <a:rPr sz="6000"/>
            </a:br>
            <a:r>
              <a:rPr b="0" i="1" lang="pl-PL" sz="6000" spc="-1" strike="noStrike">
                <a:solidFill>
                  <a:srgbClr val="17375e"/>
                </a:solidFill>
                <a:latin typeface="Bookman Old Style"/>
              </a:rPr>
              <a:t>uwagę</a:t>
            </a:r>
            <a:endParaRPr b="0" lang="pl-PL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0" name="PlaceHolder 2"/>
          <p:cNvSpPr>
            <a:spLocks noGrp="1"/>
          </p:cNvSpPr>
          <p:nvPr>
            <p:ph type="sldNum" idx="110"/>
          </p:nvPr>
        </p:nvSpPr>
        <p:spPr>
          <a:xfrm>
            <a:off x="6553080" y="6356520"/>
            <a:ext cx="2120760" cy="352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70BECEC-93F8-4993-9BD7-73AB5E0A5C43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  <p:timing>
    <p:tnLst>
      <p:par>
        <p:cTn id="51" dur="indefinite" restart="never" nodeType="tmRoot">
          <p:childTnLst>
            <p:seq>
              <p:cTn id="52" dur="indefinite" nodeType="mainSeq">
                <p:childTnLst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7" dur="20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8" dur="20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20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PlaceHolder 1"/>
          <p:cNvSpPr>
            <a:spLocks noGrp="1"/>
          </p:cNvSpPr>
          <p:nvPr>
            <p:ph/>
          </p:nvPr>
        </p:nvSpPr>
        <p:spPr>
          <a:xfrm>
            <a:off x="467640" y="404640"/>
            <a:ext cx="8217360" cy="5709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35892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35892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pl-PL" sz="2000" spc="-1" strike="noStrike">
                <a:solidFill>
                  <a:schemeClr val="accent1"/>
                </a:solidFill>
                <a:latin typeface="Bookman Old Style"/>
              </a:rPr>
              <a:t>Opieka koordynowana w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1" lang="pl-PL" sz="2000" spc="-1" strike="noStrike">
                <a:solidFill>
                  <a:srgbClr val="3c78d0"/>
                </a:solidFill>
                <a:latin typeface="Bookman Old Style"/>
              </a:rPr>
              <a:t>Podstawowej Opiece Zdrowotnej 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oprócz: 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35892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685800" indent="-343080">
              <a:lnSpc>
                <a:spcPct val="100000"/>
              </a:lnSpc>
              <a:spcBef>
                <a:spcPts val="400"/>
              </a:spcBef>
              <a:buClr>
                <a:srgbClr val="3c78d0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2000" spc="-1" strike="noStrike">
                <a:solidFill>
                  <a:schemeClr val="accent3">
                    <a:lumMod val="50000"/>
                  </a:schemeClr>
                </a:solidFill>
                <a:latin typeface="Bookman Old Style"/>
              </a:rPr>
              <a:t>Opieki koordynowanej w dziedzinie – diabetologia 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(która realizowana jest od czerwca 2023r)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34272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34272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rozszerzyła się </a:t>
            </a:r>
            <a:r>
              <a:rPr b="1" lang="pl-PL" sz="2000" spc="-1" strike="noStrike">
                <a:solidFill>
                  <a:srgbClr val="0070c0"/>
                </a:solidFill>
                <a:latin typeface="Bookman Old Style"/>
              </a:rPr>
              <a:t>od 1 stycznia 2024r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. o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34272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722160" indent="-366840">
              <a:lnSpc>
                <a:spcPct val="100000"/>
              </a:lnSpc>
              <a:spcBef>
                <a:spcPts val="400"/>
              </a:spcBef>
              <a:buClr>
                <a:srgbClr val="4f6228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2000" spc="-1" strike="noStrike">
                <a:solidFill>
                  <a:schemeClr val="accent3">
                    <a:lumMod val="50000"/>
                  </a:schemeClr>
                </a:solidFill>
                <a:latin typeface="Bookman Old Style"/>
              </a:rPr>
              <a:t>Opiekę koordynowaną w dziedzinie – kardiologia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3556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355680" indent="0" algn="just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*********************************************************************************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358920" indent="0" algn="just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pl-PL" sz="900" spc="-1" strike="noStrike">
              <a:solidFill>
                <a:srgbClr val="000000"/>
              </a:solidFill>
              <a:latin typeface="Arial"/>
            </a:endParaRPr>
          </a:p>
          <a:p>
            <a:pPr marL="358920" indent="0" algn="just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W 2024 roku kontynuowano </a:t>
            </a:r>
            <a:r>
              <a:rPr b="1" lang="pl-PL" sz="2000" spc="-1" strike="noStrike">
                <a:solidFill>
                  <a:srgbClr val="3c78d0"/>
                </a:solidFill>
                <a:latin typeface="Bookman Old Style"/>
              </a:rPr>
              <a:t>Program pilotażowy Dobry posiłek w szpitalu – 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świadczenia realizowane były we               </a:t>
            </a:r>
            <a:r>
              <a:rPr b="0" lang="pl-PL" sz="2000" spc="-1" strike="noStrike" u="sng">
                <a:solidFill>
                  <a:srgbClr val="000000"/>
                </a:solidFill>
                <a:uFillTx/>
                <a:latin typeface="Bookman Old Style"/>
              </a:rPr>
              <a:t>wszystkich oddziałach szpitalnych</a:t>
            </a:r>
            <a:r>
              <a:rPr b="0" lang="pl-PL" sz="2000" spc="-1" strike="noStrike">
                <a:solidFill>
                  <a:srgbClr val="000000"/>
                </a:solidFill>
                <a:latin typeface="Bookman Old Style"/>
              </a:rPr>
              <a:t>.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35892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marL="35892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5" name="PlaceHolder 2"/>
          <p:cNvSpPr>
            <a:spLocks noGrp="1"/>
          </p:cNvSpPr>
          <p:nvPr>
            <p:ph type="sldNum" idx="57"/>
          </p:nvPr>
        </p:nvSpPr>
        <p:spPr>
          <a:xfrm>
            <a:off x="6553080" y="6356520"/>
            <a:ext cx="2121480" cy="3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901F09E-C662-4E76-8852-919E6356B74C}" type="slidenum">
              <a:rPr b="0" lang="pl-PL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9</a:t>
            </a:fld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8301</TotalTime>
  <Application>LibreOffice/7.4.2.3$Windows_X86_64 LibreOffice_project/382eef1f22670f7f4118c8c2dd222ec7ad009daf</Application>
  <AppVersion>15.0000</AppVersion>
  <Words>6245</Words>
  <Paragraphs>2145</Paragraphs>
  <Company>Acer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2016-04-16T13:06:57Z</dcterms:created>
  <dc:creator>AGA</dc:creator>
  <dc:description/>
  <dc:language>pl-PL</dc:language>
  <cp:lastModifiedBy/>
  <cp:lastPrinted>2025-03-31T08:38:55Z</cp:lastPrinted>
  <dcterms:modified xsi:type="dcterms:W3CDTF">2025-04-29T10:08:48Z</dcterms:modified>
  <cp:revision>602</cp:revision>
  <dc:subject/>
  <dc:title>VII. Wykonanie budżetu VIII. Zarządzanie nieruchomościami, infrastrukturą techniczną i aparaturą medyczną IX. Informatyzacja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Pokaz na ekranie (4:3)</vt:lpwstr>
  </property>
  <property fmtid="{D5CDD505-2E9C-101B-9397-08002B2CF9AE}" pid="4" name="Slides">
    <vt:i4>81</vt:i4>
  </property>
</Properties>
</file>