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gif" ContentType="image/gif"/>
  <Override PartName="/ppt/media/image11.jpeg" ContentType="image/jpeg"/>
  <Override PartName="/ppt/media/image21.wmf" ContentType="image/x-wmf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wmf" ContentType="image/x-wmf"/>
  <Override PartName="/ppt/media/image20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notesSlides/notesSlide68.xml" ContentType="application/vnd.openxmlformats-officedocument.presentationml.notesSlide+xml"/>
  <Override PartName="/ppt/notesSlides/_rels/notesSlide6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  <p:sldId id="333" r:id="rId95"/>
    <p:sldId id="334" r:id="rId96"/>
    <p:sldId id="335" r:id="rId97"/>
    <p:sldId id="336" r:id="rId98"/>
    <p:sldId id="337" r:id="rId99"/>
    <p:sldId id="338" r:id="rId100"/>
    <p:sldId id="339" r:id="rId101"/>
    <p:sldId id="340" r:id="rId102"/>
    <p:sldId id="341" r:id="rId103"/>
    <p:sldId id="342" r:id="rId104"/>
    <p:sldId id="343" r:id="rId105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<Relationship Id="rId76" Type="http://schemas.openxmlformats.org/officeDocument/2006/relationships/slide" Target="slides/slide59.xml"/><Relationship Id="rId77" Type="http://schemas.openxmlformats.org/officeDocument/2006/relationships/slide" Target="slides/slide60.xml"/><Relationship Id="rId78" Type="http://schemas.openxmlformats.org/officeDocument/2006/relationships/slide" Target="slides/slide61.xml"/><Relationship Id="rId79" Type="http://schemas.openxmlformats.org/officeDocument/2006/relationships/slide" Target="slides/slide62.xml"/><Relationship Id="rId80" Type="http://schemas.openxmlformats.org/officeDocument/2006/relationships/slide" Target="slides/slide63.xml"/><Relationship Id="rId81" Type="http://schemas.openxmlformats.org/officeDocument/2006/relationships/slide" Target="slides/slide64.xml"/><Relationship Id="rId82" Type="http://schemas.openxmlformats.org/officeDocument/2006/relationships/slide" Target="slides/slide65.xml"/><Relationship Id="rId83" Type="http://schemas.openxmlformats.org/officeDocument/2006/relationships/slide" Target="slides/slide66.xml"/><Relationship Id="rId84" Type="http://schemas.openxmlformats.org/officeDocument/2006/relationships/slide" Target="slides/slide67.xml"/><Relationship Id="rId85" Type="http://schemas.openxmlformats.org/officeDocument/2006/relationships/slide" Target="slides/slide68.xml"/><Relationship Id="rId86" Type="http://schemas.openxmlformats.org/officeDocument/2006/relationships/slide" Target="slides/slide69.xml"/><Relationship Id="rId87" Type="http://schemas.openxmlformats.org/officeDocument/2006/relationships/slide" Target="slides/slide70.xml"/><Relationship Id="rId88" Type="http://schemas.openxmlformats.org/officeDocument/2006/relationships/slide" Target="slides/slide71.xml"/><Relationship Id="rId89" Type="http://schemas.openxmlformats.org/officeDocument/2006/relationships/slide" Target="slides/slide72.xml"/><Relationship Id="rId90" Type="http://schemas.openxmlformats.org/officeDocument/2006/relationships/slide" Target="slides/slide73.xml"/><Relationship Id="rId91" Type="http://schemas.openxmlformats.org/officeDocument/2006/relationships/slide" Target="slides/slide74.xml"/><Relationship Id="rId92" Type="http://schemas.openxmlformats.org/officeDocument/2006/relationships/slide" Target="slides/slide75.xml"/><Relationship Id="rId93" Type="http://schemas.openxmlformats.org/officeDocument/2006/relationships/slide" Target="slides/slide76.xml"/><Relationship Id="rId94" Type="http://schemas.openxmlformats.org/officeDocument/2006/relationships/slide" Target="slides/slide77.xml"/><Relationship Id="rId95" Type="http://schemas.openxmlformats.org/officeDocument/2006/relationships/slide" Target="slides/slide78.xml"/><Relationship Id="rId96" Type="http://schemas.openxmlformats.org/officeDocument/2006/relationships/slide" Target="slides/slide79.xml"/><Relationship Id="rId97" Type="http://schemas.openxmlformats.org/officeDocument/2006/relationships/slide" Target="slides/slide80.xml"/><Relationship Id="rId98" Type="http://schemas.openxmlformats.org/officeDocument/2006/relationships/slide" Target="slides/slide81.xml"/><Relationship Id="rId99" Type="http://schemas.openxmlformats.org/officeDocument/2006/relationships/slide" Target="slides/slide82.xml"/><Relationship Id="rId100" Type="http://schemas.openxmlformats.org/officeDocument/2006/relationships/slide" Target="slides/slide83.xml"/><Relationship Id="rId101" Type="http://schemas.openxmlformats.org/officeDocument/2006/relationships/slide" Target="slides/slide84.xml"/><Relationship Id="rId102" Type="http://schemas.openxmlformats.org/officeDocument/2006/relationships/slide" Target="slides/slide85.xml"/><Relationship Id="rId103" Type="http://schemas.openxmlformats.org/officeDocument/2006/relationships/slide" Target="slides/slide86.xml"/><Relationship Id="rId104" Type="http://schemas.openxmlformats.org/officeDocument/2006/relationships/slide" Target="slides/slide87.xml"/><Relationship Id="rId105" Type="http://schemas.openxmlformats.org/officeDocument/2006/relationships/slide" Target="slides/slide88.xml"/><Relationship Id="rId10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04453796247589"/>
          <c:y val="0.0923971240630259"/>
          <c:w val="0.833245660178853"/>
          <c:h val="0.811610830656264"/>
        </c:manualLayout>
      </c:layout>
      <c:barChart>
        <c:barDir val="col"/>
        <c:grouping val="clustered"/>
        <c:varyColors val="0"/>
        <c:axId val="19404825"/>
        <c:axId val="30708476"/>
      </c:barChart>
      <c:catAx>
        <c:axId val="19404825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30708476"/>
        <c:auto val="1"/>
        <c:lblAlgn val="ctr"/>
        <c:lblOffset val="100"/>
        <c:noMultiLvlLbl val="0"/>
      </c:catAx>
      <c:valAx>
        <c:axId val="30708476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19404825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02970980121599"/>
          <c:y val="0.143623201358477"/>
          <c:w val="0.642145659954293"/>
          <c:h val="0.793279113414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2988a1"/>
                </a:gs>
                <a:gs pos="100000">
                  <a:srgbClr val="36b0d1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2021r.</c:v>
                </c:pt>
                <c:pt idx="1">
                  <c:v>2022r.</c:v>
                </c:pt>
                <c:pt idx="2">
                  <c:v>2023r.</c:v>
                </c:pt>
                <c:pt idx="3">
                  <c:v>2024r.</c:v>
                </c:pt>
                <c:pt idx="4">
                  <c:v>2025r.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</c:ser>
        <c:gapWidth val="150"/>
        <c:overlap val="0"/>
        <c:axId val="1972922"/>
        <c:axId val="49804780"/>
      </c:barChart>
      <c:catAx>
        <c:axId val="197292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9804780"/>
        <c:crosses val="autoZero"/>
        <c:auto val="1"/>
        <c:lblAlgn val="ctr"/>
        <c:lblOffset val="100"/>
        <c:noMultiLvlLbl val="0"/>
      </c:catAx>
      <c:valAx>
        <c:axId val="4980478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197292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8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Kwalifikacja zdarzeń wypadkowych:</a:t>
            </a:r>
          </a:p>
        </c:rich>
      </c:tx>
      <c:layout>
        <c:manualLayout>
          <c:xMode val="edge"/>
          <c:yMode val="edge"/>
          <c:x val="0.150692049695309"/>
          <c:y val="0.0169060442848594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5429637677736"/>
          <c:y val="0.24498803111909"/>
          <c:w val="0.461665643157447"/>
          <c:h val="0.674521244763615"/>
        </c:manualLayout>
      </c:layout>
      <c:barChart>
        <c:barDir val="col"/>
        <c:grouping val="clustered"/>
        <c:varyColors val="0"/>
        <c:axId val="61195925"/>
        <c:axId val="53564813"/>
      </c:barChart>
      <c:catAx>
        <c:axId val="61195925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53564813"/>
        <c:auto val="1"/>
        <c:lblAlgn val="ctr"/>
        <c:lblOffset val="100"/>
        <c:noMultiLvlLbl val="0"/>
      </c:catAx>
      <c:valAx>
        <c:axId val="53564813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61195925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71432239291369"/>
          <c:y val="0.138825021802902"/>
          <c:w val="0.428730369292653"/>
          <c:h val="0.79425989058907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W zakresie kwalifikacji zdarzeń wypadkowych podzielono je na: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spPr>
              <a:solidFill>
                <a:srgbClr val="8064a2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5"/>
            <c:spPr>
              <a:solidFill>
                <a:srgbClr val="f79646"/>
              </a:solidFill>
              <a:ln w="0">
                <a:noFill/>
              </a:ln>
            </c:spPr>
          </c:dPt>
          <c:dLbls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6"/>
                <c:pt idx="0">
                  <c:v>Zakłucie  - 3 wypadki</c:v>
                </c:pt>
                <c:pt idx="1">
                  <c:v>Upadki - 4 wypadki</c:v>
                </c:pt>
                <c:pt idx="2">
                  <c:v>Agresja ze strony pacjenta - 4 wypadki</c:v>
                </c:pt>
                <c:pt idx="3">
                  <c:v>Przenoszenie / przesuwanie chorego - 3 wypadki</c:v>
                </c:pt>
                <c:pt idx="4">
                  <c:v>Uderzenie / najechanie przez obiekt w ruchu - 6 wypadków </c:v>
                </c:pt>
                <c:pt idx="5">
                  <c:v>Niefortunne stąpnięcie - 2 wypadki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498077087428425"/>
          <c:y val="0.174391886538309"/>
          <c:w val="0.476048032135379"/>
          <c:h val="0.82559429477020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a7ebb"/>
            </a:solidFill>
            <a:ln w="28440">
              <a:solidFill>
                <a:srgbClr val="4a7ebb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General" sourceLinked="0"/>
            <c:dLbl>
              <c:idx val="0"/>
              <c:layout>
                <c:manualLayout>
                  <c:x val="0.00833333333333333"/>
                  <c:y val="0.07870370370370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66666666666667"/>
                  <c:y val="0.078703703703703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833333333333333"/>
                  <c:y val="0.0879629629629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277777777777768"/>
                  <c:y val="0.083333333333333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166666666666667"/>
                  <c:y val="-0.083333333333333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51</c:v>
                </c:pt>
                <c:pt idx="1">
                  <c:v>58</c:v>
                </c:pt>
                <c:pt idx="2">
                  <c:v>68</c:v>
                </c:pt>
                <c:pt idx="3">
                  <c:v>70</c:v>
                </c:pt>
                <c:pt idx="4">
                  <c:v>74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13450720"/>
        <c:axId val="99218604"/>
      </c:lineChart>
      <c:catAx>
        <c:axId val="134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99218604"/>
        <c:crosses val="autoZero"/>
        <c:auto val="1"/>
        <c:lblAlgn val="ctr"/>
        <c:lblOffset val="100"/>
        <c:noMultiLvlLbl val="0"/>
      </c:catAx>
      <c:valAx>
        <c:axId val="99218604"/>
        <c:scaling>
          <c:orientation val="minMax"/>
          <c:max val="10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1345072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8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  <a:r>
              <a:rPr b="1" lang="pl-PL" sz="1800" spc="-1" strike="noStrike">
                <a:solidFill>
                  <a:srgbClr val="215968"/>
                </a:solidFill>
                <a:latin typeface="Bookman Old Style"/>
                <a:ea typeface="DejaVu Sans"/>
              </a:rPr>
              <a:t>ŚREDNI CZAS POBYTU W LATACH (W DNIACH)
W LATACH 2021 - 2025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78082063744275"/>
          <c:y val="0.19824976970654"/>
          <c:w val="0.933825591176746"/>
          <c:h val="0.74667719436768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6aac4"/>
            </a:solidFill>
            <a:ln w="47520">
              <a:solidFill>
                <a:srgbClr val="46aac4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General" sourceLinked="0"/>
            <c:dLbl>
              <c:idx val="0"/>
              <c:layout>
                <c:manualLayout>
                  <c:x val="0.00833333333333333"/>
                  <c:y val="0.0787037037037038"/>
                </c:manualLayout>
              </c:layout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1" sz="1400" spc="-1" strike="noStrike">
                        <a:solidFill>
                          <a:srgbClr val="000000"/>
                        </a:solidFill>
                        <a:latin typeface="Bookman Old Style"/>
                        <a:ea typeface="DejaVu Sans"/>
                      </a:rPr>
                      <a:t>6,26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16299590803514"/>
                  <c:y val="0.06477990018652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262812179747422"/>
                  <c:y val="0.06939780813827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66716055433093"/>
                  <c:y val="0.090295339991462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970634623151945"/>
                  <c:y val="0.03966079792303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6.26</c:v>
                </c:pt>
                <c:pt idx="1">
                  <c:v>6.07</c:v>
                </c:pt>
                <c:pt idx="2">
                  <c:v>5.87</c:v>
                </c:pt>
                <c:pt idx="3">
                  <c:v>5.79</c:v>
                </c:pt>
                <c:pt idx="4">
                  <c:v>5.6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21784217"/>
        <c:axId val="65974875"/>
      </c:lineChart>
      <c:catAx>
        <c:axId val="2178421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65974875"/>
        <c:crosses val="autoZero"/>
        <c:auto val="1"/>
        <c:lblAlgn val="ctr"/>
        <c:lblOffset val="100"/>
        <c:noMultiLvlLbl val="0"/>
      </c:catAx>
      <c:valAx>
        <c:axId val="65974875"/>
        <c:scaling>
          <c:orientation val="minMax"/>
          <c:max val="7"/>
          <c:min val="5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2178421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noworodki</c:v>
                </c:pt>
              </c:strCache>
            </c:strRef>
          </c:tx>
          <c:spPr>
            <a:solidFill>
              <a:srgbClr val="4299b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5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926</c:v>
                </c:pt>
                <c:pt idx="1">
                  <c:v>892</c:v>
                </c:pt>
                <c:pt idx="2">
                  <c:v>817</c:v>
                </c:pt>
                <c:pt idx="3">
                  <c:v>926</c:v>
                </c:pt>
                <c:pt idx="4">
                  <c:v>968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porody</c:v>
                </c:pt>
              </c:strCache>
            </c:strRef>
          </c:tx>
          <c:spPr>
            <a:solidFill>
              <a:srgbClr val="92c3d5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5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919</c:v>
                </c:pt>
                <c:pt idx="1">
                  <c:v>888</c:v>
                </c:pt>
                <c:pt idx="2">
                  <c:v>814</c:v>
                </c:pt>
                <c:pt idx="3">
                  <c:v>918</c:v>
                </c:pt>
                <c:pt idx="4">
                  <c:v>964</c:v>
                </c:pt>
              </c:numCache>
            </c:numRef>
          </c:val>
        </c:ser>
        <c:gapWidth val="150"/>
        <c:overlap val="0"/>
        <c:axId val="91050945"/>
        <c:axId val="85836691"/>
      </c:barChart>
      <c:catAx>
        <c:axId val="9105094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85836691"/>
        <c:crosses val="autoZero"/>
        <c:auto val="1"/>
        <c:lblAlgn val="ctr"/>
        <c:lblOffset val="100"/>
        <c:noMultiLvlLbl val="0"/>
      </c:catAx>
      <c:valAx>
        <c:axId val="8583669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91050945"/>
        <c:crosses val="autoZero"/>
        <c:crossBetween val="between"/>
      </c:valAx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100" spc="-1" strike="noStrike">
              <a:solidFill>
                <a:srgbClr val="000000"/>
              </a:solidFill>
              <a:latin typeface="Bookman Old Style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2021 2022 2023 2024 2025</c:v>
                </c:pt>
              </c:strCache>
            </c:strRef>
          </c:tx>
          <c:spPr>
            <a:solidFill>
              <a:srgbClr val="46aac4"/>
            </a:solidFill>
            <a:ln w="66600">
              <a:solidFill>
                <a:srgbClr val="46aac4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Lbls>
            <c:numFmt formatCode="#,##0" sourceLinked="0"/>
            <c:dLbl>
              <c:idx val="0"/>
              <c:layout>
                <c:manualLayout>
                  <c:x val="0.0017123232262219"/>
                  <c:y val="-0.0187058340319089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02739393573314"/>
                  <c:y val="-0.0187058340319089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02739393573314"/>
                  <c:y val="-0.0187058340319089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11218</c:v>
                </c:pt>
                <c:pt idx="1">
                  <c:v>10461</c:v>
                </c:pt>
                <c:pt idx="2">
                  <c:v>11219</c:v>
                </c:pt>
                <c:pt idx="3">
                  <c:v>10921</c:v>
                </c:pt>
                <c:pt idx="4">
                  <c:v>11534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13912115"/>
        <c:axId val="26303936"/>
      </c:lineChart>
      <c:catAx>
        <c:axId val="1391211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26303936"/>
        <c:crosses val="autoZero"/>
        <c:auto val="1"/>
        <c:lblAlgn val="ctr"/>
        <c:lblOffset val="100"/>
        <c:noMultiLvlLbl val="0"/>
      </c:catAx>
      <c:valAx>
        <c:axId val="2630393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2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1391211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2021 2022 2023 2024 2025</c:v>
                </c:pt>
              </c:strCache>
            </c:strRef>
          </c:tx>
          <c:spPr>
            <a:solidFill>
              <a:srgbClr val="46aac4"/>
            </a:solidFill>
            <a:ln w="66600">
              <a:solidFill>
                <a:srgbClr val="46aac4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Lbls>
            <c:numFmt formatCode="#,##0" sourceLinked="0"/>
            <c:dLbl>
              <c:idx val="0"/>
              <c:layout>
                <c:manualLayout>
                  <c:x val="0.0276659521444381"/>
                  <c:y val="-0.0217069898216438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328533181715202"/>
                  <c:y val="0.0488407270986984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207494641083286"/>
                  <c:y val="-0.078687838103458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21038540631916"/>
                  <c:y val="0.032560484732465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155620980812464"/>
                  <c:y val="-0.0434139796432875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22306</c:v>
                </c:pt>
                <c:pt idx="1">
                  <c:v>25843</c:v>
                </c:pt>
                <c:pt idx="2">
                  <c:v>27610</c:v>
                </c:pt>
                <c:pt idx="3">
                  <c:v>22881</c:v>
                </c:pt>
                <c:pt idx="4">
                  <c:v>31040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55609470"/>
        <c:axId val="41896150"/>
      </c:lineChart>
      <c:catAx>
        <c:axId val="5560947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41896150"/>
        <c:crosses val="autoZero"/>
        <c:auto val="1"/>
        <c:lblAlgn val="ctr"/>
        <c:lblOffset val="100"/>
        <c:noMultiLvlLbl val="0"/>
      </c:catAx>
      <c:valAx>
        <c:axId val="41896150"/>
        <c:scaling>
          <c:orientation val="minMax"/>
          <c:min val="200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5560947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Seria1</c:v>
                </c:pt>
              </c:strCache>
            </c:strRef>
          </c:tx>
          <c:spPr>
            <a:solidFill>
              <a:srgbClr val="4bacc6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bacc6"/>
              </a:solidFill>
              <a:ln w="0">
                <a:noFill/>
              </a:ln>
            </c:spPr>
          </c:dPt>
          <c:dLbls>
            <c:numFmt formatCode="#,##0" sourceLinked="0"/>
            <c:dLbl>
              <c:idx val="0"/>
              <c:layout>
                <c:manualLayout>
                  <c:x val="0.0034246464524438"/>
                  <c:y val="-0.0583438757700757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11110901377733"/>
                  <c:y val="-0.0459055176664958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106541560107129"/>
                  <c:y val="-0.0437296841569574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555555555555556"/>
                  <c:y val="-0.0046296296296296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555555555555556"/>
                  <c:y val="-0.0231481481481481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0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143096</c:v>
                </c:pt>
                <c:pt idx="1">
                  <c:v>158217</c:v>
                </c:pt>
                <c:pt idx="2">
                  <c:v>142951</c:v>
                </c:pt>
                <c:pt idx="3">
                  <c:v>126782</c:v>
                </c:pt>
                <c:pt idx="4">
                  <c:v>128718</c:v>
                </c:pt>
              </c:numCache>
            </c:numRef>
          </c:val>
        </c:ser>
        <c:gapWidth val="150"/>
        <c:overlap val="0"/>
        <c:axId val="39409643"/>
        <c:axId val="27709478"/>
      </c:barChart>
      <c:catAx>
        <c:axId val="394096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5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27709478"/>
        <c:crosses val="autoZero"/>
        <c:auto val="1"/>
        <c:lblAlgn val="ctr"/>
        <c:lblOffset val="100"/>
        <c:noMultiLvlLbl val="0"/>
      </c:catAx>
      <c:valAx>
        <c:axId val="27709478"/>
        <c:scaling>
          <c:orientation val="minMax"/>
          <c:min val="1200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5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3940964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Transport sanitarny</c:v>
                </c:pt>
              </c:strCache>
            </c:strRef>
          </c:tx>
          <c:spPr>
            <a:solidFill>
              <a:srgbClr val="46aac4"/>
            </a:solidFill>
            <a:ln w="47520">
              <a:solidFill>
                <a:srgbClr val="46aac4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#,##0" sourceLinked="0"/>
            <c:dLbl>
              <c:idx val="0"/>
              <c:layout>
                <c:manualLayout>
                  <c:x val="-0.0230763560019811"/>
                  <c:y val="-0.08267310576602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164831114299865"/>
                  <c:y val="0.049603863459615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98898668579919"/>
                  <c:y val="0.0578711740362182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28021289430977"/>
                  <c:y val="0.077161565381624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263729782879784"/>
                  <c:y val="-0.0688942548050217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215968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215968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3501</c:v>
                </c:pt>
                <c:pt idx="1">
                  <c:v>3559</c:v>
                </c:pt>
                <c:pt idx="2">
                  <c:v>3793</c:v>
                </c:pt>
                <c:pt idx="3">
                  <c:v>4268</c:v>
                </c:pt>
                <c:pt idx="4">
                  <c:v>4358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77256527"/>
        <c:axId val="91164127"/>
      </c:lineChart>
      <c:catAx>
        <c:axId val="7725652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91164127"/>
        <c:crosses val="autoZero"/>
        <c:auto val="1"/>
        <c:lblAlgn val="ctr"/>
        <c:lblOffset val="100"/>
        <c:noMultiLvlLbl val="0"/>
      </c:catAx>
      <c:valAx>
        <c:axId val="91164127"/>
        <c:scaling>
          <c:orientation val="minMax"/>
          <c:max val="5000"/>
          <c:min val="30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215968"/>
                </a:solidFill>
                <a:latin typeface="Bookman Old Style"/>
                <a:ea typeface="DejaVu Sans"/>
              </a:defRPr>
            </a:pPr>
          </a:p>
        </c:txPr>
        <c:crossAx val="7725652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2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l-PL" sz="1200" spc="-1" strike="noStrike">
                <a:solidFill>
                  <a:srgbClr val="000000"/>
                </a:solidFill>
                <a:latin typeface="Arial"/>
                <a:ea typeface="DejaVu Sans"/>
              </a:rPr>
              <a:t>Liczba zakażeń szpitalnych lata 2023- 2025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25014714537964"/>
          <c:y val="0.129285107186703"/>
          <c:w val="0.915361977633902"/>
          <c:h val="0.8014921144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zakażeń szpitalnych</c:v>
                </c:pt>
              </c:strCache>
            </c:strRef>
          </c:tx>
          <c:spPr>
            <a:solidFill>
              <a:srgbClr val="77933c"/>
            </a:solidFill>
            <a:ln w="0">
              <a:solidFill>
                <a:srgbClr val="4f81bd"/>
              </a:solidFill>
            </a:ln>
          </c:spPr>
          <c:invertIfNegative val="0"/>
          <c:dPt>
            <c:idx val="0"/>
            <c:invertIfNegative val="0"/>
            <c:spPr>
              <a:solidFill>
                <a:srgbClr val="4bacc6"/>
              </a:solidFill>
              <a:ln w="0">
                <a:solidFill>
                  <a:srgbClr val="4f81bd"/>
                </a:solidFill>
              </a:ln>
            </c:spPr>
          </c:dPt>
          <c:dPt>
            <c:idx val="1"/>
            <c:invertIfNegative val="0"/>
            <c:spPr>
              <a:solidFill>
                <a:srgbClr val="4bacc6"/>
              </a:solidFill>
              <a:ln w="0">
                <a:solidFill>
                  <a:srgbClr val="4f81bd"/>
                </a:solidFill>
              </a:ln>
            </c:spPr>
          </c:dPt>
          <c:dPt>
            <c:idx val="2"/>
            <c:invertIfNegative val="0"/>
            <c:spPr>
              <a:solidFill>
                <a:srgbClr val="4bacc6"/>
              </a:solidFill>
              <a:ln w="0">
                <a:solidFill>
                  <a:srgbClr val="0070c0"/>
                </a:solidFill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444</c:v>
                </c:pt>
                <c:pt idx="1">
                  <c:v>411</c:v>
                </c:pt>
                <c:pt idx="2">
                  <c:v>353</c:v>
                </c:pt>
              </c:numCache>
            </c:numRef>
          </c:val>
        </c:ser>
        <c:gapWidth val="150"/>
        <c:overlap val="0"/>
        <c:axId val="17436022"/>
        <c:axId val="52907385"/>
      </c:barChart>
      <c:catAx>
        <c:axId val="1743602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2907385"/>
        <c:crosses val="autoZero"/>
        <c:auto val="1"/>
        <c:lblAlgn val="ctr"/>
        <c:lblOffset val="100"/>
        <c:noMultiLvlLbl val="0"/>
      </c:catAx>
      <c:valAx>
        <c:axId val="5290738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743602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przesunąć slajd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dt" idx="4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5" name="PlaceHolder 6"/>
          <p:cNvSpPr>
            <a:spLocks noGrp="1"/>
          </p:cNvSpPr>
          <p:nvPr>
            <p:ph type="sldNum" idx="4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121B6B3-48AB-49AC-9D9E-79DB89900624}" type="slidenum"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sldImg"/>
          </p:nvPr>
        </p:nvSpPr>
        <p:spPr>
          <a:xfrm>
            <a:off x="957240" y="746280"/>
            <a:ext cx="4962960" cy="3721680"/>
          </a:xfrm>
          <a:prstGeom prst="rect">
            <a:avLst/>
          </a:prstGeom>
          <a:ln w="0">
            <a:noFill/>
          </a:ln>
        </p:spPr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88680" y="4725360"/>
            <a:ext cx="5500080" cy="44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3"/>
          <p:cNvSpPr>
            <a:spLocks noGrp="1"/>
          </p:cNvSpPr>
          <p:nvPr>
            <p:ph type="sldNum" idx="93"/>
          </p:nvPr>
        </p:nvSpPr>
        <p:spPr>
          <a:xfrm>
            <a:off x="3901680" y="9448920"/>
            <a:ext cx="297432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B71C61-D3EE-4CCC-868B-147BF637E8A8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F2CC36-100F-4E3E-B9A5-5E6253FB38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3EBDA3-BBDB-43EF-9DBB-588ABF8AA7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EEDD6D7-86A8-482F-A171-AC7DD90E06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3C8D1A0-763B-4B2A-92C4-39747F7EDA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CDBF5B72-476A-4F47-B5D0-CC636B2F99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4558610-6C6E-46BB-A733-3D17D129E2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F3BA474-C6CF-45E5-8144-6A419D98AE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05AA7B6-CD53-454A-AD40-ACD9264AE1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07E1A83-6F41-4683-949F-8B9E631EF1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74D578F-AC88-45F4-A4EA-36843CF6B0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82B2910-5E55-4EF7-B93D-D6F0A8F2819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F312C85-94AE-4637-BAB5-55D4112C47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4A9C05-3AC7-4517-84E0-BA9FED7FB1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FB18D48-CB74-45B6-AE41-483444E2D1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B0896A6-7CED-4854-9591-9C054BE053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9CEA40D-0D31-490B-8AE8-1E7D316E42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B242067-5722-41AC-94F4-543B4FE7CE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427443B-D33C-4764-913A-BA6A3B1AEC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01D3F62-CF1F-4034-ACE5-ED735DE273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8809516-2550-453A-B7E8-9E3BB5951F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F3E1D36-6BB2-411C-AD62-96D7C3842F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33E4780-1957-4D7B-8E58-66B05EE4EB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53231B8-D98C-4A6C-91D9-4E668AE697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A4E06D-6C16-45C1-BE63-5B06F4222B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B1A2C63-BAFA-4CEF-8782-46DA5EDC6D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959B66C0-A18B-41C1-919A-7D78E8C671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5CF99B8-AC16-4A1C-A4DB-1BB0CD66F6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FEE2361-EB14-4685-98C5-7DA62439D5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693B761-4CD9-480A-A6E9-077B920FC2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59DC47F-36DB-43EC-85E3-3F8067C580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2ACE94D-99A3-41BA-944D-8181C79627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5C97ACF-07BA-4529-9866-96AE88A6F9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96420A4-0671-45F3-8FC9-CFD4EFC3BE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8DA9417-4D04-4EE9-AE01-2357218A23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5CB427-9512-49ED-8853-BF22F9F349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CA8FEB6-40A3-46B0-96E5-D14744D822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E550400-644B-4AC3-8944-A8BFF42E9B7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CE1FFA7-7DDC-48E7-8F21-91CFBEE521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81BD1BC-A2AB-44B8-A3BD-256DA4547F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C9453B24-C8A2-4801-9701-B6094B04BA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3C5C274-B88E-47D0-81D6-880873C0A5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7DE2B256-A26A-4FA1-97B1-E23D4B5F213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CF33C83-DA0B-4C63-A5C6-E4621A9672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2AAE9CD-7535-4EB5-9479-F03D789393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38A05C8A-A5FE-4C1E-8963-9B75818019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E92DB63-A88B-4613-AD2B-3B774FE5E9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A09548D-ADAA-4C71-B2EE-687976506C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64BC50A3-E74A-4005-A25E-EC83FADD38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68EB3B3D-0543-4B84-91E7-5871044AEB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6B17AA7A-0F64-458E-837D-0FA8A6090AB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E9B412D-FA41-474A-9E94-2FD83E6752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787E9B94-47E5-4EA3-957E-F345A5132E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9B95938-C05D-44BF-B09C-7CA7F88DFC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AB395A6-158A-4553-8481-2DE823EE62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B69A1AD-2DB0-4121-8DE7-673B8D1C60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31610D3-3501-4C9E-94D6-0A39F22671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7D3807-298A-4432-84D3-7641521D8D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C56667C5-10AF-4237-B5A9-215475CBB0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520B95A-4FB3-4D7E-A0A4-8EE5897F67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F856CE7-446C-4830-AE39-E574E7FFA0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61A7266-B1B1-48F1-8FF9-002028C2AD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AE60A63-8005-4CAF-B628-D5137AF5D4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A9A05BBB-44C2-4F65-A2DF-F2F8DF7B41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A8FC905-1797-4D8F-A398-0E2E158D21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8545E7E-EA37-4906-AB16-0D9BAF092B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42DA06E5-AAA2-46CB-A19D-5B7D29D52C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6BAB6A6-7324-4E84-855C-6BA1DBFDFC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01DFC7-C1AB-49EE-B879-4FD41E07F3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A18F618C-479A-4A04-AA5E-DC690FA558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3810470-F1BA-44BA-A537-EC96FAE3BD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72D8DCE8-0FC1-4039-9645-A6A6BA3844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60076CA-598C-448F-80D5-1A2C25D3FF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DCC6359-688D-4A7F-A0DC-4C2B8C76DF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CA3F7F6-B1F8-4D62-A771-13953D2DCC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4A4D8FE-99B6-4F34-B196-AAA240086F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C80FE92-BA8A-497B-9AF6-29F428B9043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D392B17-0283-475B-B149-95F26CD3FF5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15CD8A4-2E8E-4E3D-A172-E72C9FD19A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C0B8CD-FDDD-421B-ABEC-07151E3985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AD1181BC-AD7E-4D2A-B29D-600700093D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A83AC427-47B6-45DF-98CD-850BFAEBD2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60272602-937C-4679-8652-2DDA67FEF3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029516A-E101-4928-9703-F475755AED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B3629BDD-7455-4A89-A54B-8DDBC57188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1F3FE0E-A588-447A-8B02-DB415E0C8B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1509E2A-E5E9-4CCC-95D1-EE3B6133A3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92C46A7-FFAF-42D1-9661-9F2587C9F5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B0476D9-93C4-4AC3-894E-DA89A9CF77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8018B38-6F2A-438A-9B7F-7D91CB5A17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F968AB-2E95-4E58-B4DD-2E208BD99D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AF668D1C-293B-4131-A3B7-1029D3DE5BA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538495-C654-49D1-BF20-98AB5E7879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135667-7041-4E79-8F5F-9CB61F7577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682A6C-97D1-4B9B-AAAC-1D33CA16DC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82A6A8-E051-4AC6-B453-4E7FE111BA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860272-9A18-47B2-B755-78D429C2AE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C84F87-C625-4B6B-9645-F761FA6C9F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DD4DBE-8B6C-446E-AD1F-4DD60D4F2D2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74167BC-024E-4636-80B5-EADF8A44C9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1BD5AB8-68BD-4168-8DF2-E5E37E8E75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077DA2D-899F-4B8B-8AEC-FF17AC550F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8A2B294-9E4C-4AA8-B803-CCC43CE87F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0EDBD98-FC66-4107-A0E6-AA1B8F5C81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57A23B-CE95-41E7-BA09-70E38BD31B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D2E6361-F11A-4A7E-AD08-BFED2600ED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C07353-07AF-4544-8306-963C8B0009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F2CBBBC-0A27-4612-B170-AAAA96DF33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C55A89-D8EF-41B1-824C-B49D1ECCA9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C515432-EE2D-4C99-BC24-4B0B475F7A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C504D6-3EB3-4B96-BB57-542B76CDB2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57A9413-249F-43E7-973C-D7948B1BD5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B035DE1-E2DA-48D0-8AE5-9FD4FBDD1E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54D8F7-1459-4244-B6F7-D9F48090E5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D79717D-F0A5-46EA-AA05-9A598E1CA3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F1056B-812C-4E7B-B050-454ECABE9C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3B45DF1-AEEA-4E65-B3C3-C99CAE5930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C52747-F875-4558-86B4-38DBBB6B45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308841-73B8-4582-A2AC-8425E9D0C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F97F01-8E23-418E-84B5-8132E7C6CF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EC99D1E-D3AB-4ACD-8557-7DF51DEA29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2FA1D5C-FF64-4C57-89D8-A166774A47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E044B72-3502-4519-A0DF-814C0957DC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7C8D873-C792-4BF1-BE45-E733BA49AA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F28D423-113F-4126-B750-92D5B25CEA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B97E19E-8186-4A04-A2AA-C786480F6E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2442A6-16ED-47E5-8CB2-1E75051D5A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ABF63D9-1C7D-46AE-B736-CDDCAE0AB3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A347508-CBD9-40A0-860E-567064BABE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CF23EBA-7E69-4213-89D6-BD9E4C296B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BB21175-95ED-4003-8B6D-D23E43C156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E32AA7D-36B7-4916-877C-DDC8CFC06F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393E013-CF8C-4282-8FD8-2040F5316E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DF44680-8185-43FB-855E-A24CC5E6C8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F521735-C854-4D5E-ACCF-72BF4BABF1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41AFD52-ED28-4187-856C-35331EBFD5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6CAA702-A510-45E3-9AA3-96DE94E561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EFAC40-F885-4657-839A-48032EE198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07EFA3D-E158-43C0-8DB5-722CFA9B6DA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A55E84E-432F-4F8E-BECB-F1A47C283F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1C5327C-4068-4296-9428-3614D515FD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5BED00A-DE32-49C0-B664-D4F99E0DB9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F4B1D3C-30DA-466E-B00A-E0DD11DED1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5D56617-DF01-42AE-82A7-53DED88E40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B6E0633-82A6-4B6D-88D9-64556BCE94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4F85BA3-DF17-4203-BCB6-E6A30DDEFC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1BBE1B4-FA57-4B0B-AECA-9EB805BAA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9EADED9-5C03-421D-A5E1-21895BFF26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64ED05-57D0-462A-8FC8-888A4F02D7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F2F5D68-EBC8-4C45-90D8-DDB74F4DDF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D3D1D43-BFC2-4858-8E95-B15D77F480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AD9407A-A2B4-4359-B015-4AB815B0F4A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28711F1-3314-494A-B9CD-BA0C05F0CC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9FD524D-FBBB-4E29-837A-E89C254827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2F7D08B-7449-48A5-9210-698C5424AE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00D94DF-63DA-4ED0-8CB2-DE1D89B397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0D8454C-146A-4CE3-A9F6-452633FFFB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307DD04-F67E-47DB-BA46-828E31B3F5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296DC3C-0D93-48A5-BDAD-36C43191A6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B1AB03-043E-492C-B049-E21C49E4BE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5CA565A-F1E3-4EDE-8941-6AE313F40B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526F579-E1DE-4280-98A8-5D5E41A991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72A9270-6ECA-4585-BCE1-BBEAB6DBF2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FEED8F7-99F3-4D2F-B125-E475594236F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2B7E9D0-FE9C-4883-8261-FF4E05E80D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D43368B-EA69-42EA-B464-DA66A9DA94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15DC414-7550-4226-B5A3-E4137D1D17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E956F05-5A31-4C7A-8F87-FFF5118673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AEA28B1-7C36-4EE8-A392-DC184DE9EE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29FA4AD-2925-4880-8790-5FEB8E4E6C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54C46F-EB3B-4078-A102-C70899AECA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8440" cy="524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5E7AAD0-DAAE-4AC7-9DD3-A24B80ECB0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E523C58-6FD7-4737-83DA-E9DF176F5B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367517B-12D6-41AD-8AF8-E9877B38BB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17F4974-F663-47BC-A9D8-D6A6F35AB6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2561386-9689-4357-8BA5-63DD753335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02E796A-7E7A-4383-9305-F6A01587A11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DA40CB5-D167-444E-9711-126E2CE03F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51107EE-B760-471B-99ED-5753AB1715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BC2C88D-5D23-48D7-9B22-8F30E37F8C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2A64ECC-D642-4DA6-BB3E-9C913CE931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7568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1392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BE98D0-B5BB-44A3-838D-DEE61D18EF7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1392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7640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1464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895B87-1C13-4412-A1A5-9B8F5BE77B5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1464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9cde5"/>
            </a:gs>
            <a:gs pos="100000">
              <a:srgbClr val="85c2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8504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E054E-CBEC-4504-ADCB-01B0F527F30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771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1536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9AE0CF-3A57-4AF8-86C0-425D303F1A5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1536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9cde5"/>
            </a:gs>
            <a:gs pos="100000">
              <a:srgbClr val="85c2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83600" cy="35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21840" cy="35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E9879E-4623-4CA3-ACB2-B8D2542AB9B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21840" cy="35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80720" cy="3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18960" cy="3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0C23BC-BF90-403E-BFB2-7596970267A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18960" cy="3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9cde5"/>
            </a:gs>
            <a:gs pos="100000">
              <a:srgbClr val="85c2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84320" cy="35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22560" cy="35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16DB12-FBBD-4608-A859-EF3579B91CD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22560" cy="35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8828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E3FAB3-7130-4900-8680-82C1997DDE5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7568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1392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B6BD86-AE43-4655-898B-9FC9C676ECB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1392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7604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1428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1401E3-E1BA-4785-B614-19BC73C256F4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1428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eeform 6"/>
          <p:cNvSpPr/>
          <p:nvPr/>
        </p:nvSpPr>
        <p:spPr>
          <a:xfrm>
            <a:off x="-9360" y="-7200"/>
            <a:ext cx="9147960" cy="1026360"/>
          </a:xfrm>
          <a:custGeom>
            <a:avLst/>
            <a:gdLst>
              <a:gd name="textAreaLeft" fmla="*/ 0 w 9147960"/>
              <a:gd name="textAreaRight" fmla="*/ 9162720 w 9147960"/>
              <a:gd name="textAreaTop" fmla="*/ 0 h 1026360"/>
              <a:gd name="textAreaBottom" fmla="*/ 1041120 h 102636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165" name="Freeform 7"/>
          <p:cNvSpPr/>
          <p:nvPr/>
        </p:nvSpPr>
        <p:spPr>
          <a:xfrm>
            <a:off x="4381560" y="-7200"/>
            <a:ext cx="4747320" cy="623160"/>
          </a:xfrm>
          <a:custGeom>
            <a:avLst/>
            <a:gdLst>
              <a:gd name="textAreaLeft" fmla="*/ 0 w 4747320"/>
              <a:gd name="textAreaRight" fmla="*/ 4762080 w 4747320"/>
              <a:gd name="textAreaTop" fmla="*/ 0 h 623160"/>
              <a:gd name="textAreaBottom" fmla="*/ 637920 h 62316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grpSp>
        <p:nvGrpSpPr>
          <p:cNvPr id="166" name="Group 1"/>
          <p:cNvGrpSpPr/>
          <p:nvPr/>
        </p:nvGrpSpPr>
        <p:grpSpPr>
          <a:xfrm>
            <a:off x="-21240" y="-23040"/>
            <a:ext cx="9182160" cy="1070640"/>
            <a:chOff x="-21240" y="-23040"/>
            <a:chExt cx="9182160" cy="1070640"/>
          </a:xfrm>
        </p:grpSpPr>
        <p:sp>
          <p:nvSpPr>
            <p:cNvPr id="167" name="Freeform 11"/>
            <p:cNvSpPr/>
            <p:nvPr/>
          </p:nvSpPr>
          <p:spPr>
            <a:xfrm rot="21435600">
              <a:off x="-11160" y="195120"/>
              <a:ext cx="9147960" cy="633960"/>
            </a:xfrm>
            <a:custGeom>
              <a:avLst/>
              <a:gdLst>
                <a:gd name="textAreaLeft" fmla="*/ 0 w 9147960"/>
                <a:gd name="textAreaRight" fmla="*/ 9162720 w 9147960"/>
                <a:gd name="textAreaTop" fmla="*/ 0 h 633960"/>
                <a:gd name="textAreaBottom" fmla="*/ 648720 h 63396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onstantia"/>
                <a:ea typeface="DejaVu Sans"/>
              </a:endParaRPr>
            </a:p>
          </p:txBody>
        </p:sp>
        <p:sp>
          <p:nvSpPr>
            <p:cNvPr id="168" name="Freeform 12"/>
            <p:cNvSpPr/>
            <p:nvPr/>
          </p:nvSpPr>
          <p:spPr>
            <a:xfrm rot="21435600">
              <a:off x="-6480" y="268200"/>
              <a:ext cx="9160560" cy="515160"/>
            </a:xfrm>
            <a:custGeom>
              <a:avLst/>
              <a:gdLst>
                <a:gd name="textAreaLeft" fmla="*/ 0 w 9160560"/>
                <a:gd name="textAreaRight" fmla="*/ 9175320 w 9160560"/>
                <a:gd name="textAreaTop" fmla="*/ 0 h 515160"/>
                <a:gd name="textAreaBottom" fmla="*/ 529920 h 51516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onstantia"/>
                <a:ea typeface="DejaVu Sans"/>
              </a:endParaRPr>
            </a:p>
          </p:txBody>
        </p:sp>
      </p:grpSp>
      <p:sp>
        <p:nvSpPr>
          <p:cNvPr id="169" name="PlaceHolder 1"/>
          <p:cNvSpPr>
            <a:spLocks noGrp="1"/>
          </p:cNvSpPr>
          <p:nvPr>
            <p:ph type="ftr" idx="13"/>
          </p:nvPr>
        </p:nvSpPr>
        <p:spPr>
          <a:xfrm>
            <a:off x="2666880" y="6356520"/>
            <a:ext cx="333756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 idx="14"/>
          </p:nvPr>
        </p:nvSpPr>
        <p:spPr>
          <a:xfrm>
            <a:off x="7924680" y="6356520"/>
            <a:ext cx="74700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8E7FE5-4BF5-4188-A136-748BB1017825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1860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8756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6F3A64-96D0-4D77-B841-9A76907233C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2580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86120" cy="35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24360" cy="35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8E56C3-F048-469B-9E9E-FD563A32D963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24360" cy="35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7604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1428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99E93C-A84E-4B8C-B91A-890FB6CD9CC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14280" cy="3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7640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1464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5699EC-3A05-46C4-BDF4-3CBBCF1E906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1464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gif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4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6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7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chart" Target="../charts/chart12.xml"/><Relationship Id="rId3" Type="http://schemas.openxmlformats.org/officeDocument/2006/relationships/slideLayout" Target="../slideLayouts/slideLayout8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0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2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2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2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5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0" y="115920"/>
            <a:ext cx="9124200" cy="293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900" spc="-1" strike="noStrike">
                <a:solidFill>
                  <a:srgbClr val="0070c0"/>
                </a:solidFill>
                <a:latin typeface="Arial"/>
              </a:rPr>
              <a:t>        </a:t>
            </a:r>
            <a:br>
              <a:rPr sz="29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DZIAŁALNOŚĆ STATUTOWA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ORAZ WYKONANIE BUDŻETU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SZPITALA POWIATOWEGO 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W CHRZANOWIE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W 2025 ROKU</a:t>
            </a:r>
            <a:endParaRPr b="0" lang="pl-PL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7" name="Obraz 4" descr=""/>
          <p:cNvPicPr/>
          <p:nvPr/>
        </p:nvPicPr>
        <p:blipFill>
          <a:blip r:embed="rId2"/>
          <a:stretch/>
        </p:blipFill>
        <p:spPr>
          <a:xfrm>
            <a:off x="323640" y="2277000"/>
            <a:ext cx="2837520" cy="1161000"/>
          </a:xfrm>
          <a:prstGeom prst="rect">
            <a:avLst/>
          </a:prstGeom>
          <a:ln w="0">
            <a:noFill/>
          </a:ln>
        </p:spPr>
      </p:pic>
      <p:pic>
        <p:nvPicPr>
          <p:cNvPr id="628" name="Picture 3" descr="C:\Users\zielinskab\Desktop\szpital.jpg"/>
          <p:cNvPicPr/>
          <p:nvPr/>
        </p:nvPicPr>
        <p:blipFill>
          <a:blip r:embed="rId3"/>
          <a:stretch/>
        </p:blipFill>
        <p:spPr>
          <a:xfrm>
            <a:off x="539640" y="3789000"/>
            <a:ext cx="8117280" cy="24948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FB8953-2E74-4440-ACB7-687797BA88B6}" type="slidenum">
              <a:t>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ubTitle"/>
          </p:nvPr>
        </p:nvSpPr>
        <p:spPr>
          <a:xfrm>
            <a:off x="457200" y="548640"/>
            <a:ext cx="8361360" cy="518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PSYCHIATRIA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Szpital kolejny rok aktywnie prowadzi działalność w ramach Powiatowego </a:t>
            </a: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Centrum Zdrowia Psychicznego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na obszarze powiatu chrzanowskiego oraz miasta i gminy Krzeszowice.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Pacjenci mogą skorzystać z alternatywnych form leczenia tj.: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izbie przyjęć psychiatrycznych – w stanach nagłych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hospitalizacji w Oddziale Psychiatrycznym,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świadczeń udzielanych w trybie dziennym w Oddziale Dziennym Psychiatrycznym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porady ambulatoryjne w Poradniach Zdrowia Psychicznego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oraz Zespole Leczenia Środowiskowego,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oraz poprzez działalność Punktów Zgłoszeniowo – Koordynacyjnych - jest to forma uzyskania pomocy dostępna wyłącznie w Centrach Zdrowia Psychicznego.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D86F0B-2CCD-4A43-A343-B27DBCA466C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ubTitle"/>
          </p:nvPr>
        </p:nvSpPr>
        <p:spPr>
          <a:xfrm>
            <a:off x="457200" y="548640"/>
            <a:ext cx="8227440" cy="50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REHABILITACJA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W zakresie rehabilitacji leczniczej szpital udziela świadczeń zdrowotnych w formie stacjonarnej, dziennej oraz ambulatoryjnej z zakresu fizjoterapii, kinezyterapii i hydroterapii oraz masażu z terapią manualną, a także w warunkach domowych.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W zakładzie fizjoterapii ambulatoryjnej świadczenia zdrowotne udzielane są zarówno dorosłym jak i dzieciom.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117960-35CF-4EC8-8B34-3F7258963D2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04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AMBULATORYJNA OPIEKA SPECJALISTYCZNA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2040" cy="142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ole tekstowe 2"/>
          <p:cNvSpPr/>
          <p:nvPr/>
        </p:nvSpPr>
        <p:spPr>
          <a:xfrm>
            <a:off x="395640" y="2421000"/>
            <a:ext cx="827928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2025 roku zrealizowano w Szpitalu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97 361 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ambulatoryjnych porad specjalistycznych.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Wpisując się w krajową politykę zdrowotną szpital zwiększa liczbę porad w warunkach  ambulatoryjnych, czego wyrazem jest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wzrost o ok. 50%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porad w ciągu ostatnich 3 lat.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884456-FA02-4B33-8F6E-C3846350237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04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PODSTAWOWA OPIEKA ZDROWOTNA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subTitle"/>
          </p:nvPr>
        </p:nvSpPr>
        <p:spPr>
          <a:xfrm>
            <a:off x="457200" y="1340640"/>
            <a:ext cx="8227440" cy="42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Podstawowa Opieka Zdrowotna zabezpiecza świadczenia zdrowotne w ramach lekarza POZ, a także w ramach opieki koordynowanej w dziedzinie diabetologii i kardiologii. Na koniec 2025 roku do Poradni Lekarza Podstawowej Opieki Zdrowotnej zadeklarowanych było </a:t>
            </a: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2 345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pacjentów.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Ponadto w Podstawowej Opiece Zdrowotnej realizowany jest program badań profilaktycznych pod nazwą </a:t>
            </a: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„Moje Zdrowie”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– jest to inicjatywa Ministerstwa Zdrowia, realizowana we współpracy z Narodowym Funduszem Zdrowia (NFZ), której celem jest promowanie profilaktyki zdrowotnej wśród dorosłych Polaków – z programu w 2025 roku skorzystało </a:t>
            </a: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94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osób.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15171A-4A36-4E48-A25D-2971FEB9FD65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ubTitle"/>
          </p:nvPr>
        </p:nvSpPr>
        <p:spPr>
          <a:xfrm>
            <a:off x="457200" y="404640"/>
            <a:ext cx="8227440" cy="561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RATOWNICTWO MEDYCZNE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Zabezpieczenie medyczne dla mieszkańców w zakresie ratownictwa medycznego w stanach nagłych - zagrażających zdrowiu i życiu stanowi pięć Zespołów Ratownictwa Medycznego zlokalizowanych na terenie powiatu chrzanowskiego - dwa  stacjonują w Chrzanowie, a pozostałe w podstacjach w Trzebini, Wygiełzowie oraz Libiążu.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Aktualnie są to Zespoły Ratownictwa Medycznego - Podstawowe tzn. w obsadzie ratowników medycznych – bez lekarza.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Dla mieszkańców powiatu chrzanowskiego, a także miasta i gminy Krzeszowice Szpital zapewnia dostępność do świadczeń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Bookman Old Style"/>
              </a:rPr>
              <a:t>nocnej i świątecznej opieki zdrowotnej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69D4BD-BB5C-470A-9AD9-EB18DAE811F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subTitle"/>
          </p:nvPr>
        </p:nvSpPr>
        <p:spPr>
          <a:xfrm>
            <a:off x="251640" y="620640"/>
            <a:ext cx="8567280" cy="495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pl-PL" sz="2300" spc="-1" strike="noStrike">
                <a:solidFill>
                  <a:srgbClr val="000000"/>
                </a:solidFill>
                <a:latin typeface="Bookman Old Style"/>
              </a:rPr>
              <a:t>Szpital celem zapewnienia ciągłości i kompleksowości udzielanych świadczeń zdrowotnych współpracuje z licznymi podmiotami leczniczymi takimi jak American Heart of Poland, OPC i inne.</a:t>
            </a: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300" spc="-1" strike="noStrike">
                <a:solidFill>
                  <a:srgbClr val="000000"/>
                </a:solidFill>
                <a:latin typeface="Bookman Old Style"/>
              </a:rPr>
              <a:t>Zapewnia dostęp do licznych wysokospecjalistycznych badań diagnostycznych niezbędnych w trakcie udzielania świadczeń zdrowotnych jak np. badania genetyczne, PET i inne.  </a:t>
            </a: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300" spc="-1" strike="noStrike">
                <a:solidFill>
                  <a:srgbClr val="000000"/>
                </a:solidFill>
                <a:latin typeface="Bookman Old Style"/>
              </a:rPr>
              <a:t>Zapewnia również transport pacjentów tego wymagających na warunkach określonych przepisami prawa.</a:t>
            </a: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E3326A-EC09-44F3-9BFB-1903A1B9B542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Symbol zastępczy zawartości 11" descr=""/>
          <p:cNvPicPr/>
          <p:nvPr/>
        </p:nvPicPr>
        <p:blipFill>
          <a:blip r:embed="rId1"/>
          <a:stretch/>
        </p:blipFill>
        <p:spPr>
          <a:xfrm>
            <a:off x="679680" y="548640"/>
            <a:ext cx="7841520" cy="5681520"/>
          </a:xfrm>
          <a:prstGeom prst="rect">
            <a:avLst/>
          </a:prstGeom>
          <a:ln w="0">
            <a:noFill/>
          </a:ln>
        </p:spPr>
      </p:pic>
      <p:sp>
        <p:nvSpPr>
          <p:cNvPr id="654" name="PlaceHolder 1"/>
          <p:cNvSpPr>
            <a:spLocks noGrp="1"/>
          </p:cNvSpPr>
          <p:nvPr>
            <p:ph type="sldNum" idx="55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7811C5-C3EB-4795-BC34-BCE27B98C0E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5" name="pole tekstowe 1"/>
          <p:cNvSpPr/>
          <p:nvPr/>
        </p:nvSpPr>
        <p:spPr>
          <a:xfrm>
            <a:off x="1873800" y="2853000"/>
            <a:ext cx="56869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DANE STATYSTYCZNE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23640" y="116640"/>
            <a:ext cx="8355960" cy="3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LICZBA ŁÓŻEK SZPITALNYCH W LATACH 2021-2025 (stan na 31.12.)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sldNum" idx="56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A91EC6-A8EE-48CE-9113-1A1E525AEDC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17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58" name="Symbol zastępczy zawartości 2"/>
          <p:cNvGraphicFramePr/>
          <p:nvPr/>
        </p:nvGraphicFramePr>
        <p:xfrm>
          <a:off x="395640" y="476640"/>
          <a:ext cx="8488800" cy="6044760"/>
        </p:xfrm>
        <a:graphic>
          <a:graphicData uri="http://schemas.openxmlformats.org/drawingml/2006/table">
            <a:tbl>
              <a:tblPr/>
              <a:tblGrid>
                <a:gridCol w="621720"/>
                <a:gridCol w="4758120"/>
                <a:gridCol w="621720"/>
                <a:gridCol w="621720"/>
                <a:gridCol w="621720"/>
                <a:gridCol w="621720"/>
                <a:gridCol w="622440"/>
              </a:tblGrid>
              <a:tr h="33444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Lp.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anestezjologii i intensywnej terapii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 i onkologicznej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urazowo-ortopedycznej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płuc (od 2022r bez chemioterapii)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wewnętrznych i geriatrii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kardiologiczny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nefrologiczny i chorób wewnętrznych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neurologiczny (od 2022z pododdziałem udarowym 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pediatryczny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położniczo - ginekologiczny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psychiatryczny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rehabilitacji neurologicznej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rehabilitacyjny ogólny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udarowy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urologiczny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medycyny paliatywnej (od VII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onkologii klinicznej/chemioterapii (od IV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Szpitalny Oddział Ratunkowy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neonatologiczny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Oddziały „COVIDOWE” (do III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 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SUMA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607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600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469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487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59" name="pole tekstowe 3"/>
          <p:cNvSpPr/>
          <p:nvPr/>
        </p:nvSpPr>
        <p:spPr>
          <a:xfrm>
            <a:off x="700920" y="6021360"/>
            <a:ext cx="7697520" cy="3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58640" y="274680"/>
            <a:ext cx="8355960" cy="92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MIEJSCA DZIENNE W LATACH 2021-2025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sldNum" idx="57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2F263C-9275-4618-BAD6-6E3E2248A16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62" name="Symbol zastępczy zawartości 1"/>
          <p:cNvGraphicFramePr/>
          <p:nvPr/>
        </p:nvGraphicFramePr>
        <p:xfrm>
          <a:off x="899640" y="1574640"/>
          <a:ext cx="7630920" cy="3077640"/>
        </p:xfrm>
        <a:graphic>
          <a:graphicData uri="http://schemas.openxmlformats.org/drawingml/2006/table">
            <a:tbl>
              <a:tblPr/>
              <a:tblGrid>
                <a:gridCol w="559440"/>
                <a:gridCol w="3687840"/>
                <a:gridCol w="642960"/>
                <a:gridCol w="740880"/>
                <a:gridCol w="740880"/>
                <a:gridCol w="666720"/>
                <a:gridCol w="592560"/>
              </a:tblGrid>
              <a:tr h="6159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Lp.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1488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Stacja Dializ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1488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Ośrodek rehabilitacji dziennej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159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dzienny psychiatryczny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159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Onkologii Klinicznej / Chemioterapii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sldNum" idx="58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5411E-8ABC-4411-B6F8-F96973989C44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64" name="Symbol zastępczy zawartości 5"/>
          <p:cNvGraphicFramePr/>
          <p:nvPr/>
        </p:nvGraphicFramePr>
        <p:xfrm>
          <a:off x="467640" y="1412640"/>
          <a:ext cx="8211960" cy="47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65" name="Wykres 2"/>
          <p:cNvGraphicFramePr/>
          <p:nvPr/>
        </p:nvGraphicFramePr>
        <p:xfrm>
          <a:off x="683640" y="1772640"/>
          <a:ext cx="7558920" cy="403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6" name="pole tekstowe 5"/>
          <p:cNvSpPr/>
          <p:nvPr/>
        </p:nvSpPr>
        <p:spPr>
          <a:xfrm>
            <a:off x="891720" y="692640"/>
            <a:ext cx="7126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ŚREDNIE OBŁOŻENIE ŁÓŻEK (%)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– 2025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400" cy="113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DZIAŁALNOŚĆ MEDYCZNA, POSZERZANIE DZIAŁALNOŚCI</a:t>
            </a:r>
            <a:br>
              <a:rPr sz="2000"/>
            </a:b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I WDROŻENIA INNOWACYJNYCH PROCEDUR </a:t>
            </a:r>
            <a:br>
              <a:rPr sz="2000"/>
            </a:br>
            <a:r>
              <a:rPr b="1" lang="pl-PL" sz="20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W 2025 ROKU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827640" y="1268640"/>
            <a:ext cx="7553520" cy="48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2025 roku Szpital poszerzył działalność medyczną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pozyskując nowy kontrakt z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Narodowym Funduszem Zdrowia tj.: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                   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Poradnię Alergologiczną (dla dorosłych)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oraz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Poradnię Hematologiczną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ponadto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Centralną e-Rejestrację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program pilotażowy dotyczący centralnej elektronicznej rejestracji na wybrane świadczenia opieki zdrowotnej w zakresie ambulatoryjnej opieki specjalistycznej (poradnia kardiologiczna) oraz programów zdrowotnych(mammografia).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sldNum" idx="49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96E53D-1C13-4C81-A58F-ECE5C2D7EEA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" name="Wykres 6"/>
          <p:cNvGraphicFramePr/>
          <p:nvPr/>
        </p:nvGraphicFramePr>
        <p:xfrm>
          <a:off x="755640" y="620640"/>
          <a:ext cx="7702920" cy="547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9297EC8-CFE4-463F-923C-E99D74A535F9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sldNum" idx="59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23B2C8-CCA9-431F-8A93-1C96161B6E2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69" name="Symbol zastępczy zawartości 3"/>
          <p:cNvGraphicFramePr/>
          <p:nvPr/>
        </p:nvGraphicFramePr>
        <p:xfrm>
          <a:off x="611640" y="2061000"/>
          <a:ext cx="7920000" cy="2746440"/>
        </p:xfrm>
        <a:graphic>
          <a:graphicData uri="http://schemas.openxmlformats.org/drawingml/2006/table">
            <a:tbl>
              <a:tblPr/>
              <a:tblGrid>
                <a:gridCol w="1800000"/>
                <a:gridCol w="1250280"/>
                <a:gridCol w="1217520"/>
                <a:gridCol w="1217520"/>
                <a:gridCol w="1217520"/>
                <a:gridCol w="1217520"/>
              </a:tblGrid>
              <a:tr h="5842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8184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Ogólna liczba           leczonych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16 579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18 308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19 492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20 258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22 352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73044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leczonych       w trybie nagłym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10 514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9 186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8 661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9 309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9 642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7498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leczonych       w trybie planowym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9 122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10 831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10 949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12 710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70" name="pole tekstowe 4"/>
          <p:cNvSpPr/>
          <p:nvPr/>
        </p:nvSpPr>
        <p:spPr>
          <a:xfrm>
            <a:off x="611640" y="620640"/>
            <a:ext cx="7769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OGÓLNA LICZBA LECZONYCH W PODZIALE NA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TRYBY PRZYJĘCIA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" name="Symbol zastępczy zawartości 16"/>
          <p:cNvGraphicFramePr/>
          <p:nvPr/>
        </p:nvGraphicFramePr>
        <p:xfrm>
          <a:off x="755640" y="764640"/>
          <a:ext cx="7559640" cy="5667480"/>
        </p:xfrm>
        <a:graphic>
          <a:graphicData uri="http://schemas.openxmlformats.org/drawingml/2006/table">
            <a:tbl>
              <a:tblPr/>
              <a:tblGrid>
                <a:gridCol w="414720"/>
                <a:gridCol w="4049280"/>
                <a:gridCol w="606240"/>
                <a:gridCol w="622440"/>
                <a:gridCol w="622440"/>
                <a:gridCol w="622440"/>
                <a:gridCol w="622440"/>
              </a:tblGrid>
              <a:tr h="3258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Lp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Nazwa  oddziału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1 165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 i onkologicznej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885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1 004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1 120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urazowo-ortopedycznej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1 448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płuc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2 001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wewnętrznych i geriatrii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1 909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2 096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kardiologiczny (z PAKS)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2 653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2 797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2 928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2 954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nefrologiczny i chorób wewnętrznych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1 084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1 090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neurologiczny z pododdziałem udarowym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1 145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1 247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1 254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pediatryczny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1 039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położniczo-ginekologiczny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2 324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psychiatryczny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459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126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rehabilitacji neurologicznej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rehabilitacyjny ogólny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339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onkologii klinicznej/chemioterapii (od IV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2 127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urologiczny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1 088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1 372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1 278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medycyny paliatywnej (od VII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281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Oddziały COVIDOWE (do III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1 698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 gridSpan="2"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RAZEM: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15 380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17 161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18 423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19 088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21 150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neonatologiczny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939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972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anestezjologii i intensywnej terapii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86560">
                <a:tc gridSpan="2"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16 579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18 308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19 492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20 258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22 352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72" name="PlaceHolder 1"/>
          <p:cNvSpPr>
            <a:spLocks noGrp="1"/>
          </p:cNvSpPr>
          <p:nvPr>
            <p:ph type="sldNum" idx="60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8E25C3-8D10-4370-A1A4-872DD473CF44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" name="pole tekstowe 7"/>
          <p:cNvSpPr/>
          <p:nvPr/>
        </p:nvSpPr>
        <p:spPr>
          <a:xfrm>
            <a:off x="323640" y="332640"/>
            <a:ext cx="84178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  </a:t>
            </a:r>
            <a:r>
              <a:rPr b="1" lang="pl-PL" sz="1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OGÓŁEM LICZBA HOSPITALIZACJI W PODZIALE NA ODDZIAŁY W LATACH 2021 - 2025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ldNum" idx="61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9141BE-D75E-4217-B564-A4080972D6C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75" name="Symbol zastępczy zawartości 6"/>
          <p:cNvGraphicFramePr/>
          <p:nvPr/>
        </p:nvGraphicFramePr>
        <p:xfrm>
          <a:off x="827640" y="2366280"/>
          <a:ext cx="7631640" cy="2847600"/>
        </p:xfrm>
        <a:graphic>
          <a:graphicData uri="http://schemas.openxmlformats.org/drawingml/2006/table">
            <a:tbl>
              <a:tblPr/>
              <a:tblGrid>
                <a:gridCol w="1944000"/>
                <a:gridCol w="1080000"/>
                <a:gridCol w="1080000"/>
                <a:gridCol w="1224000"/>
                <a:gridCol w="1152000"/>
                <a:gridCol w="1152000"/>
              </a:tblGrid>
              <a:tr h="59436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Rodzaj świadczenia zdrowotnego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094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Porady ambulatoryjne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12 519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14 437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16 168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20 505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20 698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068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Hospitalizowani do 24 godzin w SOR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2 439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1 442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1 658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1 284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425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Przyjęcia pacjentów        w trybie nagłym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8 353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8 286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7 941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8 593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8 875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9436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Ogólna liczba udzielonych świadczeń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23 311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24 125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25 551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30 756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  <a:ea typeface="Calibri"/>
                        </a:rPr>
                        <a:t>30 857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76" name="pole tekstowe 6"/>
          <p:cNvSpPr/>
          <p:nvPr/>
        </p:nvSpPr>
        <p:spPr>
          <a:xfrm>
            <a:off x="899640" y="980640"/>
            <a:ext cx="7337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DZIAŁALNOŚĆ SZPITALNEGO ODDZIAŁU RATUNKOWEGO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Num" idx="62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FC67F1-6F08-488E-8C69-23B853A8891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78" name="Symbol zastępczy zawartości 7"/>
          <p:cNvGraphicFramePr/>
          <p:nvPr/>
        </p:nvGraphicFramePr>
        <p:xfrm>
          <a:off x="457200" y="2095560"/>
          <a:ext cx="8228160" cy="2999520"/>
        </p:xfrm>
        <a:graphic>
          <a:graphicData uri="http://schemas.openxmlformats.org/drawingml/2006/table">
            <a:tbl>
              <a:tblPr/>
              <a:tblGrid>
                <a:gridCol w="3402360"/>
                <a:gridCol w="999360"/>
                <a:gridCol w="1000080"/>
                <a:gridCol w="1000080"/>
                <a:gridCol w="919800"/>
                <a:gridCol w="906840"/>
              </a:tblGrid>
              <a:tr h="44676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ogólna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591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683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ogólna i onkologiczna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644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659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752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Urazowo - Ortopedyczna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771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1 183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1 181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1 165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Położniczo -Ginekologiczny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1 352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1 435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1 396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1 343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1 400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Urologia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789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837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132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Kardiologia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802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804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738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1936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Inne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97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111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4 006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4 924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5 516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5 394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  <a:ea typeface="Calibri"/>
                        </a:rPr>
                        <a:t>5 672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79" name="pole tekstowe 9"/>
          <p:cNvSpPr/>
          <p:nvPr/>
        </p:nvSpPr>
        <p:spPr>
          <a:xfrm>
            <a:off x="611640" y="884160"/>
            <a:ext cx="7913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ZABIEGÓW OPERACYJNYCH W PODZIALE NA ODDZIAŁY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sldNum" idx="63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90AD86-DB6D-45B2-8105-EFA7CB8C55F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1" name="pole tekstowe 8"/>
          <p:cNvSpPr/>
          <p:nvPr/>
        </p:nvSpPr>
        <p:spPr>
          <a:xfrm>
            <a:off x="611640" y="548640"/>
            <a:ext cx="79135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URODZEŃ NOWORODKÓW I PORODÓW W LATACH 2021 – 2025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82" name="Wykres 7"/>
          <p:cNvGraphicFramePr/>
          <p:nvPr/>
        </p:nvGraphicFramePr>
        <p:xfrm>
          <a:off x="971640" y="1052640"/>
          <a:ext cx="7198920" cy="503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Num" idx="64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1E29C0-91E4-478B-AF8D-1DA96FC8F2C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4" name="pole tekstowe 11"/>
          <p:cNvSpPr/>
          <p:nvPr/>
        </p:nvSpPr>
        <p:spPr>
          <a:xfrm>
            <a:off x="467640" y="548640"/>
            <a:ext cx="82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WYKONANYCH  DIALIZ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85" name="Wykres 8"/>
          <p:cNvGraphicFramePr/>
          <p:nvPr/>
        </p:nvGraphicFramePr>
        <p:xfrm>
          <a:off x="827640" y="1268640"/>
          <a:ext cx="7414920" cy="475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sldNum" idx="65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A7CF1B-8471-486D-9E47-26ADF8F8E1A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87" name="Symbol zastępczy zawartości 8"/>
          <p:cNvGraphicFramePr/>
          <p:nvPr/>
        </p:nvGraphicFramePr>
        <p:xfrm>
          <a:off x="1009800" y="2061000"/>
          <a:ext cx="7123320" cy="3609720"/>
        </p:xfrm>
        <a:graphic>
          <a:graphicData uri="http://schemas.openxmlformats.org/drawingml/2006/table">
            <a:tbl>
              <a:tblPr/>
              <a:tblGrid>
                <a:gridCol w="1765080"/>
                <a:gridCol w="1091880"/>
                <a:gridCol w="1143000"/>
                <a:gridCol w="1028520"/>
                <a:gridCol w="1079280"/>
                <a:gridCol w="1015920"/>
              </a:tblGrid>
              <a:tr h="69480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Rodzaj badania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7185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Tomografia Komputerowa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13 656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14 616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15 915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17 951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20 364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022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RTG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28 052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28 478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34 982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38 862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38 868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76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Mammografia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2 197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2 477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2 855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76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USG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8 184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8 129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8 768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9 263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9 924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42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51 747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53 167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61 862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68 553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72 011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88" name="pole tekstowe 10"/>
          <p:cNvSpPr/>
          <p:nvPr/>
        </p:nvSpPr>
        <p:spPr>
          <a:xfrm>
            <a:off x="827640" y="692640"/>
            <a:ext cx="7409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WYKONANYCH BADAŃ W ZAKŁADZIE DIAGNOSTYKI OBRAZOWEJ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9" name="Symbol zastępczy zawartości 22"/>
          <p:cNvGraphicFramePr/>
          <p:nvPr/>
        </p:nvGraphicFramePr>
        <p:xfrm>
          <a:off x="899640" y="1845000"/>
          <a:ext cx="7486920" cy="2735640"/>
        </p:xfrm>
        <a:graphic>
          <a:graphicData uri="http://schemas.openxmlformats.org/drawingml/2006/table">
            <a:tbl>
              <a:tblPr/>
              <a:tblGrid>
                <a:gridCol w="1789200"/>
                <a:gridCol w="1189440"/>
                <a:gridCol w="1250280"/>
                <a:gridCol w="1109160"/>
                <a:gridCol w="1109160"/>
                <a:gridCol w="1040040"/>
              </a:tblGrid>
              <a:tr h="6282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Rodzaj badań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845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Serologii grup krwi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9 263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10 500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10 497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10 722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11 173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04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Mikrobiologiczne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119 562*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82 765*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62 478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76 362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84 679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04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Analityczne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514 604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543 813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607 339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661 348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706 741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14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643 429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637 078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680 314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748 432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802 593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90" name="PlaceHolder 1"/>
          <p:cNvSpPr>
            <a:spLocks noGrp="1"/>
          </p:cNvSpPr>
          <p:nvPr>
            <p:ph type="sldNum" idx="66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70F8B7-6E1F-4F79-8AD0-0B1315AE8A4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1" name="pole tekstowe 13"/>
          <p:cNvSpPr/>
          <p:nvPr/>
        </p:nvSpPr>
        <p:spPr>
          <a:xfrm>
            <a:off x="955080" y="4941000"/>
            <a:ext cx="71935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 W tym testy w kierunku zakażenia wirusem SARS-CoV-2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ole tekstowe 15"/>
          <p:cNvSpPr/>
          <p:nvPr/>
        </p:nvSpPr>
        <p:spPr>
          <a:xfrm>
            <a:off x="888120" y="620640"/>
            <a:ext cx="7481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WYKONANYCH BADAŃ W ZAKŁADZIE DIAGNOSTYKI LABORATORYJNEJ 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Symbol zastępczy zawartości 23"/>
          <p:cNvGraphicFramePr/>
          <p:nvPr/>
        </p:nvGraphicFramePr>
        <p:xfrm>
          <a:off x="851040" y="1653840"/>
          <a:ext cx="7440840" cy="3923640"/>
        </p:xfrm>
        <a:graphic>
          <a:graphicData uri="http://schemas.openxmlformats.org/drawingml/2006/table">
            <a:tbl>
              <a:tblPr/>
              <a:tblGrid>
                <a:gridCol w="2424600"/>
                <a:gridCol w="1004040"/>
                <a:gridCol w="952200"/>
                <a:gridCol w="1028520"/>
                <a:gridCol w="1015920"/>
                <a:gridCol w="1015920"/>
              </a:tblGrid>
              <a:tr h="4788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Rodzaj badania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558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Gastroskopia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2 752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961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Kolonoskopia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1 383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1 638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1 792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1 964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2 268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9652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Rektosigmoidoskopia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554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Rektoskopia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476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ERCP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932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3 439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3 800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4 128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4 559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5 276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694" name="PlaceHolder 1"/>
          <p:cNvSpPr>
            <a:spLocks noGrp="1"/>
          </p:cNvSpPr>
          <p:nvPr>
            <p:ph type="sldNum" idx="67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54ECF2-E9F8-41AC-B01F-DE74229C475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5" name="pole tekstowe 12"/>
          <p:cNvSpPr/>
          <p:nvPr/>
        </p:nvSpPr>
        <p:spPr>
          <a:xfrm>
            <a:off x="827640" y="476640"/>
            <a:ext cx="7553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WYKONANYCH BADAŃ W PRACOWNI ENDOSKOPII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/>
          </p:nvPr>
        </p:nvSpPr>
        <p:spPr>
          <a:xfrm>
            <a:off x="395640" y="692640"/>
            <a:ext cx="8566920" cy="542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Szpital Powiatowy w Chrzanowie prowadzi działania ukierunkowane na budowanie wysokiego potencjału wykonawczego (w tym wyspecjali- zowanej kadry medycznej) i wizerunku na rynku medycznym, stawia na jakość, dostępność i stały rozwój działalności medycznej poszerzając zakres realizacji specjalistycznych i innowacyjnych procedur medycznych. Wyrazem tego jest utrzymujący się z roku na rok znaczący wzrost liczby udzielanych świadczeń zdrowotnych w następujących zakresach: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hospitalizacje,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świadczenia zdrowotne udzielone w Szpitalnym Oddziale Ratunkowym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porady specjalistyczne,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świadczenia w opiece psychiatrycznej,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badania laboratoryjne,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badania diagnostyczne,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liczba porodów i noworodków,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wyjazdy Zespołów Ratownictwa Medycznego,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świadczenia zdrowotne w programach profilaktycznych i lekowych,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ldNum" idx="50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5B15EA-0C44-4088-80E7-BF9FF6ADA4E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ldNum" idx="68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19AE87-A921-4ECD-8526-5161ED264FE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7" name="pole tekstowe 14"/>
          <p:cNvSpPr/>
          <p:nvPr/>
        </p:nvSpPr>
        <p:spPr>
          <a:xfrm>
            <a:off x="899640" y="404640"/>
            <a:ext cx="7481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WYKONANYCH BADAŃ W PRACOWNI HISTOPATOLOGII W LATACH 2021-2025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98" name="Wykres 9"/>
          <p:cNvGraphicFramePr/>
          <p:nvPr/>
        </p:nvGraphicFramePr>
        <p:xfrm>
          <a:off x="899640" y="1196640"/>
          <a:ext cx="7342920" cy="467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sldNum" idx="69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400032-34FF-4814-9ADF-EA501B2D9B4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0" name="pole tekstowe 16"/>
          <p:cNvSpPr/>
          <p:nvPr/>
        </p:nvSpPr>
        <p:spPr>
          <a:xfrm>
            <a:off x="323640" y="188640"/>
            <a:ext cx="84945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PORAD W AMBULATORYJNEJ OPIECE SPECJALISTYCZNEJ W PODZIALE NA PORADNIE  W LATACH 2021 - 2025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01" name="Tabela 4"/>
          <p:cNvGraphicFramePr/>
          <p:nvPr/>
        </p:nvGraphicFramePr>
        <p:xfrm>
          <a:off x="683640" y="836640"/>
          <a:ext cx="7630920" cy="5726160"/>
        </p:xfrm>
        <a:graphic>
          <a:graphicData uri="http://schemas.openxmlformats.org/drawingml/2006/table">
            <a:tbl>
              <a:tblPr/>
              <a:tblGrid>
                <a:gridCol w="2988000"/>
                <a:gridCol w="870840"/>
                <a:gridCol w="871560"/>
                <a:gridCol w="996120"/>
                <a:gridCol w="946440"/>
                <a:gridCol w="958320"/>
              </a:tblGrid>
              <a:tr h="226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Poradnia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Chirurgii dziecięcej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951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Chirurgii ogólnej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8 672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9 903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10 289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9 042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Cytologia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358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Diabetologiczna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6 735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6 229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5 841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6 167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Endokrynologiczna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3 498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1 216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1 295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1 567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Gastrologiczna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2 088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2 276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2 326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1 843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Ginekologiczna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5 166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5 243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5 658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5 565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Kardiologiczna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6 597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8 286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8 374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7 077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Nefrologiczna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1 764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2 173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2  105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Neurologiczna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3 801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4 091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4 342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4 690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4 936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Onkologiczna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4 713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4 696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5 914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7  952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Ortopedyczna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11 827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12 469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17 081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19 392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20 307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Chorób płuc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1 892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2 235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2 806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3 008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3 267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Rehabilitacyjna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696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463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5 803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6 453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7 000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6 970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Zdrowia psychicznego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1 864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3 333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5 323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10 694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11 784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Pediatryczna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Chorób naczyń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1 140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Leczenia bólu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1 589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1 909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2 188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644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Alergologiczna*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3 212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3 712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3760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Neonatologiczna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684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947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28960"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Hematologiczna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448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66 377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66 703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81 797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94 439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97 361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sldNum" idx="70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DAD7816-9941-48F4-AF47-2FFA87C7DA0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3" name="pole tekstowe 17"/>
          <p:cNvSpPr/>
          <p:nvPr/>
        </p:nvSpPr>
        <p:spPr>
          <a:xfrm>
            <a:off x="611640" y="476640"/>
            <a:ext cx="7913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ZABIEGÓW FIZJOTERAPEUTYCZNYCH W ZAKŁADZIE REHABILITACJI (W TYM W WARUNKACH DOMOWYCH)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 2021 –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04" name="Wykres 10"/>
          <p:cNvGraphicFramePr/>
          <p:nvPr/>
        </p:nvGraphicFramePr>
        <p:xfrm>
          <a:off x="899640" y="1628640"/>
          <a:ext cx="7414920" cy="446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5" name="Symbol zastępczy zawartości 27"/>
          <p:cNvGraphicFramePr/>
          <p:nvPr/>
        </p:nvGraphicFramePr>
        <p:xfrm>
          <a:off x="528480" y="1268640"/>
          <a:ext cx="8063280" cy="4248360"/>
        </p:xfrm>
        <a:graphic>
          <a:graphicData uri="http://schemas.openxmlformats.org/drawingml/2006/table">
            <a:tbl>
              <a:tblPr/>
              <a:tblGrid>
                <a:gridCol w="586800"/>
                <a:gridCol w="1080000"/>
                <a:gridCol w="1152000"/>
                <a:gridCol w="1080000"/>
                <a:gridCol w="1008000"/>
                <a:gridCol w="1080000"/>
                <a:gridCol w="1008000"/>
                <a:gridCol w="1068840"/>
              </a:tblGrid>
              <a:tr h="504000">
                <a:tc rowSpan="3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gridSpan="5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CHRZANÓW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KRZESZOWICE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(od 1 września 2023r)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1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Oddział Psychiatry 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Poradnia Zdrowia Psychicznego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nr 1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Zespół Leczenia Środowi skowego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Oddział Dzienny Psychia 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PZK* nr 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Poradnia Zdrowia Psychicznego     nr 2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PZK* nr 2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76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leczonych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porad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wizyt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osobodni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świadczeń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porad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 świadczeń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1 864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1 164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5 908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2 680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1 657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5 443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658**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3 858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2 292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5 737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84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6 333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6 082 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4 361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2 217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492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8 079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7 444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5 735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6 110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3 911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050" spc="-1" strike="noStrike">
                          <a:solidFill>
                            <a:schemeClr val="dk1"/>
                          </a:solidFill>
                          <a:latin typeface="Bookman Old Style"/>
                          <a:ea typeface="Calibri"/>
                        </a:rPr>
                        <a:t>2 264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706" name="PlaceHolder 1"/>
          <p:cNvSpPr>
            <a:spLocks noGrp="1"/>
          </p:cNvSpPr>
          <p:nvPr>
            <p:ph type="sldNum" idx="71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76704B-ABEA-4712-A999-9512A4D3E0D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7" name="pole tekstowe 18"/>
          <p:cNvSpPr/>
          <p:nvPr/>
        </p:nvSpPr>
        <p:spPr>
          <a:xfrm>
            <a:off x="556920" y="6021360"/>
            <a:ext cx="77695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*PZK – Punkt Zgłoszeniowo – Koordynacyjny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** działalność od 1 marca 2022r.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ole tekstowe 19"/>
          <p:cNvSpPr/>
          <p:nvPr/>
        </p:nvSpPr>
        <p:spPr>
          <a:xfrm>
            <a:off x="755640" y="332640"/>
            <a:ext cx="7769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ZESTAWIENIE DZIAŁALNOŚCI SZPITALA W ZAKRESIE PSYCHIATRII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9" name="Symbol zastępczy zawartości 28"/>
          <p:cNvGraphicFramePr/>
          <p:nvPr/>
        </p:nvGraphicFramePr>
        <p:xfrm>
          <a:off x="457200" y="1340640"/>
          <a:ext cx="8227440" cy="4083120"/>
        </p:xfrm>
        <a:graphic>
          <a:graphicData uri="http://schemas.openxmlformats.org/drawingml/2006/table">
            <a:tbl>
              <a:tblPr/>
              <a:tblGrid>
                <a:gridCol w="830160"/>
                <a:gridCol w="1383840"/>
                <a:gridCol w="1179720"/>
                <a:gridCol w="1297080"/>
                <a:gridCol w="1221840"/>
                <a:gridCol w="1080720"/>
                <a:gridCol w="1234440"/>
              </a:tblGrid>
              <a:tr h="294480">
                <a:tc>
                  <a:txBody>
                    <a:bodyPr lIns="7200" rIns="7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 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POZ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AOS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KONSYLIUM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SZPITAL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752760"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Porada związana z wydaniem karty DILO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Porada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WP2 PORADA POCZĄTKOWA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Porada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DIAGNOSTYKA WSTĘPNA, POGŁĘBIONA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AMBULATORYJNE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STACJONARNE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Liczba hospitalizacji DILO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90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1 231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1 270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747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759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330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1 506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274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710" name="PlaceHolder 1"/>
          <p:cNvSpPr>
            <a:spLocks noGrp="1"/>
          </p:cNvSpPr>
          <p:nvPr>
            <p:ph type="sldNum" idx="72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8E4AB5-D6B5-4518-82E4-DA80835D5081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1" name="pole tekstowe 20"/>
          <p:cNvSpPr/>
          <p:nvPr/>
        </p:nvSpPr>
        <p:spPr>
          <a:xfrm>
            <a:off x="467640" y="332640"/>
            <a:ext cx="8273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REALIZACJA PAKIETU ONKOLOGICZNEGO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400" cy="69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REALIZACJA PROGRAMÓW LEKOWYCH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2400" cy="513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W roku 2025 leczeniem objęto 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229 pacjentów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 w ramach Programów lekowych realizowanych w Oddziałach Szpitalnych jest to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o 35% więcej</a:t>
            </a:r>
            <a:r>
              <a:rPr b="0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niż w roku ubiegłym.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 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pl-PL" sz="1600" spc="-1" strike="noStrike" u="sng">
                <a:solidFill>
                  <a:schemeClr val="accent5">
                    <a:lumMod val="50000"/>
                  </a:schemeClr>
                </a:solidFill>
                <a:uFillTx/>
                <a:latin typeface="Bookman Old Style"/>
              </a:rPr>
              <a:t>Liczba pacjentów: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stwardnienia rozsianego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83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z ciężką postacią astmy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45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wtórnej nadczynności przytarczyc u pacjentów dializowanych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10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płuca i międzybłoniaka opłucnej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14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piersi -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50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jelita grubego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12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gruczołu krokowego -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10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jajnika, raka jajowodu lub raka otrzewnej -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3</a:t>
            </a:r>
            <a:r>
              <a:rPr b="0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Choroby Gaucher’a –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z rakiem urotelialnym - </a:t>
            </a:r>
            <a:r>
              <a:rPr b="1" lang="pl-PL" sz="16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sldNum" idx="73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2A8F71-4471-4B70-8368-584DCF32F0C4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" name="Symbol zastępczy zawartości 30"/>
          <p:cNvGraphicFramePr/>
          <p:nvPr/>
        </p:nvGraphicFramePr>
        <p:xfrm>
          <a:off x="457200" y="1556640"/>
          <a:ext cx="8227800" cy="3815640"/>
        </p:xfrm>
        <a:graphic>
          <a:graphicData uri="http://schemas.openxmlformats.org/drawingml/2006/table">
            <a:tbl>
              <a:tblPr/>
              <a:tblGrid>
                <a:gridCol w="802080"/>
                <a:gridCol w="720000"/>
                <a:gridCol w="648000"/>
                <a:gridCol w="648000"/>
                <a:gridCol w="720000"/>
                <a:gridCol w="720000"/>
                <a:gridCol w="720000"/>
                <a:gridCol w="792000"/>
                <a:gridCol w="936000"/>
                <a:gridCol w="864000"/>
                <a:gridCol w="658080"/>
              </a:tblGrid>
              <a:tr h="154584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0 – 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 </a:t>
                      </a: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7 – 19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 </a:t>
                      </a: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20 - 39 rok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40 - 65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 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66 - 75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rok 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pow. 75 roku 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życia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z cukrzycą i ChUK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z DPS,</a:t>
                      </a:r>
                      <a:br>
                        <a:rPr sz="1100"/>
                      </a:b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placówek socjaliza cyjnych, interwen cyjnych, resocjaliza cyjnych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opieka nad chorymi przewlekle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RAZEM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2 106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877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2 138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928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2 282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940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2 291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180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137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2 345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716" name="PlaceHolder 1"/>
          <p:cNvSpPr>
            <a:spLocks noGrp="1"/>
          </p:cNvSpPr>
          <p:nvPr>
            <p:ph type="sldNum" idx="74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ED5A9D-9A6B-46B8-A99B-989EF295842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7" name="pole tekstowe 21"/>
          <p:cNvSpPr/>
          <p:nvPr/>
        </p:nvSpPr>
        <p:spPr>
          <a:xfrm>
            <a:off x="611640" y="548640"/>
            <a:ext cx="798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LICZBA OSÓB ZADEKLAROWANYCH DO LEKARZA PODSTAWOWEJ OPIEKI ZDROWOTNEJ W LATACH 2021 –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Symbol zastępczy zawartości 31"/>
          <p:cNvGraphicFramePr/>
          <p:nvPr/>
        </p:nvGraphicFramePr>
        <p:xfrm>
          <a:off x="971640" y="1688040"/>
          <a:ext cx="7231320" cy="4110480"/>
        </p:xfrm>
        <a:graphic>
          <a:graphicData uri="http://schemas.openxmlformats.org/drawingml/2006/table">
            <a:tbl>
              <a:tblPr/>
              <a:tblGrid>
                <a:gridCol w="2913120"/>
                <a:gridCol w="895680"/>
                <a:gridCol w="869040"/>
                <a:gridCol w="882360"/>
                <a:gridCol w="829080"/>
                <a:gridCol w="842400"/>
              </a:tblGrid>
              <a:tr h="4723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Rodzaj zespołu 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Specjalistyczny / 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I* Chrzanów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2 058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2 095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II Chrzanów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1 994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2 040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2 069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2 101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III Trzebinia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2 036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1 998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2 138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IV Wygiełzów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1 701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1 546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1 972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1 993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V Libiąż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1 215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572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dodatkowy</a:t>
                      </a:r>
                      <a:br>
                        <a:rPr sz="1400"/>
                      </a:b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K01 D06 Chrzanów**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7988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dodatkowy 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K01 D08 Libiąż**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40356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Razem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9 999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9 674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8 255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9 649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9 845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719" name="PlaceHolder 1"/>
          <p:cNvSpPr>
            <a:spLocks noGrp="1"/>
          </p:cNvSpPr>
          <p:nvPr>
            <p:ph type="sldNum" idx="75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42B68C-C333-429F-9C2A-E7C7FD6F051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0" name="pole tekstowe 22"/>
          <p:cNvSpPr/>
          <p:nvPr/>
        </p:nvSpPr>
        <p:spPr>
          <a:xfrm>
            <a:off x="827640" y="5949360"/>
            <a:ext cx="74095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 Od 1 listopada 2024r Zespół Specjalistyczny został przekształcony na Zespół Podstawowy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** W związku z epidemią COVID-19 uruchomiono dodatkowe Zespoły Ratownictwa Medycznego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ole tekstowe 23"/>
          <p:cNvSpPr/>
          <p:nvPr/>
        </p:nvSpPr>
        <p:spPr>
          <a:xfrm>
            <a:off x="971640" y="476640"/>
            <a:ext cx="7193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ZESTAWIENIE OGÓLNEJ LICZBY WYJAZDÓW ZESPOŁÓW RATOWNICTWA MEDYCZNEGO W LATACH 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04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LICZBA TRANSPORTÓW SANITARNYCH 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23" name="Wykres 11"/>
          <p:cNvGraphicFramePr/>
          <p:nvPr/>
        </p:nvGraphicFramePr>
        <p:xfrm>
          <a:off x="683640" y="1340640"/>
          <a:ext cx="7702920" cy="460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9ED1C0-68C2-4BEC-897A-7E198E8FD9A6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" name="Symbol zastępczy zawartości 33"/>
          <p:cNvGraphicFramePr/>
          <p:nvPr/>
        </p:nvGraphicFramePr>
        <p:xfrm>
          <a:off x="692280" y="1913040"/>
          <a:ext cx="7758720" cy="4076280"/>
        </p:xfrm>
        <a:graphic>
          <a:graphicData uri="http://schemas.openxmlformats.org/drawingml/2006/table">
            <a:tbl>
              <a:tblPr/>
              <a:tblGrid>
                <a:gridCol w="3807720"/>
                <a:gridCol w="792000"/>
                <a:gridCol w="864000"/>
                <a:gridCol w="792000"/>
                <a:gridCol w="792000"/>
                <a:gridCol w="711360"/>
              </a:tblGrid>
              <a:tr h="4507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Nazwa programu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2025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328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szyjki macicy-etap pogłębionej diagnostyki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  <a:ea typeface="Times New Roman"/>
                        </a:rPr>
                        <a:t>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piersi-etap podstawowy- pracownia mammografii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695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  <a:ea typeface="Times New Roman"/>
                        </a:rPr>
                        <a:t>1 307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76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piersi- pogłębionej diagnostyki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482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  <a:ea typeface="Times New Roman"/>
                        </a:rPr>
                        <a:t>815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76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szyjki macicy-etap podstawowy(cytologia)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  <a:ea typeface="Times New Roman"/>
                        </a:rPr>
                        <a:t>531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badań przesiewowych raka jelita grubego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  <a:ea typeface="Times New Roman"/>
                        </a:rPr>
                        <a:t>309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  <a:tr h="5446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1 371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1 418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1 610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</a:rPr>
                        <a:t>2 065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200" spc="-1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man Old Style"/>
                          <a:ea typeface="Times New Roman"/>
                        </a:rPr>
                        <a:t>2 987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6aac4"/>
                      </a:solidFill>
                    </a:lnL>
                    <a:lnR w="9360">
                      <a:solidFill>
                        <a:srgbClr val="46aac4"/>
                      </a:solidFill>
                    </a:lnR>
                    <a:lnT w="9360">
                      <a:solidFill>
                        <a:srgbClr val="46aac4"/>
                      </a:solidFill>
                    </a:lnT>
                    <a:lnB w="9360">
                      <a:solidFill>
                        <a:srgbClr val="46aac4"/>
                      </a:solidFill>
                    </a:lnB>
                    <a:solidFill>
                      <a:srgbClr val="bfecff"/>
                    </a:solidFill>
                  </a:tcPr>
                </a:tc>
              </a:tr>
            </a:tbl>
          </a:graphicData>
        </a:graphic>
      </p:graphicFrame>
      <p:sp>
        <p:nvSpPr>
          <p:cNvPr id="725" name="PlaceHolder 1"/>
          <p:cNvSpPr>
            <a:spLocks noGrp="1"/>
          </p:cNvSpPr>
          <p:nvPr>
            <p:ph type="sldNum" idx="76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272C37-6D2D-4338-8E4F-0D243C5BEB3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6" name="pole tekstowe 24"/>
          <p:cNvSpPr/>
          <p:nvPr/>
        </p:nvSpPr>
        <p:spPr>
          <a:xfrm>
            <a:off x="755640" y="764640"/>
            <a:ext cx="7697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REALIZACJA PROGRAMÓW PROFILAKTYCZNYCH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W LATACH 2021 - 2025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ubTitle"/>
          </p:nvPr>
        </p:nvSpPr>
        <p:spPr>
          <a:xfrm>
            <a:off x="467640" y="332640"/>
            <a:ext cx="8227440" cy="590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Szpital zapewnia dostęp do świadczeń zdrowotnych w przypadkach nagłych w trybie ostro dyżurowym do oddziałów w wielu dziedzinach medycyny.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W Szpitalnym Oddziale Ratunkowym utrzymuje się tendencja wzrostowa udzielania świadczeń zdrowotnych w stanach nagłych. Pacjenci SOR to pacjenci nie tylko powiatu chrzanowskiego, ale także mieszkańców powiatów ościennych (Olkusz, Wadowice, Krzeszowice, Oświęcim, Jaworzno).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CC9A779-7F34-4032-88DE-D1C354541D1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179640" y="1196640"/>
            <a:ext cx="8837280" cy="134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32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ORGANIZACJĄ</a:t>
            </a:r>
            <a:br>
              <a:rPr sz="3600"/>
            </a:b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8" name="Symbol zastępczy zawartości 4" descr="C:\Users\KOSOWS~1\AppData\Local\Temp\slide2.jpg"/>
          <p:cNvPicPr/>
          <p:nvPr/>
        </p:nvPicPr>
        <p:blipFill>
          <a:blip r:embed="rId2"/>
          <a:stretch/>
        </p:blipFill>
        <p:spPr>
          <a:xfrm>
            <a:off x="1687320" y="3071520"/>
            <a:ext cx="5749200" cy="1563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5C1C4D-003C-4542-8F1B-1E10630A7650}" type="slidenum">
              <a:t>40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107640" y="274680"/>
            <a:ext cx="8806320" cy="75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Działania Organizacyjno - Prawne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107640" y="908640"/>
            <a:ext cx="9016560" cy="530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AKTUALIZACJA I PORZĄDKOWANIE AKTÓW WEWNĘTRZNYCH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WYDANO: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1. 155 ZARZĄDZEŃ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 zakresie: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merytorycznej działalności medycznej,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organizacji udzielania świadczeń zdrowotnych,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organizacyjnym,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spraw pracowniczych,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gospodarki finansowo – ekonomicznej, spraw technicznych.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2. 46 KOMUNIKATÓW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3. 199 POLECEŃ SŁUŻBOWYCH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CENTRALNY REJESTR UMÓW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centralnym rejestrze umów zarejestrowano 465 umów.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4003D4-FAAB-4ADD-879C-424D652522AF}" type="slidenum">
              <a:t>41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/>
          </p:nvPr>
        </p:nvSpPr>
        <p:spPr>
          <a:xfrm>
            <a:off x="179640" y="404640"/>
            <a:ext cx="8734320" cy="566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OBSŁUGA PRAWNA SZPITALA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2025 r. obsługa prawna Szpitala Powiatowego w Chrzanowie prowadzana była przez 2 Radców Prawnych. 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Celem zapewnienia sprawnej obsługi prawnej Szpitala w 2025 r. stosowano system Informacji Prawnej Legalis . 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2025r. zostało wszczęte jedno powództwo sądowe z zakresu prowadzonej działalności leczniczej.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WSPÓŁPRACA Z RADĄ SPOŁECZNĄ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4 posiedzenia, w czasie których podjęto 16 Uchwał.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KONTROLE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Łącznie przeprowadzono w Szpitalu 54 kontrole, gdzie organami kontrolującymi były m.in.: Powiatowa Stacja Sanitarno-Epidemiologiczna w Chrzanowie, 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  <a:ea typeface="Calibri"/>
              </a:rPr>
              <a:t>Regionalne Centrum Krwiodawstwa i Krwiolecznictwa w Krakowie, Konsultanci Wojewódzcy, Państwowa Inspekcja Pracy,  Starostwo Powiatowe w Chrzanowie.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  <a:ea typeface="Calibri"/>
              </a:rPr>
              <a:t>OBSŁUGA  STRONY INTERNETOWEJ I INTRANETOWEJ SZPITALA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  <a:ea typeface="Calibri"/>
              </a:rPr>
              <a:t>W 2025 r. zamieszczono lub zaktualizowano ok. 610 informacji dotyczących  Szpitala Powiatowego w Chrzanowie.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87E415F-0BF7-4261-9989-4087BB991052}" type="slidenum">
              <a:t>42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-171360"/>
            <a:ext cx="8209800" cy="127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Działalność Promocyjna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357120" y="802080"/>
            <a:ext cx="8309880" cy="548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pl-PL" sz="1500" spc="-1" strike="noStrike">
                <a:solidFill>
                  <a:srgbClr val="000000"/>
                </a:solidFill>
                <a:latin typeface="Bookman Old Style"/>
              </a:rPr>
              <a:t>Wsparcie dla rodzin oczekujących dziecka</a:t>
            </a: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Szpital realizuje w ramach umowy z Narodowym Funduszem Zdrowia program Koordynowanej Opieki nad Kobietą w Ciąży (KOC). Program, realizowany przez oddziały Położniczo-Ginekologiczny i Neonatologiczny  zapewnia komplementarną opiekę nad matką w okresie ciąży, porodu, połogu oraz jej nowo narodzonym dzieckiem, pełną dostępność do świadczeń zgodnie ze wskazaniami medycznymi z możliwością zgłoszenia do programu na każdym etapie ciąży.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W ramach Oddziału Położniczo-Ginekologicznego oraz Neonatologicznego co trzecią niedzielę prowadzone są cykliczne spotkania online „Dni otwarte”, które mają przybliżyć funkcjonowanie oddziału, zapoznać z warunkami i topografią Oddziału położniczo-ginekologicznego, Bloku Porodowego oraz Oddziału Neonatologicznego. W 2025r. w dniach otwartych uczestniczyło  770 osób.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W Szpitalu funkcjonują „Warsztaty dla przyszłych rodziców”. Warsztaty prowadzone są w formie hybrydowej,  na platformie Google Meet. W 2025r. uczestniczyło w nich 241 osoby.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Oddział położniczo-ginekologiczny prowadzi aktywnie stronę społecznościową na facebooku, gdzie prezentuje najważniejsze wydarzenia na oddziale, informacje związane z oddziałem i tematy dotyczące zdrowia kobiety, akcje promujące zdrowie. Ponadto na stronie internetowej Szpitala można pobrać „Ulotkę informacyjną dla Pacjentek po Stracie Dziecka” oraz „Tu rodzi się szczęście” promująca porody w Szpitalu Powiatowym w Chrzanowie.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20000"/>
              </a:lnSpc>
              <a:spcBef>
                <a:spcPts val="680"/>
              </a:spcBef>
              <a:buNone/>
              <a:tabLst>
                <a:tab algn="l" pos="0"/>
              </a:tabLst>
            </a:pPr>
            <a:endParaRPr b="0" lang="pl-PL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FF78D6-5651-4464-BB3D-5BAA6300D85F}" type="slidenum">
              <a:t>43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467640" y="0"/>
            <a:ext cx="7756920" cy="7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5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17375e"/>
                </a:solidFill>
                <a:latin typeface="Bookman Old Style"/>
              </a:rPr>
              <a:t>Działalność Edukacyjna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467640" y="692640"/>
            <a:ext cx="8271360" cy="572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Edukacja pacjentów i ich rodzin odbywa się na poszczególnych oddziałach oraz spotkaniach edukacyjnych poza szpitalem.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Edukacja prowadzona była najczęściej z zakresu: zapobiegania upadkom </a:t>
            </a:r>
            <a:br>
              <a:rPr sz="1300"/>
            </a:b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i ryzyku upadków, profilaktyki i leczenia odleżyn, prawidłowego żywienia, praw pacjenta, profilaktyki p/zakrzepowej, łagodzenia bólu, przygotowania do życia z chorobą, zapobieganie zakażeniom, pielęgnacji stomii. 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b="0" lang="pl-PL" sz="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</a:t>
            </a:r>
            <a:r>
              <a:rPr b="1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</a:t>
            </a:r>
            <a:r>
              <a:rPr b="1" lang="pl-PL" sz="1300" spc="-1" strike="noStrike">
                <a:solidFill>
                  <a:schemeClr val="accent1">
                    <a:lumMod val="50000"/>
                  </a:schemeClr>
                </a:solidFill>
                <a:latin typeface="Bookman Old Style"/>
                <a:ea typeface="SimSun"/>
              </a:rPr>
              <a:t>Punktach Konsultacyjno - Edukacyjnych</a:t>
            </a:r>
            <a:r>
              <a:rPr b="0" lang="pl-PL" sz="1300" spc="-1" strike="noStrike">
                <a:solidFill>
                  <a:schemeClr val="accent1">
                    <a:lumMod val="50000"/>
                  </a:schemeClr>
                </a:solidFill>
                <a:latin typeface="Bookman Old Style"/>
                <a:ea typeface="SimSun"/>
              </a:rPr>
              <a:t>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działających przy Szpitalu, takich jak: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Profilaktyka i leczenie odleżyn – przeprowadzono 86 konsultacji.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punkcie diabetologicznym rocznie prowadzono edukację w zakresie cukrzycy u  495.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ramach Kompleksowej Opieki po Zawale Mięśnia Sercowego przeprowadzono edukację pacjentów w zakresie stylu życia, czynników ryzyka chorób układu krążenia u 320 pacjentów.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       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-    W punkcie dietetycznym udzielono 2346  porad zarówno pacjentom z oddziałów i ich 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             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rodzinom, jak również pacjentom z zewnątrz i ich najbliższym oraz licealistom.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ramach współpracy z I i II Liceum Ogólnokształcącym w Chrzanowie prowadzone są spotkania </a:t>
            </a:r>
            <a:br>
              <a:rPr sz="1300"/>
            </a:b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z młodzieżą i zajęcia praktyczne mające na celu zapoznanie z organizacją pracy wykonywanej w Szpitalu, przybliżenie charakteru zawodów medycznych, problematyką opieki nad chorymi przewlekle, problematyką zdrowotną, prawami pacjenta, rehabilitacją chorych, badaniami laboratoryjnymi, pacjentami dializowanymi. Przeprowadzono ok. 10  spotkań.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CC101F-861A-41D2-ACE0-9FD87C1A0BC2}" type="slidenum">
              <a:t>44</a:t>
            </a:fld>
          </a:p>
        </p:txBody>
      </p:sp>
    </p:spTree>
  </p:cSld>
  <p:transition spd="slow">
    <p:split dir="out" orient="vert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/>
          </p:nvPr>
        </p:nvSpPr>
        <p:spPr>
          <a:xfrm>
            <a:off x="251640" y="404640"/>
            <a:ext cx="8621280" cy="620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Działalność Pełnomocnika Ds. Praw Pacjenta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Pełnomocnik ds. Praw Pacjenta – pracownik Szpitala, który cztery razy w tygodniu (pn. wt. piątek 8.30-11.30, czw. 8.30-13.30) osobiście przyjmuje skargi, uwagi, wnioski pacjentów i ich rodzin, pomaga w sprawach organizacyjnych.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Forma złożenia skargi, wniosku: pisemnie, za pomocą poczty elektronicznej, ustnie </a:t>
            </a:r>
            <a:br>
              <a:rPr sz="1500"/>
            </a:b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do protokołu.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Łącznie w 2025 r.: 18 skarg (1 zasadna, pozostałe niezasadne), 6 wniosków.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Sposób rozpatrzenia skarg i wniosków: określony procedurą P-PJ 14/01.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W 2025 r. Pełnomocnik przyjął 200 pacjentów i członków ich rodzin.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7" name="Picture 2" descr="C:\Users\Dell\Desktop\5e6b8f7811443_o_full.jpg"/>
          <p:cNvPicPr/>
          <p:nvPr/>
        </p:nvPicPr>
        <p:blipFill>
          <a:blip r:embed="rId1"/>
          <a:stretch/>
        </p:blipFill>
        <p:spPr>
          <a:xfrm>
            <a:off x="1857240" y="3357720"/>
            <a:ext cx="4695120" cy="3123360"/>
          </a:xfrm>
          <a:prstGeom prst="rect">
            <a:avLst/>
          </a:prstGeom>
          <a:ln w="0">
            <a:noFill/>
          </a:ln>
        </p:spPr>
      </p:pic>
      <p:sp>
        <p:nvSpPr>
          <p:cNvPr id="738" name="PlaceHolder 2"/>
          <p:cNvSpPr>
            <a:spLocks noGrp="1"/>
          </p:cNvSpPr>
          <p:nvPr>
            <p:ph type="sldNum" idx="77"/>
          </p:nvPr>
        </p:nvSpPr>
        <p:spPr>
          <a:xfrm>
            <a:off x="6553080" y="6356520"/>
            <a:ext cx="2113920" cy="34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628EDC-CAAA-4FDD-BF8C-638C645532B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/>
          </p:nvPr>
        </p:nvSpPr>
        <p:spPr>
          <a:xfrm>
            <a:off x="611640" y="260640"/>
            <a:ext cx="7612920" cy="365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 </a:t>
            </a: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JAKOŚCIĄ</a:t>
            </a:r>
            <a:br>
              <a:rPr sz="3600"/>
            </a:b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0" name="Obraz 4" descr="Znalezione obrazy dla zapytania szpital chrzanów pogotowie"/>
          <p:cNvPicPr/>
          <p:nvPr/>
        </p:nvPicPr>
        <p:blipFill>
          <a:blip r:embed="rId2"/>
          <a:stretch/>
        </p:blipFill>
        <p:spPr>
          <a:xfrm>
            <a:off x="1763640" y="3141000"/>
            <a:ext cx="5461200" cy="3148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1606C1-1C89-4BAB-8B83-FD81FD779011}" type="slidenum">
              <a:t>46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539640" y="404640"/>
            <a:ext cx="8212320" cy="9187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pl-PL" sz="2800" spc="-1" strike="noStrike">
                <a:solidFill>
                  <a:srgbClr val="03495c"/>
                </a:solidFill>
                <a:latin typeface="Bookman Old Style"/>
              </a:rPr>
              <a:t>Zintegrowany System Zarządzania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417880" cy="567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09800" indent="0" algn="ctr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a) </a:t>
            </a: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Normy ISO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9001: 2015 – System Zarządzania Jakością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45001: 2018 – System Zarządzania Bezpieczeństwem i Higieną Pracy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27001: 2022 – System Zarządzania Bezpieczeństwem Informacji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14001: 2015 – System Zarządzania Środowiskiem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Szpital Powiatowy w Chrzanowie kontynuuje działania związane z podnoszeniem jakości i utrzymaniem systemu zarządzania. System zarządzania jakością w 2015r. został zintegrowany z normą BS OHSAS 18001: 2007 i od tego czasu funkcjonuje jako 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Zintegrowany System Zarządzania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. W 2018 roku kierownictwo Szpitala zdecydowało o poszerzeniu zakresu Zintegrowanego Systemu Zarządzania o dwie kolejne normy,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a mianowicie: ISO 27001 (bezpieczeństwo informacji) i ISO 14001 (środowisko).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kwietniu 2024r. Szpital został poddany audytowi certyfikującemu i na następny cykl (3 letni) otrzymał certyfikaty dla normy ISO 9001 i ISO 27001.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Okresy między audytami nadzoru przeznaczone są corocznie na audity wewnętrzne, realizowane przez zespoły audytorów wewnętrznych (wyłonionych spośród pracowników szpitala).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14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Zadaniem audytów jest: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	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Sprawdzanie systemu we wszystkich obszarach szpitala poprzez kontrolę przebiegu procesu,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Zweryfikowanie audytowanych działań zgodnie z systemami i dokumentacją,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Zweryfikowanie efektywności Zintegrowanego Systemu Zarządzania,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Określenie obszarów do doskonalenia,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Doskonalenie systemów w szpitalu,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Przedstawienie wyników audytu.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sldNum" idx="78"/>
          </p:nvPr>
        </p:nvSpPr>
        <p:spPr>
          <a:xfrm>
            <a:off x="7924680" y="6356520"/>
            <a:ext cx="74484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7E830B-BA25-4FC0-B7F1-9CA11D58F50D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/>
          </p:nvPr>
        </p:nvSpPr>
        <p:spPr>
          <a:xfrm>
            <a:off x="467640" y="692640"/>
            <a:ext cx="8214480" cy="574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2000"/>
          </a:bodyPr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Efektem wykonanych audytów było zidentyfikowanie obszarów wymagających doskonalenia, jak również podjęcie konkretnych działań mających na celu poprawę jakości i udzielanych świadczeń.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Podsumowanie funkcjonowania Zintegrowanego Systemu Zarządzania odbywa się na corocznych Kierowniczych Przeglądach Zarządzania.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Potwierdzono, że Zintegrowany System Zarządzania: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Daje możliwość przedłożenia celów strategicznych na cele dla poszczególnych procesów.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Ukierunkowany jest na potrzeby i zadowolenie pacjenta poprzez system mierników procesów i ich monitorowanie. Ankietowanie osób, które korzystały z opieki medycznej pozwoliło zgromadzić informacje na temat przebiegu procesu diagnostyk, leczenia, pielęgnowania i rehabilitacji oraz prawidłowości postępowania personelu.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Umożliwia większy stopień nadzoru nad zasobami wykorzystywanymi w Szpitalu, tak aby przyniosły one wartość dodatnią dla pacjenta i personelu.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Pozwala na: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Stałą poprawę stanu bezpieczeństwa i higieny pracy na wszystkich stanowiskach pracy,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Skuteczne zapobieganie wypadkom przy pracy i chorobom zawodowym oraz zdarzeniom potencjalnie wypadkowym,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Zarządzenie ryzykiem (identyfikacja zagrożeń wraz z wprowadzanymi środkami zapobiegawczymi, weryfikacja oceny ryzyka zawodowego).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Kształtuje projakościowy klimat w Szpitalu poprzez formułowanie jednoznacznych, mierzalnych i osiągalnych celów i takie ich przyporządkowanie poszczególnym pracownikom, aby każda osoba potrafiła zdefiniować obszar, za który jest odpowiedzialna. Działania te spowodowały powstanie zespołów zadaniowych z określonym zakresem uprawnień i odpowiedzialności. Powoduje to oddolny wzrost zaangażowania pracowników.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sldNum" idx="79"/>
          </p:nvPr>
        </p:nvSpPr>
        <p:spPr>
          <a:xfrm>
            <a:off x="7924680" y="6356520"/>
            <a:ext cx="74700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98D2FA-7D36-4629-B0F8-70BDF16DC133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/>
          </p:nvPr>
        </p:nvSpPr>
        <p:spPr>
          <a:xfrm>
            <a:off x="107640" y="116640"/>
            <a:ext cx="8306280" cy="635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2000"/>
          </a:bodyPr>
          <a:p>
            <a:pPr marL="401400" indent="0" algn="ctr">
              <a:lnSpc>
                <a:spcPct val="100000"/>
              </a:lnSpc>
              <a:spcBef>
                <a:spcPts val="96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b</a:t>
            </a:r>
            <a:r>
              <a:rPr b="1" lang="pl-PL" sz="1500" spc="-1" strike="noStrike" u="sng">
                <a:solidFill>
                  <a:srgbClr val="000000"/>
                </a:solidFill>
                <a:uFillTx/>
                <a:latin typeface="Bookman Old Style"/>
              </a:rPr>
              <a:t>) Akredytacja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Najskuteczniejszą i najszerzej sprawdzoną w świecie metodą zapewnienia wysokiej jakości świadczeń jest akredytacja. Najcenniejszym elementem systemu akredytacji jest to, że pojedyncza placówka ma możliwość dokonania samooceny poprzez porównanie się w wzorcami dobrego postępowania jakimi są właśnie standardy akredytacyjne. Akredytacja to dobrowolny, usystematyzowany proces oceny, dokonywany na podstawie wymagań standardów akredytacyjnych.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dniach 21.06 - 23.06.2023 roku odbyła się w Szpitalu kolejna wizyta akredytacyjna prowadzona przez wizytatorów Centrum Monitorowania Jakości w Ochronie Zdrowia w Krakowie. 12 września 2023 roku Szpital otrzymał 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Certyfikat Akredytacyjny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od Ministra Zdrowia na 3 lata. Certyfikat jest potwierdzeniem spełnienia standardów akredytacyjnych w zakresie udzielania świadczeń zdrowotnych oraz funkcjonowania jednostki. Spełnienie standardów akredytacyjnych przez Szpital w 78%  dowodzi, że szpital dokłada wszelkiej staranności, aby opieka dostarczana pacjentom była najwyższej jakości, bezpieczna i skuteczna. Potwierdza również, że personel Szpitala posiada dużą wiedzę, którą wykorzystuje w realizacji codziennych obowiązków.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6 września 2024 roku ukazało się kolejne wydanie standardów akredytacyjnych (Obwieszczenie Ministra Zdrowia w sprawie standardów akredytacyjnych dla działalności leczniczej w rodzaju całodobowe i stacjonarne świadczenia zdrowotne szpitalne), nakładające na szpitale nowe wymagania.  Szpital podjął szereg działań zmierzających do uzyskania kolejnego certyfikatu akredytacyjnego.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Działania prowadzone przez Szpital w celu podniesienia jakości: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kontrola dokumentacji medycznej (lekarskiej, pielęgniarskiej) w oparciu o obowiązujące przepisy prawne oraz standardy akredytacyjne,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doskonalenie systemu wskaźników jakości oraz pracy komitetów i zespołów wymaganych przez akredytację,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aktualizacja i opracowanie procedur, standardów algorytmów postępowania medycznego w celu ujednolicenia zasad sprawowania opieki nad pacjentem oraz ich implementacja,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uporządkowanie dokumentacji organizacyjnej Szpitala (m.in. regulaminy, zasady obiegu i ochrony dokumentacji, procedury, instrukcje, standardy, wytyczne),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uporządkowanie procesu zarządzania zasobami ludzkimi, procesu zarządzania aparaturą medyczną, procesu zarządzania infrastrukturą, procesu zarządzania środowiskiem opieki, procesu zarządzania informacją i innych procesów pomocniczych funkcjonujących w szpitalu,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budowanie i prowadzenie systemu raportowania zdarzeń niepożądanych,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czynne uczestnictwo w projektach organizowanych przez Centrum Monitorowania Jakości (Decubitus – usystematyzowanie informacji gromadzonych na temat odleżyn, Pasat Open- monitorowanie opinii pacjentów, Badanie kultury bezpieczeństwa w polskich szpitalach – monitorowanie opinii personelu, WSK - coroczne badanie wskaźników jakości).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Ponadto na początku roku 2024 Szpital otrzymał certyfikat potwierdzający spełnienie standardów akredytacyjnych w zakresie Szpitalnego Systemu Jakości Dawstwa.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sldNum" idx="80"/>
          </p:nvPr>
        </p:nvSpPr>
        <p:spPr>
          <a:xfrm>
            <a:off x="7924680" y="6356520"/>
            <a:ext cx="74700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69151B-D1CA-4AFE-BA23-375CC585598C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361360" cy="524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9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KARDIOLOGIA</a:t>
            </a:r>
            <a:endParaRPr b="0" lang="pl-PL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W Oddziale Kardiologicznym w ramach kardiologii inwazyjnej leczono w 2025r.: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215968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2 954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– ogólna liczba leczonych w oddziale, w tym: 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215968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969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pacjentów - z powodu zawału serca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215968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454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pacjentów – KOS - zawał 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215968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738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zabiegów w ramach kardiologii zabiegowej,   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w tym: 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1238400" indent="-343080" algn="just">
              <a:lnSpc>
                <a:spcPct val="100000"/>
              </a:lnSpc>
              <a:buClr>
                <a:srgbClr val="21596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303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zabiegów wszczepienia rozruszników i defibrylatorów oraz 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marL="895320" indent="-343080" algn="just">
              <a:lnSpc>
                <a:spcPct val="100000"/>
              </a:lnSpc>
              <a:buClr>
                <a:srgbClr val="21596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 </a:t>
            </a:r>
            <a:r>
              <a:rPr b="1" lang="pl-PL" sz="25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327</a:t>
            </a:r>
            <a:r>
              <a:rPr b="0" lang="pl-PL" sz="2500" spc="-1" strike="noStrike">
                <a:solidFill>
                  <a:srgbClr val="000000"/>
                </a:solidFill>
                <a:latin typeface="Bookman Old Style"/>
              </a:rPr>
              <a:t> zabiegów ablacji i krioablacji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sldNum" idx="51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7ADE24-DFE5-435E-97FB-B88E4DAAFE2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479440" cy="565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09800" indent="0" algn="ctr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c) Akredytacja PCA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Po skutecznie przeprowadzonych przygotowaniach w dniu 29.04.2015r. Laboratorium Mikrobiologii Zakładu Diagnostyki Laboratoryjnej otrzymało dla badania „Kał na nosicielstwo Shigella i Salmonella” akredytację spełniając wymagania normy PN-EN /IEC 17025:2005 i uzyskało CERTYFIKAT AKREDYTACJI LABORATORIUM BADAWCZEGO Nr AB 1558.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2022 roku miał miejsce audyt certyfikujący. Przyznano certyfikat akredytacyjny do 28 kwietnia 2027 roku. W grudniu 2024r. Laboratorium Mikrobiologii pozytywnie przeszło kolejny audyt nadzoru.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ctr">
              <a:lnSpc>
                <a:spcPct val="114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 u="sng">
                <a:solidFill>
                  <a:schemeClr val="accent1">
                    <a:lumMod val="50000"/>
                  </a:schemeClr>
                </a:solidFill>
                <a:uFillTx/>
                <a:latin typeface="Constantia"/>
              </a:rPr>
              <a:t>CERTYFIKATY  JAKOŚCI: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9" name="Picture 5" descr="\\ad\TRANSF PZS 1\Certyfikaty\PCA\Certyfikat_PCA_-06-03-2020.jpg"/>
          <p:cNvPicPr/>
          <p:nvPr/>
        </p:nvPicPr>
        <p:blipFill>
          <a:blip r:embed="rId1"/>
          <a:stretch/>
        </p:blipFill>
        <p:spPr>
          <a:xfrm>
            <a:off x="312120" y="3285000"/>
            <a:ext cx="1833480" cy="2597760"/>
          </a:xfrm>
          <a:prstGeom prst="rect">
            <a:avLst/>
          </a:prstGeom>
          <a:ln w="0">
            <a:noFill/>
          </a:ln>
        </p:spPr>
      </p:pic>
      <p:sp>
        <p:nvSpPr>
          <p:cNvPr id="750" name="PlaceHolder 2"/>
          <p:cNvSpPr>
            <a:spLocks noGrp="1"/>
          </p:cNvSpPr>
          <p:nvPr>
            <p:ph type="sldNum" idx="81"/>
          </p:nvPr>
        </p:nvSpPr>
        <p:spPr>
          <a:xfrm>
            <a:off x="7924680" y="6356520"/>
            <a:ext cx="747000" cy="3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D5A996-93E3-4D14-88B2-ACAC7A5D44E4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51" name="Obraz 6" descr=""/>
          <p:cNvPicPr/>
          <p:nvPr/>
        </p:nvPicPr>
        <p:blipFill>
          <a:blip r:embed="rId2"/>
          <a:stretch/>
        </p:blipFill>
        <p:spPr>
          <a:xfrm>
            <a:off x="6654600" y="3040560"/>
            <a:ext cx="1500480" cy="1289160"/>
          </a:xfrm>
          <a:prstGeom prst="rect">
            <a:avLst/>
          </a:prstGeom>
          <a:ln w="0">
            <a:noFill/>
          </a:ln>
        </p:spPr>
      </p:pic>
      <p:pic>
        <p:nvPicPr>
          <p:cNvPr id="752" name="Obraz 13" descr=""/>
          <p:cNvPicPr/>
          <p:nvPr/>
        </p:nvPicPr>
        <p:blipFill>
          <a:blip r:embed="rId3"/>
          <a:stretch/>
        </p:blipFill>
        <p:spPr>
          <a:xfrm>
            <a:off x="2349360" y="3285720"/>
            <a:ext cx="1831680" cy="2597040"/>
          </a:xfrm>
          <a:prstGeom prst="rect">
            <a:avLst/>
          </a:prstGeom>
          <a:ln w="0">
            <a:noFill/>
          </a:ln>
        </p:spPr>
      </p:pic>
      <p:pic>
        <p:nvPicPr>
          <p:cNvPr id="753" name="Obraz 14" descr=""/>
          <p:cNvPicPr/>
          <p:nvPr/>
        </p:nvPicPr>
        <p:blipFill>
          <a:blip r:embed="rId4"/>
          <a:stretch/>
        </p:blipFill>
        <p:spPr>
          <a:xfrm>
            <a:off x="4443480" y="3268080"/>
            <a:ext cx="1832760" cy="2598480"/>
          </a:xfrm>
          <a:prstGeom prst="rect">
            <a:avLst/>
          </a:prstGeom>
          <a:ln w="0">
            <a:noFill/>
          </a:ln>
        </p:spPr>
      </p:pic>
      <p:pic>
        <p:nvPicPr>
          <p:cNvPr id="754" name="Obraz 15" descr=""/>
          <p:cNvPicPr/>
          <p:nvPr/>
        </p:nvPicPr>
        <p:blipFill>
          <a:blip r:embed="rId5"/>
          <a:stretch/>
        </p:blipFill>
        <p:spPr>
          <a:xfrm>
            <a:off x="6347880" y="4499640"/>
            <a:ext cx="2348280" cy="16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/>
          </p:nvPr>
        </p:nvSpPr>
        <p:spPr>
          <a:xfrm>
            <a:off x="357120" y="571680"/>
            <a:ext cx="8627040" cy="569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3495c"/>
                </a:solidFill>
                <a:latin typeface="Bookman Old Style"/>
              </a:rPr>
              <a:t>Kontrola Zakażeń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Zakażenie szpitalne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– zakażenie, które wystąpiło w związku z udzielaniem świadczeń zdrowotnych,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przypadku gdy choroba nie pozostawała w okresie udzielania świadczeń zdrowotnych w okresie wylęgania, albo wystąpiła w okresie nie dłuższym niż najdłuższy okres jej wylęgania (Ustawa z dnia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5 grudnia 2008 z późn. zm. o zapobieganiu oraz zwalczaniu zakażeń i chorób zakaźnych u ludzi 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Element zapewnienia jakości w opiece zdrowotnej.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Monitorowanie zakażeń  –Komitet i Zespół ds. Kontroli Zakażeń Szpitalnych.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Ocena sytuacji epidemiologicznej szpitala: w oparciu o dane z Zakładu Diagnostyki Laboratoryjnej.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6" name="Tabela 2"/>
          <p:cNvGraphicFramePr/>
          <p:nvPr/>
        </p:nvGraphicFramePr>
        <p:xfrm>
          <a:off x="539640" y="2925000"/>
          <a:ext cx="7631640" cy="3355200"/>
        </p:xfrm>
        <a:graphic>
          <a:graphicData uri="http://schemas.openxmlformats.org/drawingml/2006/table">
            <a:tbl>
              <a:tblPr/>
              <a:tblGrid>
                <a:gridCol w="1152000"/>
                <a:gridCol w="1512000"/>
                <a:gridCol w="1728000"/>
                <a:gridCol w="1728000"/>
                <a:gridCol w="1512000"/>
              </a:tblGrid>
              <a:tr h="720000">
                <a:tc>
                  <a:txBody>
                    <a:bodyPr lIns="6120" rIns="6120" anchor="t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 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Rok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 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 </a:t>
                      </a: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badań z zakresu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bakteriologii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ogólnej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drobnoustrojów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wyhodowanych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bakt.ogólna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wyhodowanych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patogenów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alarmowych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% patogenów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alarmowych </a:t>
                      </a:r>
                      <a:br>
                        <a:rPr sz="900"/>
                      </a:b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do liczby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drobnoustrojów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14 659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4117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20,0%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15738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4342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929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21,4%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17593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4763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20,4%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18 503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5186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998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19,2 %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7" name="PlaceHolder 2"/>
          <p:cNvSpPr>
            <a:spLocks noGrp="1"/>
          </p:cNvSpPr>
          <p:nvPr>
            <p:ph type="sldNum" idx="82"/>
          </p:nvPr>
        </p:nvSpPr>
        <p:spPr>
          <a:xfrm>
            <a:off x="7924680" y="6356520"/>
            <a:ext cx="745200" cy="34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232FE2-6D59-4DE3-AF9D-4E0C4404960A}" type="slidenum">
              <a:rPr b="0" lang="pl-PL" sz="1200" spc="-1" strike="noStrike">
                <a:solidFill>
                  <a:srgbClr val="8b8b8b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1960" cy="172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100"/>
            </a:br>
            <a:br>
              <a:rPr sz="1100"/>
            </a:br>
            <a:r>
              <a:rPr b="0" lang="pl-PL" sz="1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                                    </a:t>
            </a: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Kontrola Zakażeń Szpitalnych </a:t>
            </a:r>
            <a:br>
              <a:rPr sz="1100"/>
            </a:br>
            <a:br>
              <a:rPr sz="1100"/>
            </a:b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Monitorowanie zakażeń szpitalnych przez Zespół ds. Kontroli Zakażeń Szpitalnych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Zapobieganie zakażeniom szpitalnym jest nieodzownym elementem zapewniania jakości w opiece zdrowotnej. Obejmuje: stosowanie procedur , postępowanie zgodne z zasadami aseptyki i antyseptyki, izolację chorych, higienę rąk w warunkach szpitalnych, procedury dezynfekcji, sterylizacji, postępowanie z odpadami medycznymi, kontrole  wewnętrzne, szkolenia personelu, monitorowanie sytuacji epidemiologicznej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i czynników alarmowych, zakażeń. </a:t>
            </a:r>
            <a:br>
              <a:rPr sz="1200"/>
            </a:b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subTitle"/>
          </p:nvPr>
        </p:nvSpPr>
        <p:spPr>
          <a:xfrm>
            <a:off x="457200" y="1917000"/>
            <a:ext cx="7206480" cy="36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0" name="Wykres 3"/>
          <p:cNvGraphicFramePr/>
          <p:nvPr/>
        </p:nvGraphicFramePr>
        <p:xfrm>
          <a:off x="755640" y="2133000"/>
          <a:ext cx="6116040" cy="38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rostokąt 802"/>
          <p:cNvSpPr/>
          <p:nvPr/>
        </p:nvSpPr>
        <p:spPr>
          <a:xfrm>
            <a:off x="251640" y="540000"/>
            <a:ext cx="8348400" cy="24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Cel: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zapobieganie zakażeniom krwiopochodnym u personelu w wyniku ekspozycji na materiał biologiczny.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Zasady postępowania: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Zarządzenie Dyrektora Szpitala Powiatowego w Chrzanowie  w sprawie  postępowania po ekspozycyjnego   w Szpitalu Powiatowym w Chrzanowie w przypadku ekspozycji zawodowej po narażeniu na zakażenie krwiopochodne. Instrukcja bezpiecznej pracy z ostrymi narzędziami, stosowanie środków ochrony indywidualnej i zbiorowej,  stosowanie bezpiecznego sprzętu, szkolenia .Personel ulega ekspozycjom zawodowym w wyniku zakłucia, zranienia, zachlapania oka, śluzówek.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Liczba ekspozycji zawodowych lata 2021-2025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rostokąt 9"/>
          <p:cNvSpPr/>
          <p:nvPr/>
        </p:nvSpPr>
        <p:spPr>
          <a:xfrm>
            <a:off x="2464560" y="0"/>
            <a:ext cx="545004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3495c"/>
                </a:solidFill>
                <a:latin typeface="Bookman Old Style"/>
                <a:ea typeface="DejaVu Sans"/>
              </a:rPr>
              <a:t>Ekspozycja Zawodowa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3" name="Wykres 1"/>
          <p:cNvGraphicFramePr/>
          <p:nvPr/>
        </p:nvGraphicFramePr>
        <p:xfrm>
          <a:off x="539640" y="1989000"/>
          <a:ext cx="8348400" cy="40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/>
          </p:nvPr>
        </p:nvSpPr>
        <p:spPr>
          <a:xfrm>
            <a:off x="467640" y="-99360"/>
            <a:ext cx="7828920" cy="646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ZASOBAMI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LUDZKIMI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5" name="Picture 4" descr=""/>
          <p:cNvPicPr/>
          <p:nvPr/>
        </p:nvPicPr>
        <p:blipFill>
          <a:blip r:embed="rId2"/>
          <a:stretch/>
        </p:blipFill>
        <p:spPr>
          <a:xfrm>
            <a:off x="1714320" y="2928960"/>
            <a:ext cx="5314320" cy="348552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EEC767F-7583-41C0-A5DA-A6690E44CE3A}" type="slidenum">
              <a:t>54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/>
          </p:nvPr>
        </p:nvSpPr>
        <p:spPr>
          <a:xfrm>
            <a:off x="0" y="259560"/>
            <a:ext cx="8734320" cy="657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2a6099"/>
                </a:solidFill>
                <a:latin typeface="Bookman Old Style"/>
              </a:rPr>
              <a:t>Stan Zatrudnienia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spcBef>
                <a:spcPts val="22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100" spc="-1" strike="noStrike">
                <a:solidFill>
                  <a:srgbClr val="2a6099"/>
                </a:solidFill>
                <a:latin typeface="Bookman Old Style"/>
                <a:ea typeface="Noto Sans CJK SC"/>
              </a:rPr>
              <a:t>2025r. 1178 pracowników zatrudnionych na 1145,25 etatach; 2024r.</a:t>
            </a: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- 1198 pracowników, zatrudnionych na 1163, 18 etatach; </a:t>
            </a:r>
            <a:r>
              <a:rPr b="1" lang="pl-PL" sz="1100" spc="-1" strike="noStrike">
                <a:solidFill>
                  <a:srgbClr val="2a6099"/>
                </a:solidFill>
                <a:latin typeface="Bookman Old Style"/>
                <a:ea typeface="Noto Sans CJK SC"/>
              </a:rPr>
              <a:t>2023r.</a:t>
            </a: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- 1193 pracowników, zatrudnionych na 1156, 34 etatach. 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pl-PL" sz="105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pl-PL" sz="105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7" name="Tabela 3"/>
          <p:cNvGraphicFramePr/>
          <p:nvPr/>
        </p:nvGraphicFramePr>
        <p:xfrm>
          <a:off x="470160" y="1082160"/>
          <a:ext cx="8279640" cy="6060240"/>
        </p:xfrm>
        <a:graphic>
          <a:graphicData uri="http://schemas.openxmlformats.org/drawingml/2006/table">
            <a:tbl>
              <a:tblPr/>
              <a:tblGrid>
                <a:gridCol w="3555360"/>
                <a:gridCol w="984600"/>
                <a:gridCol w="908640"/>
                <a:gridCol w="984600"/>
                <a:gridCol w="922680"/>
                <a:gridCol w="924120"/>
              </a:tblGrid>
              <a:tr h="296640">
                <a:tc gridSpan="5"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Średnia wieku personelu - wg stanu na ostatni dzień danego roku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endParaRPr b="1" lang="pl-PL" sz="1400" spc="-1" strike="noStrike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ZAWODOWA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2021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44,12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42,03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42,58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41,66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756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Inny wyższy personel medyczny (fizjoterapeuci, diagności, psycholodzy, logopedzi, fizycy medyczni, terapeuci)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37,68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38,34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40.95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40,33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Farmaceuci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39,6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39,8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40,83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49,06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48,23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48,17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48,02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47,65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Położne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49,63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48,05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47,03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46,04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46,08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Ratownicy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37,36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38,78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46,68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46,85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47,58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Opiekunowie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48,16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48,54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49,16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52,11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Rejestratorki medyczne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43,37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45,65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41,24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endParaRPr b="0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Statystycy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37,14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36,9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38,09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44,2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Operatorzy sterylizatorów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45,08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44,09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45,18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45,09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46,75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Sanitariusze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41,00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56,33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56,66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40,79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Pomoce laboratoryjne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45,10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48,63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52,36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Salowe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49,40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49,30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50,20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58,26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Administracja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46,09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45,34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46,61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44,98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45,66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Sprzątaczki i pokrewne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51,79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55,84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50,06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48,57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Średnio: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45,61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44,44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96E89C2-2301-4D23-95F2-727A60030404}" type="slidenum">
              <a:t>55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/>
          </p:nvPr>
        </p:nvSpPr>
        <p:spPr>
          <a:xfrm>
            <a:off x="179640" y="548640"/>
            <a:ext cx="8765280" cy="602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</a:rPr>
              <a:t>Kontrakty Medyczne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Cel: zabezpieczenie ciągłości udzielania świadczeń medycznych w poszczególnych komórkach organizacyjnych Szpitala Powiatowego w Chrzanowie.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Realizacja: powierzenie wykonania niektórych świadczeń podwykonawcom, poprzez zawarcie umów kontraktowych w zakresach: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lekarzy,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ratowników medycznych,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techników elektroradiologii,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pielęgniarki.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W przypadku lekarzy umowy podwykonawcze obejmowały całkowite zabezpieczenie „dyżurowe”, tzn. po godzinach podstawowej ordynacji Szpitala (w dni powszednie od godz. 14.35 do 7 rano dnia następnego oraz w soboty, niedziele, święta i dni dodatkowo wolne – całodobowo), w pozostałych przypadkach – w godzinach odrębnie ustalonych dla danej komórki organizacyjnej oraz jako uzupełnienie czasowych braków kadrowych w danej grupie zawodowej.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500" spc="-1" strike="noStrike">
                <a:solidFill>
                  <a:srgbClr val="000000"/>
                </a:solidFill>
                <a:latin typeface="Bookman Old Style"/>
              </a:rPr>
              <a:t>Łącznie, w 2025r. wydatkowano na ten cel kwotę 51 901 834 zł.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4E95FE-2D7C-4FA1-BB28-6C50C97AD87F}" type="slidenum">
              <a:t>56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/>
          </p:nvPr>
        </p:nvSpPr>
        <p:spPr>
          <a:xfrm>
            <a:off x="201240" y="644760"/>
            <a:ext cx="8788680" cy="83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2a6099"/>
                </a:solidFill>
                <a:latin typeface="Bookman Old Style"/>
              </a:rPr>
              <a:t>Absencje -  </a:t>
            </a:r>
            <a:r>
              <a:rPr b="1" lang="pl-PL" sz="1250" spc="-1" strike="noStrike">
                <a:solidFill>
                  <a:srgbClr val="2a6099"/>
                </a:solidFill>
                <a:latin typeface="Bookman Old Style"/>
              </a:rPr>
              <a:t>średni, efektywny czas  pracy w latach od 2020 do 2024r.</a:t>
            </a:r>
            <a:endParaRPr b="0" lang="pl-PL" sz="125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0" name="Tabela 3"/>
          <p:cNvGraphicFramePr/>
          <p:nvPr/>
        </p:nvGraphicFramePr>
        <p:xfrm>
          <a:off x="180000" y="540000"/>
          <a:ext cx="8801280" cy="6455880"/>
        </p:xfrm>
        <a:graphic>
          <a:graphicData uri="http://schemas.openxmlformats.org/drawingml/2006/table">
            <a:tbl>
              <a:tblPr/>
              <a:tblGrid>
                <a:gridCol w="1881000"/>
                <a:gridCol w="1114920"/>
                <a:gridCol w="1114920"/>
                <a:gridCol w="1114920"/>
                <a:gridCol w="1114920"/>
                <a:gridCol w="1230120"/>
                <a:gridCol w="1230840"/>
              </a:tblGrid>
              <a:tr h="11156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zawodowa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2021 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2022r.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2023r.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2024r.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2025r.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Wzrost / spadek średniego efektywnego czasu pracy </a:t>
                      </a:r>
                      <a:br>
                        <a:rPr sz="1000"/>
                      </a:b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 poszczególnych grupach w okresie od 2024r. </a:t>
                      </a:r>
                      <a:br>
                        <a:rPr sz="1000"/>
                      </a:b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do 2025r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Położna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Diagnosta laboratoryjny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Farmaceuta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Operator sterylizatorów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Ratownik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Opiekun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Rejestratorka medyczna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Sanitariusz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Salowa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77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analityki medycznej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farmacji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fizjoterapii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rtg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  <a:endParaRPr b="0" lang="pl-PL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         </a:t>
                      </a: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81%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Pracownik administracyjny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092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16E931-69BC-41E8-9859-F438B38ACEA0}" type="slidenum">
              <a:t>57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4" dur="2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1" name="Tabela 5"/>
          <p:cNvGraphicFramePr/>
          <p:nvPr/>
        </p:nvGraphicFramePr>
        <p:xfrm>
          <a:off x="143280" y="927360"/>
          <a:ext cx="8801280" cy="1555200"/>
        </p:xfrm>
        <a:graphic>
          <a:graphicData uri="http://schemas.openxmlformats.org/drawingml/2006/table">
            <a:tbl>
              <a:tblPr/>
              <a:tblGrid>
                <a:gridCol w="1881000"/>
                <a:gridCol w="1114920"/>
                <a:gridCol w="1114920"/>
                <a:gridCol w="1114920"/>
                <a:gridCol w="1114920"/>
                <a:gridCol w="1230120"/>
                <a:gridCol w="1230840"/>
              </a:tblGrid>
              <a:tr h="347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rtg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81,23%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82,72%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7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Pracownik administracyjny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83,01%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092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8A4778-094C-4035-918B-0D7D416DF2C6}" type="slidenum">
              <a:t>58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/>
          </p:nvPr>
        </p:nvSpPr>
        <p:spPr>
          <a:xfrm>
            <a:off x="179640" y="260640"/>
            <a:ext cx="8734320" cy="631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</a:rPr>
              <a:t>Wynagrodzenia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Podwyższenie płac zasadniczych niektórych grup zawodowych pracowników Szpitala jako skutek zawartych porozumień ze Związkami Zawodowymi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Uregulowanie zasad przyznawania dodatków zadaniowych, nagród, dodatków za uzyskane kwalifikacje (m.in. specjalizacje, studia podyplomowe, kursy kwalifikacyjne)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3" name="Tabela 1"/>
          <p:cNvGraphicFramePr/>
          <p:nvPr/>
        </p:nvGraphicFramePr>
        <p:xfrm>
          <a:off x="706680" y="1480320"/>
          <a:ext cx="8394480" cy="5052960"/>
        </p:xfrm>
        <a:graphic>
          <a:graphicData uri="http://schemas.openxmlformats.org/drawingml/2006/table">
            <a:tbl>
              <a:tblPr/>
              <a:tblGrid>
                <a:gridCol w="1429200"/>
                <a:gridCol w="1190880"/>
                <a:gridCol w="1190880"/>
                <a:gridCol w="1190880"/>
                <a:gridCol w="1131480"/>
                <a:gridCol w="1130760"/>
                <a:gridCol w="1130760"/>
              </a:tblGrid>
              <a:tr h="6868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Nazwa grupy zawodowej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2020r.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2021r.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2022r.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2023r.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2024r.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2025r.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Farmaceuci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7 185,73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6 985,32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7197,4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7367,44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9046,09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10524,64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9 958,96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12 482,82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12307,00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14126,10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15466,38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17200,89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7212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Personel administracyjny, ekonomiczny i techniczny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4 650,31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5 689,86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6356,82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7480,89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8386,74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9266,59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Personel niższy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3 261,25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4 405,61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4354,25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4982,34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5682,08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6040,53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i położne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6 637,93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8 648,42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8554,38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9643,07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10663,40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12288,71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Pozostały personel średni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3 771,19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8 650,79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7364,21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7309,50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8235,12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10773,37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270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Pracownicy gospodarczy i obsługi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2 823,50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3 847,41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4544,9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5513,10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5940,20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6577,27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Technicy medyczni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5 401,95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7 235,31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6515,67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7925,50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8905,55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9794,09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270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Inni pracownicy z wyższym wykształceniem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5 022,62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5 684,77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6188,45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7529,13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8402,81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9345,05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Średnio: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5 901,69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8 027,76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7903,32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8822,33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9888,04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11237,21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1EB7B8C-4A34-46CA-8BF4-C7908C784B51}" type="slidenum">
              <a:t>59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1" dur="2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/>
          </p:nvPr>
        </p:nvSpPr>
        <p:spPr>
          <a:xfrm>
            <a:off x="539640" y="332640"/>
            <a:ext cx="8057520" cy="583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1000"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ORTOPEDIA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Działalność medyczna oddziału urazowo- ortopedycznego w 90% skupia się na leczeniu operacyjnym.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W 2025 roku przeprowadzono: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215968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1 165 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zabiegów operacyjnych, w tym: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808200" indent="-355680" algn="just">
              <a:lnSpc>
                <a:spcPct val="100000"/>
              </a:lnSpc>
              <a:buClr>
                <a:srgbClr val="21596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277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 zabiegów wszczepienia endoprotez stawu biodrowego i kolanowego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808200" indent="-355680" algn="just">
              <a:lnSpc>
                <a:spcPct val="100000"/>
              </a:lnSpc>
              <a:buClr>
                <a:srgbClr val="21596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149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 zabiegów artroskopii (o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15%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 więcej niż w 2024 roku)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808200" indent="-355680" algn="just">
              <a:lnSpc>
                <a:spcPct val="100000"/>
              </a:lnSpc>
              <a:buClr>
                <a:srgbClr val="21596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302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 innych rodzajów zabiegów w obrębie kończyny dolnej 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</a:rPr>
              <a:t>Z powodzeniem wykonano w szpitalu w 2025 roku pierwszy zabieg wszczepienia endoprotezy nadgarstka.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sldNum" idx="52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E53DD3-DE60-4CEB-8681-6E1622FCF5C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/>
          </p:nvPr>
        </p:nvSpPr>
        <p:spPr>
          <a:xfrm>
            <a:off x="179640" y="260640"/>
            <a:ext cx="8765280" cy="631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Szkolenia Pracowników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000" spc="-1" strike="noStrike">
                <a:solidFill>
                  <a:srgbClr val="000000"/>
                </a:solidFill>
                <a:latin typeface="Bookman Old Style"/>
              </a:rPr>
              <a:t>W 2025r. koszty szkoleń na łączną kwotę – 199 552 zł razem z dofinansowaniem KFS: 49 822 zł, środki własne: 149 730 zł</a:t>
            </a:r>
            <a:endParaRPr b="0" lang="pl-PL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000" spc="-1" strike="noStrike">
                <a:solidFill>
                  <a:srgbClr val="000000"/>
                </a:solidFill>
                <a:latin typeface="Bookman Old Style"/>
              </a:rPr>
              <a:t>Udzielona liczba dni urlopu szkoleniowego – 4827.</a:t>
            </a:r>
            <a:endParaRPr b="0" lang="pl-PL" sz="10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5" name="Tabela 3"/>
          <p:cNvGraphicFramePr/>
          <p:nvPr/>
        </p:nvGraphicFramePr>
        <p:xfrm>
          <a:off x="1066680" y="1194840"/>
          <a:ext cx="7100640" cy="5392800"/>
        </p:xfrm>
        <a:graphic>
          <a:graphicData uri="http://schemas.openxmlformats.org/drawingml/2006/table">
            <a:tbl>
              <a:tblPr/>
              <a:tblGrid>
                <a:gridCol w="946080"/>
                <a:gridCol w="624960"/>
                <a:gridCol w="624960"/>
                <a:gridCol w="615240"/>
                <a:gridCol w="509400"/>
                <a:gridCol w="708120"/>
                <a:gridCol w="541440"/>
                <a:gridCol w="623160"/>
                <a:gridCol w="501480"/>
                <a:gridCol w="1406160"/>
              </a:tblGrid>
              <a:tr h="317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Wzrost/spadek liczby szkoleń w latach 2022-2025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8654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</a:t>
                      </a:r>
                      <a:br>
                        <a:rPr sz="900"/>
                      </a:b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zawodowa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33,91%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29,04%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211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42%%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+55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1481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(szkolenia organizowane przez MOIPiP) - liczba obejmuje również szkolenia niezakończone w danym roku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5,27%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236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(szkolenia organizowane przez inne podmioty)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160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34,79%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12,87%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26,87%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Pozostały personel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14,78%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30,15%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23,57%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+31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Administracja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16,52%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22,67%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15,42%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Razem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+43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16431FC-CF80-4F05-AB50-C1CF92A47753}" type="slidenum">
              <a:t>60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" dur="2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/>
          </p:nvPr>
        </p:nvSpPr>
        <p:spPr>
          <a:xfrm>
            <a:off x="179640" y="149760"/>
            <a:ext cx="8839080" cy="68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Bezpieczeństwo Środowiska Pracy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W 2025 roku w Szpitalu Powiatowym w Chrzanowie miały miejsce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Arial Narrow"/>
                <a:ea typeface="Calibri"/>
              </a:rPr>
              <a:t>22 wypadki przy pracy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. Wszystkie wypadki przy pracy zakwalifikowane były przez lekarzy jako lekkie uszkodzenia ciała.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7" name="Wykres 4"/>
          <p:cNvGraphicFramePr/>
          <p:nvPr/>
        </p:nvGraphicFramePr>
        <p:xfrm>
          <a:off x="539640" y="2181960"/>
          <a:ext cx="7620480" cy="48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78" name="Wykres 5"/>
          <p:cNvGraphicFramePr/>
          <p:nvPr/>
        </p:nvGraphicFramePr>
        <p:xfrm>
          <a:off x="362160" y="2029320"/>
          <a:ext cx="8412480" cy="454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7A3949D-83A0-46D3-B0D7-8BD4BBE72C19}" type="slidenum">
              <a:t>61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1600" cy="9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Bezpieczeństwo Środowiska Pracy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subTitle"/>
          </p:nvPr>
        </p:nvSpPr>
        <p:spPr>
          <a:xfrm>
            <a:off x="323640" y="1124640"/>
            <a:ext cx="8375760" cy="545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W Szpitalu Powiatowym w Chrzanowie przeprowadzono badania wstępne, okresowe, kontrolne pracowników Szpitala w ramach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 Narrow"/>
                <a:ea typeface="DejaVu Sans"/>
              </a:rPr>
              <a:t>profilaktycznej opieki medycznej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w ilości: </a:t>
            </a: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800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Przeszkolono </a:t>
            </a: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805 osób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w  ramach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 Narrow"/>
                <a:ea typeface="DejaVu Sans"/>
              </a:rPr>
              <a:t>szkolenia wstępnego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ogólnego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W ramach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 Narrow"/>
                <a:ea typeface="DejaVu Sans"/>
              </a:rPr>
              <a:t>szkolenia okresowego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przeszkolono: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172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pracowników na stanowiskach robotniczych, nierobotniczych- medycznych i administracyjno-biurowych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10</a:t>
            </a: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 osób kierujących pracownikami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Na stanowiskach pracy na których występowały czynniki rakotwórcze, szkodliwe i uciążliwe prowadzono pomiary środowiska pracy . </a:t>
            </a: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Wyniki pomiarów </a:t>
            </a:r>
            <a:r>
              <a:rPr b="1" lang="pl-PL" sz="2000" spc="-1" strike="noStrike" u="sng">
                <a:solidFill>
                  <a:srgbClr val="000000"/>
                </a:solidFill>
                <a:uFillTx/>
                <a:latin typeface="Arial Narrow"/>
                <a:ea typeface="DejaVu Sans"/>
              </a:rPr>
              <a:t>nie przekroczyły dopuszczalnych wartości</a:t>
            </a:r>
            <a:r>
              <a:rPr b="1" lang="pl-PL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/>
          </p:nvPr>
        </p:nvSpPr>
        <p:spPr>
          <a:xfrm>
            <a:off x="107640" y="980640"/>
            <a:ext cx="8498520" cy="530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WYKONANIE BUDŻETU</a:t>
            </a:r>
            <a:br>
              <a:rPr sz="2800"/>
            </a:br>
            <a:br>
              <a:rPr sz="2800"/>
            </a:b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NIERUCHOMOŚCIAMI,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INFRASTRUKTURĄ TECHNICZNĄ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 APARATURĄ MEDYCZNĄ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                                       </a:t>
            </a: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INFORMATYZACJA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2" name="Obraz 2" descr="Znalezione obrazy dla zapytania szpital chrzanów"/>
          <p:cNvPicPr/>
          <p:nvPr/>
        </p:nvPicPr>
        <p:blipFill>
          <a:blip r:embed="rId2"/>
          <a:stretch/>
        </p:blipFill>
        <p:spPr>
          <a:xfrm>
            <a:off x="395640" y="3852360"/>
            <a:ext cx="4167360" cy="2569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793F9E3-EBE2-44A6-B29B-7414E096E264}" type="slidenum">
              <a:t>63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sldNum" idx="83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B5362E-30BF-4557-9035-D40754C617D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4" name="pole tekstowe 26"/>
          <p:cNvSpPr/>
          <p:nvPr/>
        </p:nvSpPr>
        <p:spPr>
          <a:xfrm>
            <a:off x="827640" y="565200"/>
            <a:ext cx="7406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Źródła finansowania inwestycji w 2025 roku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5" name="Obraz 1" descr=""/>
          <p:cNvPicPr/>
          <p:nvPr/>
        </p:nvPicPr>
        <p:blipFill>
          <a:blip r:embed="rId1"/>
          <a:stretch/>
        </p:blipFill>
        <p:spPr>
          <a:xfrm>
            <a:off x="574920" y="1206720"/>
            <a:ext cx="8162640" cy="511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Obraz 3" descr=""/>
          <p:cNvPicPr/>
          <p:nvPr/>
        </p:nvPicPr>
        <p:blipFill>
          <a:blip r:embed="rId1"/>
          <a:stretch/>
        </p:blipFill>
        <p:spPr>
          <a:xfrm>
            <a:off x="485640" y="386640"/>
            <a:ext cx="8218440" cy="598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Struktura zewnętrznych źródeł finansowania inwestycji w 2025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8" name="Obraz 7" descr=""/>
          <p:cNvPicPr/>
          <p:nvPr/>
        </p:nvPicPr>
        <p:blipFill>
          <a:blip r:embed="rId1"/>
          <a:stretch/>
        </p:blipFill>
        <p:spPr>
          <a:xfrm>
            <a:off x="0" y="1263240"/>
            <a:ext cx="8875800" cy="554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9160" cy="113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6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100"/>
            </a:br>
            <a:r>
              <a:rPr b="1" lang="pl-PL" sz="31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Specyfikacja dofinansowań inwestycyjnych przypadających na nakłady roku 2025 </a:t>
            </a:r>
            <a:r>
              <a:rPr b="1" lang="pl-PL" sz="3100" spc="-1" strike="noStrike">
                <a:solidFill>
                  <a:srgbClr val="0070c0"/>
                </a:solidFill>
                <a:latin typeface="Bookman Old Style"/>
                <a:ea typeface="DejaVu Sans"/>
              </a:rPr>
              <a:t> </a:t>
            </a:r>
            <a:br>
              <a:rPr sz="3100"/>
            </a:br>
            <a:endParaRPr b="0" lang="pl-PL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/>
          </p:nvPr>
        </p:nvSpPr>
        <p:spPr>
          <a:xfrm>
            <a:off x="467640" y="1527120"/>
            <a:ext cx="8219160" cy="484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7030a0"/>
                </a:solidFill>
                <a:latin typeface="Bookman Old Style"/>
                <a:ea typeface="DejaVu Sans"/>
              </a:rPr>
              <a:t>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Starostwo Powiatowe i inne samorządy</a:t>
            </a:r>
            <a:br>
              <a:rPr sz="1800"/>
            </a:br>
            <a:r>
              <a:rPr b="1" lang="pl-PL" sz="1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4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wieża laparoskopowa i rejestrator holterowski – 1.000.000,00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ambulans Pogotowia Ratunkowego i monitor skażeń (Starostwo ze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środków Urzędu Wojewódzkiego w ramach Programu Ochrony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Ludności i Obrony  Cywilnej) – 801.660,00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łóżka elektryczne – 150.000,00 zł (w tym Starostwo ze środków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Powiatu Krakowskiego -100.000 zł, Gmina Krzeszowice - 50.000 zł),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Krajowy Plan Odbudowy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DejaVu Sans"/>
              </a:rPr>
              <a:t>   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budowa zakładu opiekuńczo-leczniczego – 5.229.548,16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Narodowy Fundusz Ochrony Środowiska i Gospodarki Wodnej</a:t>
            </a:r>
            <a:br>
              <a:rPr sz="1800"/>
            </a:br>
            <a:r>
              <a:rPr b="1" lang="pl-PL" sz="1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400" spc="-1" strike="noStrike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program termomodernizacji Szpitala (zakończenie) 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–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78.644,57 zł.</a:t>
            </a:r>
            <a:br>
              <a:rPr sz="1800"/>
            </a:b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sldNum" idx="84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080517-7CE8-47F3-B8C2-DE39EA55B6B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ytuł 5"/>
          <p:cNvSpPr/>
          <p:nvPr/>
        </p:nvSpPr>
        <p:spPr>
          <a:xfrm>
            <a:off x="611640" y="620640"/>
            <a:ext cx="8219160" cy="8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Specyfikacja dofinansowań inwestycyjnych przypadających na nakłady 2025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2060"/>
                </a:solidFill>
                <a:latin typeface="Bookman Old Style"/>
                <a:ea typeface="DejaVu Sans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755640" y="1621440"/>
            <a:ext cx="7920720" cy="491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7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000"/>
            </a:b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Ministerstwo Zdrowia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sprzęt do rehabilitacji leczniczej dla pacjentów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onkologicznych -  1.474.972,40 zł,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aparat USG – 100.000,00 zł. 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Urząd Marszałkowski (środki będące  dyspozycji Starostwa Powiatowego)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stół operacyjny – 300.000,00 zł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Wielka Orkiestra Świątecznej Pomocy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kardiomonitory (2 szt.) i moduł kapnografii do kardiomonitora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(1 szt.) – 69.548,00 zł,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urządzenie do przezskórnego pomiaru SPO2 i PCO2 – 48 384,00 zł.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Roche Polska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pompa infuzyjna strzykawkowa – 4.428,00 zł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Boltech Sp. z o.o.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łóżka elektryczne – 4.200,00 zł</a:t>
            </a:r>
            <a:br>
              <a:rPr sz="2000"/>
            </a:b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Agencja Ochrony Osób i Mienia KARO</a:t>
            </a:r>
            <a:br>
              <a:rPr sz="2000"/>
            </a:br>
            <a:r>
              <a:rPr b="0" lang="pl-PL" sz="1600" spc="-1" strike="noStrike">
                <a:solidFill>
                  <a:srgbClr val="ff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Symbol"/>
                <a:ea typeface="DejaVu Sans"/>
              </a:rPr>
              <a:t>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łóżka elektryczne – 1.500,00 zł</a:t>
            </a:r>
            <a:br>
              <a:rPr sz="2000"/>
            </a:br>
            <a:br>
              <a:rPr sz="1600"/>
            </a:br>
            <a:r>
              <a:rPr b="1" lang="pl-PL" sz="2000" spc="-1" strike="noStrike">
                <a:solidFill>
                  <a:srgbClr val="ff0000"/>
                </a:solidFill>
                <a:latin typeface="Bookman Old Style"/>
                <a:ea typeface="DejaVu Sans"/>
              </a:rPr>
              <a:t>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907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sldNum" idx="85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FFA281-480F-4518-81CE-CE2E139815A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rostokąt 3"/>
          <p:cNvSpPr/>
          <p:nvPr/>
        </p:nvSpPr>
        <p:spPr>
          <a:xfrm>
            <a:off x="450360" y="1845000"/>
            <a:ext cx="81986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1. L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icencje dla nowych serwerów, licencje NGVL Win Server Std Core 16 SL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–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83.107,90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2.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Licencja KS-MEDIS - integracja z TOPSOR – 63.170,34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3. L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icencja dla oprogramowania Archiwizacji ArPACS SRV/WEB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–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41.655,00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4.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Oprogramowanie do pilotażu EDM - KS-EDMSUITE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62.115,00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5.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Projektor BENQ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3.768,96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6.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Skaner dokumentacji medycznej z licencją AVISION AN335MED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7.605,00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7.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Komputery różnego rodzaju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36.792,62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Prostokąt 2"/>
          <p:cNvSpPr/>
          <p:nvPr/>
        </p:nvSpPr>
        <p:spPr>
          <a:xfrm>
            <a:off x="899640" y="843480"/>
            <a:ext cx="7749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Nakłady inwestycyjne na informatyzację Szpitala w 2025 r.: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PlaceHolder 1"/>
          <p:cNvSpPr>
            <a:spLocks noGrp="1"/>
          </p:cNvSpPr>
          <p:nvPr>
            <p:ph type="sldNum" idx="86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16D479-A33B-4B16-9B8D-9C3644B5504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/>
          </p:nvPr>
        </p:nvSpPr>
        <p:spPr>
          <a:xfrm>
            <a:off x="539640" y="764640"/>
            <a:ext cx="8135280" cy="535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NEUROCHIRURGIA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Bookman Old Style"/>
              </a:rPr>
              <a:t>W 2025 r. wykonano </a:t>
            </a: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183</a:t>
            </a:r>
            <a:r>
              <a:rPr b="0" lang="pl-PL" sz="2800" spc="-1" strike="noStrike">
                <a:solidFill>
                  <a:srgbClr val="000000"/>
                </a:solidFill>
                <a:latin typeface="Bookman Old Style"/>
              </a:rPr>
              <a:t> zabiegi neurochirurgiczne - to głównie duże zabiegi na rdzeniu kręgowym i w kanale kręgowym.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Bookman Old Style"/>
              </a:rPr>
              <a:t>Pacjenci korzystający z zabiegów przyjeżdżają z terenu całej Małopolski.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sldNum" idx="53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16AED7-E462-47E0-BA5D-0F09E581AE9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/>
          </p:nvPr>
        </p:nvSpPr>
        <p:spPr>
          <a:xfrm>
            <a:off x="107640" y="1583640"/>
            <a:ext cx="9025920" cy="51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52160" indent="-342720">
              <a:lnSpc>
                <a:spcPct val="124000"/>
              </a:lnSpc>
              <a:spcBef>
                <a:spcPts val="116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Nakłady realizowane przy finansowaniu Krajowego Planu Odbudowy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budowa zakładu opiekuńczo-leczniczego – 6.469.207,34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2.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Inwestycje finansowane dotacjami Starostwa Powiatowego i innych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samorządów lokalnych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wieża laparoskopowa dla bloku operacyjnego  –  992.410,10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rejestrator holterowski Oscar 2 – 9.558,00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łóżka elektryczne z szafkami przyłóżkowymi - 179.042,40 zł (środki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przekazane przez Powiat Krakowski oraz Gminę Krzeszowice, dodatkowo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częściowe finansowanie przez podmioty gospodarcze – Boltech Sp. z o.o.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oraz Agencja Ochrony Osób i Mienia KARO),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ambulans Pogotowia Ratunkowego (776.523,69 zł) oraz monitory skażeń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CT008-F (51.660,00 zł) - ze środków Urzędu Wojewódzkiego – Program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Ochrony Ludności i Obrony  Cywilnej,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stół operacyjny – 635.634,00 zł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zakup przy dofinansowaniu ze środków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Urzędu Marszałkowskiego będących w dyspozycji Starostwa Powiatowego.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Prostokąt 1"/>
          <p:cNvSpPr/>
          <p:nvPr/>
        </p:nvSpPr>
        <p:spPr>
          <a:xfrm>
            <a:off x="323640" y="468360"/>
            <a:ext cx="8126640" cy="11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09800" algn="ctr">
              <a:lnSpc>
                <a:spcPct val="124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 type="sldNum" idx="87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.</a:t>
            </a:r>
            <a:fld id="{1A5D14AB-C25C-48CE-87BA-72C3962CC2B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42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Inwestycje dofinansowywane przez Ministerstwo Zdrowia: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sprzęt do rehabilitacji leczniczej dla pacjentów onkologicznych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 –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1.676.106,00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aparat USG – 136.800,00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4. Narodowy Fundusz Ochrony Środowiska i Gospodarki Wodnej: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zakończenie programu termomodernizacji – 1.306.142,43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5. Darowizny Wielkiej Orkiestry Świątecznej Pomocy</a:t>
            </a: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kardiomonitory wraz z modułem kapnografii – 69.548,00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urządzenie do przezskórnego pomiaru SPO2 i PCO2 – 48.384,00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6. Darowizna Roche Polska: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pompa infuzyjna strzykawkowa Perfusor – 4.428,00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97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7.</a:t>
            </a:r>
            <a:r>
              <a:rPr b="1" lang="pl-PL" sz="1800" spc="-1" strike="noStrike">
                <a:solidFill>
                  <a:srgbClr val="ff0000"/>
                </a:solidFill>
                <a:latin typeface="Bookman Old Style"/>
                <a:ea typeface="DejaVu Sans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Pozostałe nakłady: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system poczty pneumatycznej - projekt i wykonanie dodatkowych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punktów nadawczo-odbiorczych w budynku H – 381.300,00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rolety zabezpieczające przed promieniowaniem w budynkach A i D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244.047,99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modernizacja pomieszczeń w budynku D – 68.265,00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modernizacja Budynku B - ścianka pożarowa EI60 oraz ścianka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aluminiowo-szklana EI60 – 47.970,00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rozbudowa systemu parkingowego o strefę obok budynków kliniki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kardiologicznej – 35.730,27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program funkcjonalno-użytkowy – Kardiologia – Centrum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Psychiatryczne – 55.350,00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97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modernizacja automatyki sterującej wraz z instalacją klimatyzacji na bloku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operacyjnym – 158.155,25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urządzenia klimatyzacyjne – 102.828,00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szafa na leki i narkotyki dla oddziału chorób wewnętrznych i geriatrii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- 28.880,40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szafa na leki i narkotyki dla centrum zdrowia psychicznego  - 13.149,00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maszyna sprzątająca do pomieszczeń diagnostyki laboratoryjnej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25.828,77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chłodziarka farmaceutyczna oraz chłodziarko-zamrażarka dla oddziałów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neonatologicznego oraz rehabilitacji neurologicznej – 14.766,15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szafa chłodnicza przeszklona LG800 dla laboratorium mikrobiologicznego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- 4.508,22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68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lodówki dla oddziału chorób wewnętrznych i oddziału medycyny paliatywnej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 3.997,99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myjka ciśnieniowa KARCHER HD 6/15 MIXA – 5.439,00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rozdrabniacz do gałęzi, pilarka spalinowa – 8.500,00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ekspres do kawy  (2 szt. – centralna rejestracja, oddział medycyny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paliatywnej) – 4.247,99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aparat USG Samsung V8 z wyposażeniem – 280.000,00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generator prądu wysokiej częstotliwości do termoablacji guzów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198.072,00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gastroskop terapeutyczny – 194.400,00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sprzęt do pracowni histopatologii (łaźnia wodna Leica HistoCore Water Bath,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mikrotom rotacyjny automatyczny Leica HistoCore Autocut, mikrotom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rotacyjny manualny Leica RM2125 RTS) – 176.194,44zł,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7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lekarska stacja diagnostyczna mammograficzna ArView z oprogramowaniem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129.210,00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urządzenie VAB do biopsji mammotonicznej BD Elevation Driver-MDD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–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70.200,00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diatermia chirurgiczna z przystawką argonową – 119.664,00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duodenoskop TJF-Q190V – 99.800,00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system rozwieracza brzusznego Omni-Tract – 98.193,31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cystoskop autoklawowalny, fi 4mm, 30 st.HD z wyposażeniem - 2 szt.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80.179,86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defibrylator Lifepak 15 z akcesoriami – 77.108,04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kardiotokografy Corometrics do ciąży pojedynczej i bliźniaczej z wózkami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- 64.260,00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84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system napędów ortopedycznych Stryker S9 HD-zestaw Surgical 300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–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56.840,40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myjnia dezynfektor Miele GREENPOL – 43.122,24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kolposkop z wyposażeniem AC-5000XV4 – 42.760,80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respirator i pulsoksymetr do MRI – 41.856,48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stacja opisowa do wykonywania opisów badań TK – 41.087,31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wózki anestezjologiczne ANS-40 - 4 szt. – 38.599,20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wideolaryngoskop VS-10S - 4 szt. – 36.000,00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sonda convex C5-1 PureWave – 35.500,00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piła oscylacyjna STRYKER SYSTEM 9 – 34.311,60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piła oscylacyjna strzałkowa SABO S9 z wyposażeniem – 34.608,60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zestaw narzędzi laparoskopowych – 33.177,16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28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napęd ortopedyczny STRYKER TPX z wyposażeniem – 28.080,00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litotryptor mechaniczny 24 Fr (rękojeść, śruba blokująca, przyłącza)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25.265,47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cystoskop – 24.685,02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chłodziarka nablatowa laboratoryjna - 2 szt. – 24.477,00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optyka Hopkins 30 st. autoklawialna - 2 szt., kleszcze chwytające - 3 szt.,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kleszcze chwytające do dużych kamieni - 2 szt. – 21.811,01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kleszczyki laparoskopowe okienkowe żłobione - 3 szt. – 21.448,80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elektrokardiograf Opus 1 z wózkiem - 2 szt. – 20.000,00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lampa diagnostyczno-zabiegowa plus LED 24 Eco sufitowa - 2 szt.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19.872,00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41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podnośnik pacjenta Levitop z wagą Charder z podwieszką – 19.908,00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kleszcze ClickLine, typu Aligator, monopolarne - 4 szt. – 17.061,97 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pojemnik plastikowy do sterylizacji i przechowywania instrumentów - 2 szt.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–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14.313,89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stół rehabilitacyjny stacjonarny sterowany elektrycznie JSR3E – 3 szt.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z wyposażeniem – 14.141,56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stół rehabilitacyjny stacjonarny sterowany elektrycznie KSR FE - 3 szt.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13.887,18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klipsownica Click'aV XL Omni Finger - 2 szt. – 12.312,00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optyka HOPKINS 30 st. autoklawowalna dla sali ginekologicznej bloku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operacyjnego – 11.708,53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44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optyka Hopkins 12st., 30 cm, autoklawowalna dla oddziału położniczo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-ginekologicznego - 1 szt. – 11.708,53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pulsoksymetry RAD-G 487 (3 szt.) – 11.340,00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shaver HP, Synergy, Handcontrol – 10.800,00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instrument BiClamp 150C - doposażenie diatermii chirurgicznej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–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10.000,80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litotryptor mechaniczny 24 Fr - doposażenie aparatu o 2 szt. sond Shock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Pulse 1,5 – 9.622,80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wózek anestezjologiczny ANS-04 dla oddziału urologicznego – 9.563,40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wózek anestezjologiczny ANS-40 – 9.066,60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stół rehabilitacyjny sterowany elektrycznie, lampa operacyjna – 8.223,48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rostokąt 5"/>
          <p:cNvSpPr/>
          <p:nvPr/>
        </p:nvSpPr>
        <p:spPr>
          <a:xfrm>
            <a:off x="755640" y="1166760"/>
            <a:ext cx="79189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NEUROLOGIA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Oddziale Neurologicznym z pododdziałem Udarowym w 2025 roku leczono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1 254 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pacjentów, w tym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457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pacjentów udarowych. 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oddziale z roku na rok rośnie liczba pacjentów w ramach Programu Lekowego – Leczenie chorych na stwardnienie rozsiane – aktualnie </a:t>
            </a:r>
            <a:r>
              <a:rPr b="1" lang="pl-PL" sz="24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  <a:ea typeface="DejaVu Sans"/>
              </a:rPr>
              <a:t>75</a:t>
            </a:r>
            <a:r>
              <a:rPr b="0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pacjentów.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E6831B-7F35-4AC7-87E9-F65FFD6C9CCB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447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elektrokardiograf Opus mini - 1 szt. – 8.000,00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bilirubinometr BM-100A – 7.900,00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wózek do transportu pacjentów LAMA dla pracowni tomografii – 7.109,64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uchwyt HiQ+, A asymetryczny do imadła zabiegowego – 6.912,00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urządzenie do testów szczelności Olympus MU-1 z przewodem MB-155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dla oddziału chorób płuc – 6.343,92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rejestrator holterowski z oprogramowaniem i wyposażeniem – 6.264,00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arthroskop 4K 30 st. – 5.508,00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pistolet do biopsji gruboigłowych Pro-Mag Ultra – 5.184,00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litotryptor mechaniczny 24 Fr - doposażenie aparatu o 1 szt. sondy Shock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Pulse 1,5 – 5.103,00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2025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4920" cy="397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fotel zabiegowy ADVERTI – 4.882,45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stolik instrumentalny TECH ME – 4.849,20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stół do pakietowania system PAK-2/100 – 4.633,20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pompa strzykawkowa S300 – 3.888,00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podoskop Podo4Foot CAM  z wyposażeniem – 3.643,00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sprzęt informatyczny – 48.166,58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oprogramowanie i licencje – 266.398,24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9160" cy="113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Dofinansowania najważniejszych</a:t>
            </a:r>
            <a:br>
              <a:rPr sz="2400"/>
            </a:br>
            <a:r>
              <a:rPr b="1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zadań inwestycyjnych planowanych na rok 2026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19160" cy="508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Wśród nakładów inwestycyjnych przewidzianych na rok 2026 znajdują się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m. in. projekty, których dotyczą złożone lub planowane do opracowania wnioski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 dofinansowania: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budowa zakładu opiekuńczo-leczniczego - nakłady na rok 2026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17.083.000,00 zł (dofinansowanie z Krajowego Planu Odbudowy -13.888.000,00 zł),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 rozbudowa centrum zdrowia psychicznego (nakłady w 2026 roku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25.000.000,00 zł (zakłada się sfinansowanie całości z dofinansowania Funduszu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Medycznego Ministerstwa Zdrowia),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lądowisko dla śmigłowców – nakłady na rok 2026: 5.500.000,00 zł, dofinansowanie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Ministerstwa Zdrowia 4.000.000,00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modernizacja pomieszczeń podstawowej opieki zdrowotnej - nakłady 2026: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- 2.000.000,00 zł,  z czego dofinansowanie 1.700.000,00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modernizacja poradni specjalistycznych – w 2026 roku 3.815.000,00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 czego dofinansowania 3.586.000,00 zł,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modernizacja oddziału kardiologicznego z zakupem angiografu – 24.000.000,00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 czego dofinansowania Krajowego Planu Odbudowy 20.000.000,00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pozostała aparatura medyczna – nakłady na rok 2026 4.000.000,00 zł,  w tym planowane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dofinansowania 1.000.000,00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nakłady na cyberbezpieczeństwo – 11.000.000,00 zł, w tym dofinansowania z Krajowego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Planu Odbudowy 9.000.000,00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88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02B67D-C099-402C-A756-EB933433FC6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Darowizny środków obrotowych w 2025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subTitle"/>
          </p:nvPr>
        </p:nvSpPr>
        <p:spPr>
          <a:xfrm>
            <a:off x="457200" y="1338480"/>
            <a:ext cx="8224920" cy="53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Darowizny leków i sprzętu medycznego – 342.286,80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w tym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Starostwo Powiatowe – ze środków Małopolskiego Urzędu Wojewódzkiego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(Program Ochrony Ludności i Obrony Cywilnej) – 154.504,91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Powiatowa Stacja Sanitarno-Epidemiologiczna w Chrzanowie –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117.299,72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Arial"/>
                <a:ea typeface="DejaVu Sans"/>
              </a:rPr>
              <a:t>-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Adamed Sp. z o.o. – 41.769,80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Humana Poland Sp. z o.o. – 13.906,44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Egis Polska Dystrybucja Sp. z o. o. – 6.993,80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Agencja Rezerw Materiałowych – 3.600,00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Hipp Polska Sp. z o.o. – 1.874,88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Pharmabest Sp. z o.o. – 1.620,00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środki Fundacji na rzecz Szpitala Powiatowego w Chrzanowie – 312,55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Zakład Lecznictwa Ambulatoryjnego w Chrzanowie – 145,00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Miejskie Centrum Medyczne Sp. z o.o. – 145,00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Solinea Sp. z o.o. -114,70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113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Darowizny gotówkowe w 2025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subTitle"/>
          </p:nvPr>
        </p:nvSpPr>
        <p:spPr>
          <a:xfrm>
            <a:off x="457200" y="1112400"/>
            <a:ext cx="8224920" cy="446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Darowizny gotówkowe – 172.022,23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Powiatowy Urząd Pracy (Krajowy Fundusz Szkoleniowy) – 79.412,91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Darowizny osób prywatnych – 89.309,32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Górka Cement Sp. z o.o. - 3.000,00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Fundacja Otwartego Serca – 300,00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sldNum" idx="89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38FC67-E885-4413-A4F1-CFFD6FF734C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31" name="Obraz 8" descr=""/>
          <p:cNvPicPr/>
          <p:nvPr/>
        </p:nvPicPr>
        <p:blipFill>
          <a:blip r:embed="rId1"/>
          <a:stretch/>
        </p:blipFill>
        <p:spPr>
          <a:xfrm>
            <a:off x="368640" y="1200960"/>
            <a:ext cx="8607240" cy="38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rostokąt 4"/>
          <p:cNvSpPr/>
          <p:nvPr/>
        </p:nvSpPr>
        <p:spPr>
          <a:xfrm>
            <a:off x="1475640" y="731160"/>
            <a:ext cx="6470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Przychody w latach 2022 - 2025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PlaceHolder 1"/>
          <p:cNvSpPr>
            <a:spLocks noGrp="1"/>
          </p:cNvSpPr>
          <p:nvPr>
            <p:ph type="sldNum" idx="90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9F412C-AB89-4387-805F-5EFF34ADB3F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34" name="Obraz 9" descr=""/>
          <p:cNvPicPr/>
          <p:nvPr/>
        </p:nvPicPr>
        <p:blipFill>
          <a:blip r:embed="rId1"/>
          <a:stretch/>
        </p:blipFill>
        <p:spPr>
          <a:xfrm>
            <a:off x="376920" y="2196360"/>
            <a:ext cx="8526960" cy="235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rostokąt 6"/>
          <p:cNvSpPr/>
          <p:nvPr/>
        </p:nvSpPr>
        <p:spPr>
          <a:xfrm>
            <a:off x="1331640" y="764640"/>
            <a:ext cx="70462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Koszty ogółem w latach 2022 - 2025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6" name="PlaceHolder 1"/>
          <p:cNvSpPr>
            <a:spLocks noGrp="1"/>
          </p:cNvSpPr>
          <p:nvPr>
            <p:ph type="sldNum" idx="91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5CB78A-E7DC-4B10-8C0F-2D5CE35CEB6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37" name="Obraz 10" descr=""/>
          <p:cNvPicPr/>
          <p:nvPr/>
        </p:nvPicPr>
        <p:blipFill>
          <a:blip r:embed="rId1"/>
          <a:stretch/>
        </p:blipFill>
        <p:spPr>
          <a:xfrm>
            <a:off x="368640" y="1685880"/>
            <a:ext cx="8525520" cy="348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8440" cy="436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Dziękuję</a:t>
            </a:r>
            <a:br>
              <a:rPr sz="6000"/>
            </a:b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za </a:t>
            </a:r>
            <a:br>
              <a:rPr sz="6000"/>
            </a:b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uwagę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sldNum" idx="92"/>
          </p:nvPr>
        </p:nvSpPr>
        <p:spPr>
          <a:xfrm>
            <a:off x="6553080" y="6356520"/>
            <a:ext cx="2122560" cy="35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2E5213-CF06-4072-944E-0FEC961F176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2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/>
          </p:nvPr>
        </p:nvSpPr>
        <p:spPr>
          <a:xfrm>
            <a:off x="467640" y="404640"/>
            <a:ext cx="8222400" cy="571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ONKOLOGIA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Od lat szpital zapewnia dostępność do kompleksowego leczenia w ramach szybkiej ścieżki onkologicznej tzw. DILO w poradniach specjalistycznych, pracowniach, zakładach, oddziale onkologicznym i innych oraz w zakresie chemioterapii, realizowanej w trybie: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hospitalizacji,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hospitalizacji jednodniowej,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trybie ambulatoryjnym.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dziedzinie onkologii obserwowany jest znaczny wzrost leczonych pacjentów oraz wzrost osób objętych onkologicznymi programami lekowymi.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Oddział Onkologii Klinicznej/Chemioterapii realizuje 6 programów lekowych w najczęściej występujących rodzajach nowotworów.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sldNum" idx="54"/>
          </p:nvPr>
        </p:nvSpPr>
        <p:spPr>
          <a:xfrm>
            <a:off x="6553080" y="6356520"/>
            <a:ext cx="212652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FCA945-39FA-4B95-9BAD-60F818B78C6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8583</TotalTime>
  <Application>LibreOffice/7.4.2.3$Windows_X86_64 LibreOffice_project/382eef1f22670f7f4118c8c2dd222ec7ad009daf</Application>
  <AppVersion>15.0000</AppVersion>
  <Words>6245</Words>
  <Paragraphs>2145</Paragraphs>
  <Company>Acer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2016-04-16T13:06:57Z</dcterms:created>
  <dc:creator>AGA</dc:creator>
  <dc:description/>
  <dc:language>pl-PL</dc:language>
  <cp:lastModifiedBy/>
  <cp:lastPrinted>2026-04-13T14:00:13Z</cp:lastPrinted>
  <dcterms:modified xsi:type="dcterms:W3CDTF">2026-04-13T14:25:27Z</dcterms:modified>
  <cp:revision>619</cp:revision>
  <dc:subject/>
  <dc:title>VII. Wykonanie budżetu VIII. Zarządzanie nieruchomościami, infrastrukturą techniczną i aparaturą medyczną IX. Informatyzacja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Pokaz na ekranie (4:3)</vt:lpwstr>
  </property>
  <property fmtid="{D5CDD505-2E9C-101B-9397-08002B2CF9AE}" pid="4" name="Slides">
    <vt:i4>81</vt:i4>
  </property>
</Properties>
</file>